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9" r:id="rId2"/>
    <p:sldMasterId id="2147483702" r:id="rId3"/>
    <p:sldMasterId id="2147483715" r:id="rId4"/>
    <p:sldMasterId id="2147483728" r:id="rId5"/>
  </p:sldMasterIdLst>
  <p:notesMasterIdLst>
    <p:notesMasterId r:id="rId185"/>
  </p:notesMasterIdLst>
  <p:sldIdLst>
    <p:sldId id="550" r:id="rId6"/>
    <p:sldId id="551" r:id="rId7"/>
    <p:sldId id="561" r:id="rId8"/>
    <p:sldId id="563" r:id="rId9"/>
    <p:sldId id="565" r:id="rId10"/>
    <p:sldId id="570" r:id="rId11"/>
    <p:sldId id="573" r:id="rId12"/>
    <p:sldId id="574" r:id="rId13"/>
    <p:sldId id="575" r:id="rId14"/>
    <p:sldId id="578" r:id="rId15"/>
    <p:sldId id="583" r:id="rId16"/>
    <p:sldId id="586" r:id="rId17"/>
    <p:sldId id="418" r:id="rId18"/>
    <p:sldId id="419" r:id="rId19"/>
    <p:sldId id="420" r:id="rId20"/>
    <p:sldId id="421" r:id="rId21"/>
    <p:sldId id="425" r:id="rId22"/>
    <p:sldId id="426" r:id="rId23"/>
    <p:sldId id="587" r:id="rId24"/>
    <p:sldId id="588" r:id="rId25"/>
    <p:sldId id="589" r:id="rId26"/>
    <p:sldId id="590" r:id="rId27"/>
    <p:sldId id="591" r:id="rId28"/>
    <p:sldId id="592" r:id="rId29"/>
    <p:sldId id="593" r:id="rId30"/>
    <p:sldId id="594" r:id="rId31"/>
    <p:sldId id="595" r:id="rId32"/>
    <p:sldId id="596" r:id="rId33"/>
    <p:sldId id="597" r:id="rId34"/>
    <p:sldId id="598" r:id="rId35"/>
    <p:sldId id="599" r:id="rId36"/>
    <p:sldId id="600" r:id="rId37"/>
    <p:sldId id="601" r:id="rId38"/>
    <p:sldId id="602" r:id="rId39"/>
    <p:sldId id="603" r:id="rId40"/>
    <p:sldId id="604" r:id="rId41"/>
    <p:sldId id="605" r:id="rId42"/>
    <p:sldId id="606" r:id="rId43"/>
    <p:sldId id="607" r:id="rId44"/>
    <p:sldId id="608" r:id="rId45"/>
    <p:sldId id="609" r:id="rId46"/>
    <p:sldId id="610" r:id="rId47"/>
    <p:sldId id="611" r:id="rId48"/>
    <p:sldId id="612" r:id="rId49"/>
    <p:sldId id="613" r:id="rId50"/>
    <p:sldId id="614" r:id="rId51"/>
    <p:sldId id="615" r:id="rId52"/>
    <p:sldId id="616" r:id="rId53"/>
    <p:sldId id="617" r:id="rId54"/>
    <p:sldId id="618" r:id="rId55"/>
    <p:sldId id="619" r:id="rId56"/>
    <p:sldId id="620" r:id="rId57"/>
    <p:sldId id="621" r:id="rId58"/>
    <p:sldId id="622" r:id="rId59"/>
    <p:sldId id="624" r:id="rId60"/>
    <p:sldId id="649" r:id="rId61"/>
    <p:sldId id="625" r:id="rId62"/>
    <p:sldId id="626" r:id="rId63"/>
    <p:sldId id="627" r:id="rId64"/>
    <p:sldId id="628" r:id="rId65"/>
    <p:sldId id="629" r:id="rId66"/>
    <p:sldId id="630" r:id="rId67"/>
    <p:sldId id="631" r:id="rId68"/>
    <p:sldId id="632" r:id="rId69"/>
    <p:sldId id="633" r:id="rId70"/>
    <p:sldId id="634" r:id="rId71"/>
    <p:sldId id="635" r:id="rId72"/>
    <p:sldId id="636" r:id="rId73"/>
    <p:sldId id="637" r:id="rId74"/>
    <p:sldId id="638" r:id="rId75"/>
    <p:sldId id="639" r:id="rId76"/>
    <p:sldId id="640" r:id="rId77"/>
    <p:sldId id="641" r:id="rId78"/>
    <p:sldId id="642" r:id="rId79"/>
    <p:sldId id="643" r:id="rId80"/>
    <p:sldId id="644" r:id="rId81"/>
    <p:sldId id="645" r:id="rId82"/>
    <p:sldId id="646" r:id="rId83"/>
    <p:sldId id="647" r:id="rId84"/>
    <p:sldId id="650" r:id="rId85"/>
    <p:sldId id="651" r:id="rId86"/>
    <p:sldId id="652" r:id="rId87"/>
    <p:sldId id="653" r:id="rId88"/>
    <p:sldId id="654" r:id="rId89"/>
    <p:sldId id="704" r:id="rId90"/>
    <p:sldId id="705" r:id="rId91"/>
    <p:sldId id="706" r:id="rId92"/>
    <p:sldId id="707" r:id="rId93"/>
    <p:sldId id="708" r:id="rId94"/>
    <p:sldId id="709" r:id="rId95"/>
    <p:sldId id="710" r:id="rId96"/>
    <p:sldId id="711" r:id="rId97"/>
    <p:sldId id="712" r:id="rId98"/>
    <p:sldId id="713" r:id="rId99"/>
    <p:sldId id="714" r:id="rId100"/>
    <p:sldId id="715" r:id="rId101"/>
    <p:sldId id="716" r:id="rId102"/>
    <p:sldId id="717" r:id="rId103"/>
    <p:sldId id="718" r:id="rId104"/>
    <p:sldId id="719" r:id="rId105"/>
    <p:sldId id="720" r:id="rId106"/>
    <p:sldId id="721" r:id="rId107"/>
    <p:sldId id="722" r:id="rId108"/>
    <p:sldId id="723" r:id="rId109"/>
    <p:sldId id="724" r:id="rId110"/>
    <p:sldId id="725" r:id="rId111"/>
    <p:sldId id="726" r:id="rId112"/>
    <p:sldId id="727" r:id="rId113"/>
    <p:sldId id="728" r:id="rId114"/>
    <p:sldId id="729" r:id="rId115"/>
    <p:sldId id="730" r:id="rId116"/>
    <p:sldId id="731" r:id="rId117"/>
    <p:sldId id="732" r:id="rId118"/>
    <p:sldId id="733" r:id="rId119"/>
    <p:sldId id="734" r:id="rId120"/>
    <p:sldId id="744" r:id="rId121"/>
    <p:sldId id="745" r:id="rId122"/>
    <p:sldId id="746" r:id="rId123"/>
    <p:sldId id="747" r:id="rId124"/>
    <p:sldId id="748" r:id="rId125"/>
    <p:sldId id="749" r:id="rId126"/>
    <p:sldId id="750" r:id="rId127"/>
    <p:sldId id="751" r:id="rId128"/>
    <p:sldId id="752" r:id="rId129"/>
    <p:sldId id="753" r:id="rId130"/>
    <p:sldId id="754" r:id="rId131"/>
    <p:sldId id="755" r:id="rId132"/>
    <p:sldId id="756" r:id="rId133"/>
    <p:sldId id="757" r:id="rId134"/>
    <p:sldId id="758" r:id="rId135"/>
    <p:sldId id="759" r:id="rId136"/>
    <p:sldId id="760" r:id="rId137"/>
    <p:sldId id="761" r:id="rId138"/>
    <p:sldId id="762" r:id="rId139"/>
    <p:sldId id="763" r:id="rId140"/>
    <p:sldId id="764" r:id="rId141"/>
    <p:sldId id="765" r:id="rId142"/>
    <p:sldId id="766" r:id="rId143"/>
    <p:sldId id="767" r:id="rId144"/>
    <p:sldId id="768" r:id="rId145"/>
    <p:sldId id="769" r:id="rId146"/>
    <p:sldId id="770" r:id="rId147"/>
    <p:sldId id="771" r:id="rId148"/>
    <p:sldId id="772" r:id="rId149"/>
    <p:sldId id="773" r:id="rId150"/>
    <p:sldId id="774" r:id="rId151"/>
    <p:sldId id="775" r:id="rId152"/>
    <p:sldId id="776" r:id="rId153"/>
    <p:sldId id="777" r:id="rId154"/>
    <p:sldId id="778" r:id="rId155"/>
    <p:sldId id="779" r:id="rId156"/>
    <p:sldId id="780" r:id="rId157"/>
    <p:sldId id="781" r:id="rId158"/>
    <p:sldId id="782" r:id="rId159"/>
    <p:sldId id="783" r:id="rId160"/>
    <p:sldId id="784" r:id="rId161"/>
    <p:sldId id="785" r:id="rId162"/>
    <p:sldId id="786" r:id="rId163"/>
    <p:sldId id="787" r:id="rId164"/>
    <p:sldId id="788" r:id="rId165"/>
    <p:sldId id="789" r:id="rId166"/>
    <p:sldId id="790" r:id="rId167"/>
    <p:sldId id="791" r:id="rId168"/>
    <p:sldId id="792" r:id="rId169"/>
    <p:sldId id="793" r:id="rId170"/>
    <p:sldId id="794" r:id="rId171"/>
    <p:sldId id="795" r:id="rId172"/>
    <p:sldId id="796" r:id="rId173"/>
    <p:sldId id="797" r:id="rId174"/>
    <p:sldId id="798" r:id="rId175"/>
    <p:sldId id="799" r:id="rId176"/>
    <p:sldId id="800" r:id="rId177"/>
    <p:sldId id="801" r:id="rId178"/>
    <p:sldId id="802" r:id="rId179"/>
    <p:sldId id="803" r:id="rId180"/>
    <p:sldId id="804" r:id="rId181"/>
    <p:sldId id="648" r:id="rId182"/>
    <p:sldId id="742" r:id="rId183"/>
    <p:sldId id="805" r:id="rId18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0" y="-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54" Type="http://schemas.openxmlformats.org/officeDocument/2006/relationships/slide" Target="slides/slide149.xml"/><Relationship Id="rId159" Type="http://schemas.openxmlformats.org/officeDocument/2006/relationships/slide" Target="slides/slide154.xml"/><Relationship Id="rId175" Type="http://schemas.openxmlformats.org/officeDocument/2006/relationships/slide" Target="slides/slide170.xml"/><Relationship Id="rId170" Type="http://schemas.openxmlformats.org/officeDocument/2006/relationships/slide" Target="slides/slide165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65" Type="http://schemas.openxmlformats.org/officeDocument/2006/relationships/slide" Target="slides/slide160.xml"/><Relationship Id="rId181" Type="http://schemas.openxmlformats.org/officeDocument/2006/relationships/slide" Target="slides/slide176.xml"/><Relationship Id="rId186" Type="http://schemas.openxmlformats.org/officeDocument/2006/relationships/presProps" Target="pres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55" Type="http://schemas.openxmlformats.org/officeDocument/2006/relationships/slide" Target="slides/slide150.xml"/><Relationship Id="rId171" Type="http://schemas.openxmlformats.org/officeDocument/2006/relationships/slide" Target="slides/slide166.xml"/><Relationship Id="rId176" Type="http://schemas.openxmlformats.org/officeDocument/2006/relationships/slide" Target="slides/slide17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61" Type="http://schemas.openxmlformats.org/officeDocument/2006/relationships/slide" Target="slides/slide156.xml"/><Relationship Id="rId166" Type="http://schemas.openxmlformats.org/officeDocument/2006/relationships/slide" Target="slides/slide161.xml"/><Relationship Id="rId182" Type="http://schemas.openxmlformats.org/officeDocument/2006/relationships/slide" Target="slides/slide177.xml"/><Relationship Id="rId18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72" Type="http://schemas.openxmlformats.org/officeDocument/2006/relationships/slide" Target="slides/slide167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18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slide" Target="slides/slide174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8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80" Type="http://schemas.openxmlformats.org/officeDocument/2006/relationships/slide" Target="slides/slide1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DDCED-8919-4AFF-A24E-9147B0162FA1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51AB4-EEA1-4245-9257-405877504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FB903-AD24-4A71-B3CD-6B608F7CEEEF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6D2D3B7D-6888-44E1-95D4-A31CC6890D70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140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141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142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143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144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145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146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147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148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149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588A8-21F4-41BB-B9C6-5371BEC3F51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150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151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152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153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154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155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156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157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158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159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588A8-21F4-41BB-B9C6-5371BEC3F51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161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162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163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164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165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166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167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168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169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588A8-21F4-41BB-B9C6-5371BEC3F51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170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171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172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22C8A-55D3-455B-8546-AF5968B764F7}" type="slidenum">
              <a:rPr lang="ko-KR" altLang="en-US">
                <a:solidFill>
                  <a:srgbClr val="000000"/>
                </a:solidFill>
              </a:rPr>
              <a:pPr/>
              <a:t>176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6BEC6-A392-43C7-A766-C4F5C2EA6E19}" type="slidenum">
              <a:rPr lang="ko-KR" altLang="en-US" smtClean="0">
                <a:solidFill>
                  <a:prstClr val="black"/>
                </a:solidFill>
              </a:rPr>
              <a:pPr/>
              <a:t>177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9415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6BEC6-A392-43C7-A766-C4F5C2EA6E19}" type="slidenum">
              <a:rPr lang="ko-KR" altLang="en-US" smtClean="0">
                <a:solidFill>
                  <a:prstClr val="black"/>
                </a:solidFill>
              </a:rPr>
              <a:pPr/>
              <a:t>178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9415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179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73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C4FEA-47F1-4227-A92A-C2FF95385660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7E3FC-F7F3-40E7-A4BE-B480F8A944E5}" type="slidenum">
              <a:rPr lang="ko-KR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A4B96-42FF-4622-BCDF-23AA4683FE77}" type="slidenum">
              <a:rPr lang="ko-KR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11F3A-F779-46CA-A24A-2FFB8A7B2484}" type="slidenum">
              <a:rPr lang="ko-KR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6084F-107D-42CA-ACE8-C8BD2F6C48BB}" type="slidenum">
              <a:rPr lang="ko-KR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3FE4E-80C0-4712-B994-C17A40B72C0D}" type="slidenum">
              <a:rPr lang="ko-KR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FB903-AD24-4A71-B3CD-6B608F7CEEEF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28F22-B7DC-450C-9A11-2A45058823F8}" type="slidenum">
              <a:rPr lang="ko-KR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25102-06DB-42CD-ABA4-E17266A4670A}" type="slidenum">
              <a:rPr lang="ko-KR" altLang="en-US" smtClean="0">
                <a:solidFill>
                  <a:prstClr val="black"/>
                </a:solidFill>
              </a:rPr>
              <a:pPr/>
              <a:t>40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037F3-6B39-459E-9306-4B3A4BCDE1F8}" type="slidenum">
              <a:rPr lang="ko-KR" altLang="en-US" smtClean="0">
                <a:solidFill>
                  <a:prstClr val="black"/>
                </a:solidFill>
              </a:rPr>
              <a:pPr/>
              <a:t>41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CE119-004F-4305-B9BE-2CB79A2C97BC}" type="slidenum">
              <a:rPr lang="ko-KR" altLang="en-US" smtClean="0">
                <a:solidFill>
                  <a:prstClr val="black"/>
                </a:solidFill>
              </a:rPr>
              <a:pPr/>
              <a:t>42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8FD51-0862-4C6C-8494-1DCA3900BC81}" type="slidenum">
              <a:rPr lang="ko-KR" altLang="en-US" smtClean="0">
                <a:solidFill>
                  <a:prstClr val="black"/>
                </a:solidFill>
              </a:rPr>
              <a:pPr/>
              <a:t>43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DDFFB-5ABB-4EBA-8729-11D7B19230CD}" type="slidenum">
              <a:rPr lang="ko-KR" altLang="en-US" smtClean="0">
                <a:solidFill>
                  <a:prstClr val="black"/>
                </a:solidFill>
              </a:rPr>
              <a:pPr/>
              <a:t>44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CE792-DA81-4646-9490-B12C09BCC9AF}" type="slidenum">
              <a:rPr lang="ko-KR" altLang="en-US" smtClean="0">
                <a:solidFill>
                  <a:prstClr val="black"/>
                </a:solidFill>
              </a:rPr>
              <a:pPr/>
              <a:t>45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ACC2D-7232-4013-8762-DFCFB1B51C64}" type="slidenum">
              <a:rPr lang="ko-KR" altLang="en-US" smtClean="0">
                <a:solidFill>
                  <a:prstClr val="black"/>
                </a:solidFill>
              </a:rPr>
              <a:pPr/>
              <a:t>46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BC163-A835-46C1-AD41-DD978AFED39F}" type="slidenum">
              <a:rPr lang="ko-KR" altLang="en-US" smtClean="0">
                <a:solidFill>
                  <a:prstClr val="black"/>
                </a:solidFill>
              </a:rPr>
              <a:pPr/>
              <a:t>47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48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057D-E278-46A9-8217-B11BA5366D6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49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50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51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52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6BEC6-A392-43C7-A766-C4F5C2EA6E19}" type="slidenum">
              <a:rPr lang="ko-KR" altLang="en-US" smtClean="0">
                <a:solidFill>
                  <a:prstClr val="black"/>
                </a:solidFill>
              </a:rPr>
              <a:pPr/>
              <a:t>53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94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6BEC6-A392-43C7-A766-C4F5C2EA6E19}" type="slidenum">
              <a:rPr lang="ko-KR" altLang="en-US" smtClean="0">
                <a:solidFill>
                  <a:prstClr val="black"/>
                </a:solidFill>
              </a:rPr>
              <a:pPr/>
              <a:t>54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941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55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56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57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58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057D-E278-46A9-8217-B11BA5366D6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59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60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61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62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63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64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65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66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67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68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057D-E278-46A9-8217-B11BA5366D6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91F7-FDBF-4681-B3AE-02FD36807F44}" type="slidenum">
              <a:rPr lang="ko-KR" altLang="en-US" smtClean="0">
                <a:solidFill>
                  <a:prstClr val="black"/>
                </a:solidFill>
              </a:rPr>
              <a:pPr/>
              <a:t>69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6BEC6-A392-43C7-A766-C4F5C2EA6E19}" type="slidenum">
              <a:rPr lang="ko-KR" altLang="en-US" smtClean="0">
                <a:solidFill>
                  <a:prstClr val="black"/>
                </a:solidFill>
              </a:rPr>
              <a:pPr/>
              <a:t>70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941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7274B-544B-48C2-81B3-DEC5399F7511}" type="slidenum">
              <a:rPr lang="ko-KR" altLang="en-US" smtClean="0">
                <a:solidFill>
                  <a:prstClr val="black"/>
                </a:solidFill>
              </a:rPr>
              <a:pPr/>
              <a:t>71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8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98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A0C69-3B9B-4682-B077-2419C75E9202}" type="slidenum">
              <a:rPr lang="ko-KR" altLang="en-US">
                <a:solidFill>
                  <a:srgbClr val="000000"/>
                </a:solidFill>
              </a:rPr>
              <a:pPr/>
              <a:t>72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8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98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A0C69-3B9B-4682-B077-2419C75E9202}" type="slidenum">
              <a:rPr lang="ko-KR" altLang="en-US">
                <a:solidFill>
                  <a:srgbClr val="000000"/>
                </a:solidFill>
              </a:rPr>
              <a:pPr/>
              <a:t>73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8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98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A0C69-3B9B-4682-B077-2419C75E9202}" type="slidenum">
              <a:rPr lang="ko-KR" altLang="en-US">
                <a:solidFill>
                  <a:srgbClr val="000000"/>
                </a:solidFill>
              </a:rPr>
              <a:pPr/>
              <a:t>74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99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AAAA5-A662-4306-A85D-AA5D8AE424C6}" type="slidenum">
              <a:rPr lang="ko-KR" altLang="en-US">
                <a:solidFill>
                  <a:srgbClr val="000000"/>
                </a:solidFill>
              </a:rPr>
              <a:pPr/>
              <a:t>75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0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0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DCAEC-2D91-4A8F-861E-C3CA0F169DC1}" type="slidenum">
              <a:rPr lang="ko-KR" altLang="en-US">
                <a:solidFill>
                  <a:srgbClr val="000000"/>
                </a:solidFill>
              </a:rPr>
              <a:pPr/>
              <a:t>76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1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1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7BA7-8E32-4B7D-9B72-BA03FC16A491}" type="slidenum">
              <a:rPr lang="ko-KR" altLang="en-US">
                <a:solidFill>
                  <a:srgbClr val="000000"/>
                </a:solidFill>
              </a:rPr>
              <a:pPr/>
              <a:t>77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1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1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7BA7-8E32-4B7D-9B72-BA03FC16A491}" type="slidenum">
              <a:rPr lang="ko-KR" altLang="en-US">
                <a:solidFill>
                  <a:srgbClr val="000000"/>
                </a:solidFill>
              </a:rPr>
              <a:pPr/>
              <a:t>78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057D-E278-46A9-8217-B11BA5366D6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2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2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97C41-EA5C-4822-9888-5DDDF2A57AA8}" type="slidenum">
              <a:rPr lang="ko-KR" altLang="en-US">
                <a:solidFill>
                  <a:srgbClr val="000000"/>
                </a:solidFill>
              </a:rPr>
              <a:pPr/>
              <a:t>79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2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2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97C41-EA5C-4822-9888-5DDDF2A57AA8}" type="slidenum">
              <a:rPr lang="ko-KR" altLang="en-US">
                <a:solidFill>
                  <a:srgbClr val="000000"/>
                </a:solidFill>
              </a:rPr>
              <a:pPr/>
              <a:t>80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22C8A-55D3-455B-8546-AF5968B764F7}" type="slidenum">
              <a:rPr lang="ko-KR" altLang="en-US">
                <a:solidFill>
                  <a:srgbClr val="000000"/>
                </a:solidFill>
              </a:rPr>
              <a:pPr/>
              <a:t>81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22C8A-55D3-455B-8546-AF5968B764F7}" type="slidenum">
              <a:rPr lang="ko-KR" altLang="en-US">
                <a:solidFill>
                  <a:srgbClr val="000000"/>
                </a:solidFill>
              </a:rPr>
              <a:pPr/>
              <a:t>82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22C8A-55D3-455B-8546-AF5968B764F7}" type="slidenum">
              <a:rPr lang="ko-KR" altLang="en-US">
                <a:solidFill>
                  <a:srgbClr val="000000"/>
                </a:solidFill>
              </a:rPr>
              <a:pPr/>
              <a:t>83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22C8A-55D3-455B-8546-AF5968B764F7}" type="slidenum">
              <a:rPr lang="ko-KR" altLang="en-US">
                <a:solidFill>
                  <a:srgbClr val="000000"/>
                </a:solidFill>
              </a:rPr>
              <a:pPr/>
              <a:t>84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6D2D3B7D-6888-44E1-95D4-A31CC6890D70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52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2C2609A-4CE7-4031-8A11-351851F838F7}" type="slidenum">
              <a:rPr lang="ko-KR" altLang="en-US" sz="1200" smtClean="0">
                <a:solidFill>
                  <a:prstClr val="black"/>
                </a:solidFill>
                <a:latin typeface="Times New Roman" pitchFamily="18" charset="0"/>
                <a:ea typeface="굴림" pitchFamily="34" charset="-127"/>
              </a:rPr>
              <a:pPr eaLnBrk="1" hangingPunct="1"/>
              <a:t>99</a:t>
            </a:fld>
            <a:endParaRPr lang="en-US" altLang="ko-KR" sz="1200" smtClean="0">
              <a:solidFill>
                <a:prstClr val="black"/>
              </a:solidFill>
              <a:latin typeface="Times New Roman" pitchFamily="18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A6D14A-6B17-4A4D-BDA1-CE9FEA13A40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117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6D2D3B7D-6888-44E1-95D4-A31CC6890D70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118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119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120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121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122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123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124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A6D14A-6B17-4A4D-BDA1-CE9FEA13A40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9E7C5D95-017A-47B7-B74B-25DC456CD9B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9E7C5D95-017A-47B7-B74B-25DC456CD9B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6D2D3B7D-6888-44E1-95D4-A31CC6890D70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DEC4EF0-13A5-4C23-A4C6-EF4BAE1DD25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9E7C5D95-017A-47B7-B74B-25DC456CD9B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C87FFAB-5C82-449D-8027-D4B2D31371A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D2B5BFF8-D885-449A-A751-318C809FA20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9E7C5D95-017A-47B7-B74B-25DC456CD9B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136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137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139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9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14362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8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16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9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214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94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33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83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375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466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658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71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09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27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0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1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942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168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84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39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32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861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693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10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45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3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5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0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33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603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127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47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897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04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279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6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22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69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7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5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67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757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80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72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96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438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25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63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4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20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647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8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24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68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39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vmlDrawing" Target="../drawings/vmlDrawing5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400" dirty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algn="l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 dirty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57669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400" dirty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fld id="{F2F8EAB4-DAE0-411C-9C0A-E05F3646B9DD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algn="l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 dirty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Image File" r:id="rId15" imgW="246600" imgH="324360" progId="">
                  <p:embed/>
                </p:oleObj>
              </mc:Choice>
              <mc:Fallback>
                <p:oleObj name="Image File" r:id="rId15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93079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410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400" dirty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fld id="{00F9BC69-8605-4194-BFE1-E2E9FE1B5A17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algn="l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 dirty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409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Image File" r:id="rId15" imgW="246600" imgH="324360" progId="">
                  <p:embed/>
                </p:oleObj>
              </mc:Choice>
              <mc:Fallback>
                <p:oleObj name="Image File" r:id="rId15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71719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400" dirty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fld id="{0AEB5DD1-7C61-4C15-BC76-7814BE871967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algn="l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 dirty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Image File" r:id="rId15" imgW="246600" imgH="324360" progId="">
                  <p:embed/>
                </p:oleObj>
              </mc:Choice>
              <mc:Fallback>
                <p:oleObj name="Image File" r:id="rId15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1496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400" dirty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fld id="{F2F8EAB4-DAE0-411C-9C0A-E05F3646B9DD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algn="l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 dirty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Image File" r:id="rId15" imgW="246600" imgH="324360" progId="">
                  <p:embed/>
                </p:oleObj>
              </mc:Choice>
              <mc:Fallback>
                <p:oleObj name="Image File" r:id="rId15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43747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5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5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5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5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5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5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5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5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5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5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5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5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5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5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5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5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5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5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5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5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5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5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5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5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5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5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4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4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asilab.med.unc.edu/Bullitt_Home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asilab.med.unc.edu/Bullitt_Home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asilab.med.unc.edu/Bullitt_Home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99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Note on SRVF representation: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900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Can show:    Warp Invariance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Follows from Jacobean calculation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-12378"/>
          <a:stretch/>
        </p:blipFill>
        <p:spPr bwMode="auto">
          <a:xfrm>
            <a:off x="1590675" y="18288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All </a:t>
            </a:r>
            <a:r>
              <a:rPr lang="en-US" dirty="0" err="1" smtClean="0"/>
              <a:t>Var’n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In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Component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905000" y="3276600"/>
            <a:ext cx="55626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48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9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Star Tree  = 0 Tree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33600" y="1892587"/>
            <a:ext cx="3810000" cy="328901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03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Star Tree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(point)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33600" y="1892587"/>
            <a:ext cx="3810000" cy="328901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157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Star Tree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(point)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1-edge Trees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(line)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819400" y="3429000"/>
            <a:ext cx="3124200" cy="9144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779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Star Tree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(point)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1-edge Trees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(line)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2-edge Trees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(planes)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819400" y="4610100"/>
            <a:ext cx="2133600" cy="2667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800350" y="3616136"/>
            <a:ext cx="2286000" cy="12606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819400" y="4014787"/>
            <a:ext cx="3886200" cy="88106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347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Mathematical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Construct: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i="1" dirty="0" smtClean="0">
                <a:solidFill>
                  <a:srgbClr val="000000"/>
                </a:solidFill>
              </a:rPr>
              <a:t>Manifold Stratified</a:t>
            </a:r>
          </a:p>
          <a:p>
            <a:r>
              <a:rPr lang="en-US" sz="3200" i="1" dirty="0" smtClean="0">
                <a:solidFill>
                  <a:srgbClr val="000000"/>
                </a:solidFill>
              </a:rPr>
              <a:t>Space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Mathematical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Construct: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i="1" dirty="0" smtClean="0">
                <a:solidFill>
                  <a:srgbClr val="000000"/>
                </a:solidFill>
              </a:rPr>
              <a:t>Manifold Stratified</a:t>
            </a:r>
          </a:p>
          <a:p>
            <a:r>
              <a:rPr lang="en-US" sz="3200" i="1" dirty="0" smtClean="0">
                <a:solidFill>
                  <a:srgbClr val="000000"/>
                </a:solidFill>
              </a:rPr>
              <a:t>Space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Manifolds (planes)</a:t>
            </a:r>
          </a:p>
          <a:p>
            <a:r>
              <a:rPr lang="en-US" sz="3200" dirty="0">
                <a:solidFill>
                  <a:srgbClr val="000000"/>
                </a:solidFill>
              </a:rPr>
              <a:t>o</a:t>
            </a:r>
            <a:r>
              <a:rPr lang="en-US" sz="3200" dirty="0" smtClean="0">
                <a:solidFill>
                  <a:srgbClr val="000000"/>
                </a:solidFill>
              </a:rPr>
              <a:t>f </a:t>
            </a:r>
            <a:r>
              <a:rPr lang="en-US" sz="3200" u="sng" dirty="0" smtClean="0">
                <a:solidFill>
                  <a:srgbClr val="000000"/>
                </a:solidFill>
              </a:rPr>
              <a:t>Different Dimensions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Glued Together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14600" y="5181600"/>
            <a:ext cx="3429000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473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Mathematical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Construct: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i="1" dirty="0" smtClean="0">
                <a:solidFill>
                  <a:srgbClr val="000000"/>
                </a:solidFill>
              </a:rPr>
              <a:t>Manifold Stratified</a:t>
            </a:r>
          </a:p>
          <a:p>
            <a:r>
              <a:rPr lang="en-US" sz="3200" i="1" dirty="0" smtClean="0">
                <a:solidFill>
                  <a:srgbClr val="000000"/>
                </a:solidFill>
              </a:rPr>
              <a:t>Space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Manifolds (planes)</a:t>
            </a:r>
          </a:p>
          <a:p>
            <a:r>
              <a:rPr lang="en-US" sz="3200" dirty="0">
                <a:solidFill>
                  <a:srgbClr val="000000"/>
                </a:solidFill>
              </a:rPr>
              <a:t>o</a:t>
            </a:r>
            <a:r>
              <a:rPr lang="en-US" sz="3200" dirty="0" smtClean="0">
                <a:solidFill>
                  <a:srgbClr val="000000"/>
                </a:solidFill>
              </a:rPr>
              <a:t>f </a:t>
            </a:r>
            <a:r>
              <a:rPr lang="en-US" sz="3200" u="sng" dirty="0" smtClean="0">
                <a:solidFill>
                  <a:srgbClr val="000000"/>
                </a:solidFill>
              </a:rPr>
              <a:t>Different Dimensions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Glued Together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14600" y="5181600"/>
            <a:ext cx="3429000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514600" y="4108579"/>
            <a:ext cx="3429000" cy="1682621"/>
          </a:xfrm>
          <a:prstGeom prst="straightConnector1">
            <a:avLst/>
          </a:prstGeom>
          <a:noFill/>
          <a:ln w="25400" cap="flat" cmpd="sng" algn="ctr">
            <a:solidFill>
              <a:srgbClr val="D357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515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Mathematical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Construct: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i="1" dirty="0" smtClean="0">
                <a:solidFill>
                  <a:srgbClr val="000000"/>
                </a:solidFill>
              </a:rPr>
              <a:t>Manifold Stratified</a:t>
            </a:r>
          </a:p>
          <a:p>
            <a:r>
              <a:rPr lang="en-US" sz="3200" i="1" dirty="0" smtClean="0">
                <a:solidFill>
                  <a:srgbClr val="000000"/>
                </a:solidFill>
              </a:rPr>
              <a:t>Space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Manifolds (planes)</a:t>
            </a:r>
          </a:p>
          <a:p>
            <a:r>
              <a:rPr lang="en-US" sz="3200" dirty="0">
                <a:solidFill>
                  <a:srgbClr val="000000"/>
                </a:solidFill>
              </a:rPr>
              <a:t>o</a:t>
            </a:r>
            <a:r>
              <a:rPr lang="en-US" sz="3200" dirty="0" smtClean="0">
                <a:solidFill>
                  <a:srgbClr val="000000"/>
                </a:solidFill>
              </a:rPr>
              <a:t>f </a:t>
            </a:r>
            <a:r>
              <a:rPr lang="en-US" sz="3200" u="sng" dirty="0" smtClean="0">
                <a:solidFill>
                  <a:srgbClr val="000000"/>
                </a:solidFill>
              </a:rPr>
              <a:t>Different Dimensions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Glued Together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14600" y="5181600"/>
            <a:ext cx="3429000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514600" y="4108579"/>
            <a:ext cx="3429000" cy="1682621"/>
          </a:xfrm>
          <a:prstGeom prst="straightConnector1">
            <a:avLst/>
          </a:prstGeom>
          <a:noFill/>
          <a:ln w="25400" cap="flat" cmpd="sng" algn="ctr">
            <a:solidFill>
              <a:srgbClr val="D357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514600" y="2819400"/>
            <a:ext cx="2590800" cy="29718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514600" y="5715000"/>
            <a:ext cx="2438400" cy="762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514600" y="4800600"/>
            <a:ext cx="4495800" cy="9906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059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PC,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But 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Helps Some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1219200" cy="304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862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Cone Structure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(Reflects edge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lengths &gt;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Cone Structure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Star (0) Tree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(At Origin)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57400" y="2438400"/>
            <a:ext cx="1524000" cy="2667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42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Cone Structure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Star (0) Tree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Single Edge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Trees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(On Boundary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	Lines)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286000" y="3352800"/>
            <a:ext cx="2362200" cy="228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286000" y="3581400"/>
            <a:ext cx="4114800" cy="1219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976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Cone Structure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Star (0) Tree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Single Edge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Trees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Full (2 Edge)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Trees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(On Planes)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286000" y="2971800"/>
            <a:ext cx="2171700" cy="1828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86000" y="3733800"/>
            <a:ext cx="4343400" cy="1066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53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Each Line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Connects to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3 planes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(# compatible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edges)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57400" y="2362200"/>
            <a:ext cx="2667000" cy="9144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1905000" y="2514600"/>
            <a:ext cx="2514600" cy="1066800"/>
          </a:xfrm>
          <a:prstGeom prst="straightConnector1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1905000" y="3505200"/>
            <a:ext cx="3276600" cy="76200"/>
          </a:xfrm>
          <a:prstGeom prst="straightConnector1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905000" y="3581400"/>
            <a:ext cx="2514600" cy="533400"/>
          </a:xfrm>
          <a:prstGeom prst="straightConnector1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562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Each Line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Connects to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3 planes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(# compatible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edges)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352800" y="274320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419600" y="411480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943600" y="5551932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772400" y="502920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477000" y="2991612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467100" y="571500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" name="Straight Connector 6"/>
          <p:cNvCxnSpPr>
            <a:stCxn id="12" idx="6"/>
            <a:endCxn id="14" idx="2"/>
          </p:cNvCxnSpPr>
          <p:nvPr/>
        </p:nvCxnSpPr>
        <p:spPr bwMode="auto">
          <a:xfrm>
            <a:off x="4800600" y="4305300"/>
            <a:ext cx="2971800" cy="914400"/>
          </a:xfrm>
          <a:prstGeom prst="lin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4" idx="5"/>
            <a:endCxn id="13" idx="1"/>
          </p:cNvCxnSpPr>
          <p:nvPr/>
        </p:nvCxnSpPr>
        <p:spPr bwMode="auto">
          <a:xfrm>
            <a:off x="3678004" y="3068404"/>
            <a:ext cx="2321392" cy="2539324"/>
          </a:xfrm>
          <a:prstGeom prst="lin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16" idx="7"/>
            <a:endCxn id="15" idx="3"/>
          </p:cNvCxnSpPr>
          <p:nvPr/>
        </p:nvCxnSpPr>
        <p:spPr bwMode="auto">
          <a:xfrm flipV="1">
            <a:off x="3792304" y="3316816"/>
            <a:ext cx="2740492" cy="2453980"/>
          </a:xfrm>
          <a:prstGeom prst="lin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930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001000" cy="473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algn="l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2 trees,</a:t>
            </a:r>
          </a:p>
          <a:p>
            <a:pPr lvl="1" algn="l" eaLnBrk="1" hangingPunct="1">
              <a:lnSpc>
                <a:spcPct val="130000"/>
              </a:lnSpc>
            </a:pPr>
            <a:r>
              <a:rPr lang="en-US" sz="4000" dirty="0" smtClean="0">
                <a:solidFill>
                  <a:srgbClr val="000000"/>
                </a:solidFill>
              </a:rPr>
              <a:t>Shortest path</a:t>
            </a:r>
          </a:p>
          <a:p>
            <a:pPr lvl="1" algn="l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1" algn="l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Some math:</a:t>
            </a:r>
          </a:p>
          <a:p>
            <a:pPr lvl="1" algn="l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 Can show </a:t>
            </a:r>
            <a:r>
              <a:rPr lang="en-US" sz="3200" u="sng" dirty="0" smtClean="0">
                <a:solidFill>
                  <a:srgbClr val="000000"/>
                </a:solidFill>
              </a:rPr>
              <a:t>unique</a:t>
            </a:r>
            <a:r>
              <a:rPr lang="en-US" sz="3200" dirty="0" smtClean="0">
                <a:solidFill>
                  <a:srgbClr val="000000"/>
                </a:solidFill>
              </a:rPr>
              <a:t> in this space</a:t>
            </a:r>
          </a:p>
          <a:p>
            <a:pPr lvl="1" algn="l" eaLnBrk="1" hangingPunct="1">
              <a:lnSpc>
                <a:spcPct val="13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lvl="1" algn="l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	Both geodesics &amp;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12323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358205"/>
            <a:ext cx="18646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Very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Interesting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Geometry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16033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Recall: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Manifold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Stratified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35160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180369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Recall: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Manifold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Stratified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Space</a:t>
            </a: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2-d Strata</a:t>
            </a:r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</a:rPr>
              <a:t>Orthants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839824" y="2514600"/>
            <a:ext cx="2732176" cy="175260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1839824" y="2438400"/>
            <a:ext cx="4027576" cy="182880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839824" y="3876675"/>
            <a:ext cx="2351176" cy="390525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535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 smtClean="0"/>
              <a:t>Compon’ts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(+ Mean)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Applied 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Template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196239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Recall: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Manifold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Stratified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Space</a:t>
            </a: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2-d Strata</a:t>
            </a:r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</a:rPr>
              <a:t>Orthants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pPr algn="l"/>
            <a:endParaRPr lang="en-US" sz="2800" dirty="0">
              <a:solidFill>
                <a:srgbClr val="00FF00"/>
              </a:solidFill>
            </a:endParaRPr>
          </a:p>
          <a:p>
            <a:pPr algn="l"/>
            <a:r>
              <a:rPr lang="en-US" sz="2800" dirty="0" smtClean="0">
                <a:solidFill>
                  <a:srgbClr val="00FF00"/>
                </a:solidFill>
              </a:rPr>
              <a:t>Glued With</a:t>
            </a:r>
          </a:p>
          <a:p>
            <a:pPr algn="l"/>
            <a:r>
              <a:rPr lang="en-US" sz="2800" dirty="0" smtClean="0">
                <a:solidFill>
                  <a:srgbClr val="00FF00"/>
                </a:solidFill>
              </a:rPr>
              <a:t>1-d Strata</a:t>
            </a:r>
          </a:p>
          <a:p>
            <a:pPr algn="l"/>
            <a:r>
              <a:rPr lang="en-US" sz="2800" dirty="0" smtClean="0">
                <a:solidFill>
                  <a:srgbClr val="00FF00"/>
                </a:solidFill>
              </a:rPr>
              <a:t>(Lines)</a:t>
            </a:r>
            <a:endParaRPr lang="en-US" sz="2800" dirty="0">
              <a:solidFill>
                <a:srgbClr val="00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752600" y="3505200"/>
            <a:ext cx="2819400" cy="243840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752600" y="3352800"/>
            <a:ext cx="3586956" cy="259080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206338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Recall: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Manifold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Stratified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Space</a:t>
            </a: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algn="l"/>
            <a:endParaRPr lang="en-US" sz="2800" dirty="0" smtClean="0">
              <a:solidFill>
                <a:srgbClr val="7030A0"/>
              </a:solidFill>
            </a:endParaRPr>
          </a:p>
          <a:p>
            <a:pPr algn="l"/>
            <a:r>
              <a:rPr lang="en-US" sz="2800" dirty="0" smtClean="0">
                <a:solidFill>
                  <a:srgbClr val="7030A0"/>
                </a:solidFill>
              </a:rPr>
              <a:t>0-d Stratum</a:t>
            </a:r>
          </a:p>
          <a:p>
            <a:pPr algn="l"/>
            <a:r>
              <a:rPr lang="en-US" sz="2800" dirty="0" smtClean="0">
                <a:solidFill>
                  <a:srgbClr val="7030A0"/>
                </a:solidFill>
              </a:rPr>
              <a:t>(Origin =</a:t>
            </a:r>
          </a:p>
          <a:p>
            <a:pPr algn="l"/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 Star Tree)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057400" y="3962400"/>
            <a:ext cx="3282156" cy="694899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074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17459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3-Orthant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Geodesic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 (angle 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    &lt; 180</a:t>
            </a:r>
            <a:r>
              <a:rPr lang="en-US" sz="2800" baseline="30000" dirty="0" smtClean="0">
                <a:solidFill>
                  <a:srgbClr val="000000"/>
                </a:solidFill>
              </a:rPr>
              <a:t>o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676400" y="2971800"/>
            <a:ext cx="3505200" cy="137160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162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188384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Cone Path</a:t>
            </a:r>
            <a:endParaRPr lang="en-US" sz="2800" dirty="0">
              <a:solidFill>
                <a:srgbClr val="000000"/>
              </a:solidFill>
            </a:endParaRP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Geodesic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</a:rPr>
              <a:t> (angle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</a:rPr>
              <a:t>    </a:t>
            </a:r>
            <a:r>
              <a:rPr lang="en-US" sz="2800" dirty="0" smtClean="0">
                <a:solidFill>
                  <a:srgbClr val="000000"/>
                </a:solidFill>
              </a:rPr>
              <a:t>&gt; </a:t>
            </a:r>
            <a:r>
              <a:rPr lang="en-US" sz="2800" dirty="0">
                <a:solidFill>
                  <a:srgbClr val="000000"/>
                </a:solidFill>
              </a:rPr>
              <a:t>180</a:t>
            </a:r>
            <a:r>
              <a:rPr lang="en-US" sz="2800" baseline="30000" dirty="0">
                <a:solidFill>
                  <a:srgbClr val="000000"/>
                </a:solidFill>
              </a:rPr>
              <a:t>o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pPr algn="l"/>
            <a:endParaRPr lang="en-US" sz="2800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780513" y="3733800"/>
            <a:ext cx="2867687" cy="99060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406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178446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Endpoints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In </a:t>
            </a:r>
            <a:r>
              <a:rPr lang="en-US" sz="2800" u="sng" dirty="0" smtClean="0">
                <a:solidFill>
                  <a:srgbClr val="000000"/>
                </a:solidFill>
              </a:rPr>
              <a:t>Same</a:t>
            </a:r>
          </a:p>
          <a:p>
            <a:pPr algn="l"/>
            <a:r>
              <a:rPr lang="en-US" sz="2800" dirty="0" err="1" smtClean="0">
                <a:solidFill>
                  <a:srgbClr val="000000"/>
                </a:solidFill>
              </a:rPr>
              <a:t>Orthants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001000" cy="439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algn="l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2 trees,</a:t>
            </a:r>
          </a:p>
          <a:p>
            <a:pPr lvl="1" algn="l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Shortest path between is called the</a:t>
            </a:r>
            <a:endParaRPr lang="en-US" sz="44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4400" dirty="0" smtClean="0">
                <a:solidFill>
                  <a:srgbClr val="000000"/>
                </a:solidFill>
              </a:rPr>
              <a:t>geodesic</a:t>
            </a:r>
          </a:p>
          <a:p>
            <a:pPr lvl="1" algn="l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1" algn="l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Fast Computation (polynomial time):</a:t>
            </a:r>
          </a:p>
          <a:p>
            <a:pPr algn="l"/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</a:rPr>
              <a:t>Owen </a:t>
            </a:r>
            <a:r>
              <a:rPr lang="en-US" sz="3200" dirty="0" smtClean="0">
                <a:solidFill>
                  <a:srgbClr val="000000"/>
                </a:solidFill>
              </a:rPr>
              <a:t>&amp; </a:t>
            </a:r>
            <a:r>
              <a:rPr lang="en-US" sz="3200" dirty="0" err="1" smtClean="0">
                <a:solidFill>
                  <a:srgbClr val="000000"/>
                </a:solidFill>
              </a:rPr>
              <a:t>Provan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(2011)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Geodesic  Path Algorithm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533400" y="1506538"/>
            <a:ext cx="762000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algn="l" eaLnBrk="1" hangingPunct="1"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</a:rPr>
              <a:t>Owen &amp; </a:t>
            </a:r>
            <a:r>
              <a:rPr lang="en-US" dirty="0" err="1" smtClean="0">
                <a:solidFill>
                  <a:srgbClr val="000000"/>
                </a:solidFill>
              </a:rPr>
              <a:t>Provan</a:t>
            </a:r>
            <a:r>
              <a:rPr lang="en-US" dirty="0" smtClean="0">
                <a:solidFill>
                  <a:srgbClr val="000000"/>
                </a:solidFill>
              </a:rPr>
              <a:t> (2011)’s </a:t>
            </a:r>
            <a:r>
              <a:rPr lang="en-US" dirty="0">
                <a:solidFill>
                  <a:srgbClr val="000000"/>
                </a:solidFill>
              </a:rPr>
              <a:t>polynomial algorithm for finding geodesics between </a:t>
            </a:r>
            <a:r>
              <a:rPr lang="en-US" dirty="0" smtClean="0">
                <a:solidFill>
                  <a:srgbClr val="000000"/>
                </a:solidFill>
              </a:rPr>
              <a:t>n-trees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Geodesic  Path Algorithm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533400" y="1506538"/>
            <a:ext cx="7620000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algn="l" eaLnBrk="1" hangingPunct="1"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</a:rPr>
              <a:t>Owen &amp; </a:t>
            </a:r>
            <a:r>
              <a:rPr lang="en-US" dirty="0" err="1" smtClean="0">
                <a:solidFill>
                  <a:srgbClr val="000000"/>
                </a:solidFill>
              </a:rPr>
              <a:t>Provan</a:t>
            </a:r>
            <a:r>
              <a:rPr lang="en-US" dirty="0">
                <a:solidFill>
                  <a:srgbClr val="000000"/>
                </a:solidFill>
              </a:rPr>
              <a:t> (2011)</a:t>
            </a:r>
            <a:r>
              <a:rPr lang="en-US" dirty="0" smtClean="0">
                <a:solidFill>
                  <a:srgbClr val="000000"/>
                </a:solidFill>
              </a:rPr>
              <a:t>’s </a:t>
            </a:r>
            <a:r>
              <a:rPr lang="en-US" dirty="0">
                <a:solidFill>
                  <a:srgbClr val="000000"/>
                </a:solidFill>
              </a:rPr>
              <a:t>polynomial algorithm for finding geodesics between n-trees:</a:t>
            </a:r>
          </a:p>
          <a:p>
            <a:pPr lvl="1" algn="l" eaLnBrk="1" hangingPunct="1">
              <a:lnSpc>
                <a:spcPct val="13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lvl="2" algn="l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 Start with the </a:t>
            </a:r>
            <a:r>
              <a:rPr lang="en-US" dirty="0" smtClean="0">
                <a:solidFill>
                  <a:srgbClr val="000000"/>
                </a:solidFill>
              </a:rPr>
              <a:t>cone </a:t>
            </a:r>
            <a:r>
              <a:rPr lang="en-US" dirty="0">
                <a:solidFill>
                  <a:srgbClr val="000000"/>
                </a:solidFill>
              </a:rPr>
              <a:t>path connecting the two trees through the </a:t>
            </a:r>
            <a:r>
              <a:rPr lang="en-US" dirty="0" smtClean="0">
                <a:solidFill>
                  <a:srgbClr val="000000"/>
                </a:solidFill>
              </a:rPr>
              <a:t>origin (“star tree”).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 in Tree Space</a:t>
            </a:r>
          </a:p>
        </p:txBody>
      </p:sp>
      <p:pic>
        <p:nvPicPr>
          <p:cNvPr id="49155" name="Picture 4" descr="path_alg_eg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758238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2484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Sean </a:t>
            </a:r>
            <a:r>
              <a:rPr lang="en-US" sz="1600" dirty="0" err="1" smtClean="0">
                <a:solidFill>
                  <a:srgbClr val="5B5249"/>
                </a:solidFill>
              </a:rPr>
              <a:t>Skwerer</a:t>
            </a:r>
            <a:endParaRPr lang="en-US" sz="1600" dirty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Geodesic  Path Algorithm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533400" y="1506538"/>
            <a:ext cx="7620000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algn="l" eaLnBrk="1" hangingPunct="1"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</a:rPr>
              <a:t>Owen &amp; </a:t>
            </a:r>
            <a:r>
              <a:rPr lang="en-US" dirty="0" err="1" smtClean="0">
                <a:solidFill>
                  <a:srgbClr val="000000"/>
                </a:solidFill>
              </a:rPr>
              <a:t>Provan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smtClean="0">
                <a:solidFill>
                  <a:srgbClr val="000000"/>
                </a:solidFill>
              </a:rPr>
              <a:t>2011)’s </a:t>
            </a:r>
            <a:r>
              <a:rPr lang="en-US" dirty="0">
                <a:solidFill>
                  <a:srgbClr val="000000"/>
                </a:solidFill>
              </a:rPr>
              <a:t>polynomial algorithm for finding geodesics between n-trees:</a:t>
            </a:r>
          </a:p>
          <a:p>
            <a:pPr lvl="1" algn="l" eaLnBrk="1" hangingPunct="1">
              <a:lnSpc>
                <a:spcPct val="13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lvl="2" algn="l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 Start with the </a:t>
            </a:r>
            <a:r>
              <a:rPr lang="en-US" dirty="0" smtClean="0">
                <a:solidFill>
                  <a:srgbClr val="000000"/>
                </a:solidFill>
              </a:rPr>
              <a:t>cone </a:t>
            </a:r>
            <a:r>
              <a:rPr lang="en-US" dirty="0">
                <a:solidFill>
                  <a:srgbClr val="000000"/>
                </a:solidFill>
              </a:rPr>
              <a:t>path connecting the two trees through the </a:t>
            </a:r>
            <a:r>
              <a:rPr lang="en-US" dirty="0" smtClean="0">
                <a:solidFill>
                  <a:srgbClr val="000000"/>
                </a:solidFill>
              </a:rPr>
              <a:t>origin (“star tree”).</a:t>
            </a:r>
            <a:endParaRPr lang="en-US" dirty="0">
              <a:solidFill>
                <a:srgbClr val="000000"/>
              </a:solidFill>
            </a:endParaRPr>
          </a:p>
          <a:p>
            <a:pPr lvl="2" algn="l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 Successively “slide” the path into successively larger sets of </a:t>
            </a:r>
            <a:r>
              <a:rPr lang="en-US" dirty="0" err="1">
                <a:solidFill>
                  <a:srgbClr val="000000"/>
                </a:solidFill>
              </a:rPr>
              <a:t>orthants</a:t>
            </a:r>
            <a:r>
              <a:rPr lang="en-US" dirty="0">
                <a:solidFill>
                  <a:srgbClr val="000000"/>
                </a:solidFill>
              </a:rPr>
              <a:t>, each time decreasing the length of the path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PNS on SRVF Sphere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38861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Tangent Space PCA</a:t>
            </a: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(on </a:t>
            </a:r>
            <a:r>
              <a:rPr lang="en-US" dirty="0" err="1" smtClean="0"/>
              <a:t>Horiz</a:t>
            </a:r>
            <a:r>
              <a:rPr lang="en-US" dirty="0" smtClean="0"/>
              <a:t>. </a:t>
            </a:r>
            <a:r>
              <a:rPr lang="en-US" dirty="0" err="1" smtClean="0"/>
              <a:t>Var’n</a:t>
            </a:r>
            <a:r>
              <a:rPr lang="en-US" dirty="0" smtClean="0"/>
              <a:t>)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 smtClean="0"/>
              <a:t>Thanks to </a:t>
            </a:r>
            <a:r>
              <a:rPr lang="en-US" sz="1400" dirty="0" err="1" smtClean="0"/>
              <a:t>Xiaosun</a:t>
            </a:r>
            <a:r>
              <a:rPr lang="en-US" sz="1400" dirty="0" smtClean="0"/>
              <a:t> Lu</a:t>
            </a:r>
            <a:endParaRPr lang="en-US" sz="1400" dirty="0"/>
          </a:p>
        </p:txBody>
      </p:sp>
      <p:pic>
        <p:nvPicPr>
          <p:cNvPr id="4321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18564" r="5649" b="320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4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 in Tree Space</a:t>
            </a:r>
          </a:p>
        </p:txBody>
      </p:sp>
      <p:pic>
        <p:nvPicPr>
          <p:cNvPr id="50179" name="Picture 3" descr="path_alg_eg2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3113"/>
            <a:ext cx="865505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1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 in Tree Space</a:t>
            </a:r>
          </a:p>
        </p:txBody>
      </p:sp>
      <p:pic>
        <p:nvPicPr>
          <p:cNvPr id="51203" name="Picture 3" descr="path_alg_eg3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550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8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Geodesic  Path Algorithm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533400" y="1506538"/>
            <a:ext cx="7620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algn="l" eaLnBrk="1" hangingPunct="1"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</a:rPr>
              <a:t>Owen &amp; </a:t>
            </a:r>
            <a:r>
              <a:rPr lang="en-US" dirty="0" err="1" smtClean="0">
                <a:solidFill>
                  <a:srgbClr val="000000"/>
                </a:solidFill>
              </a:rPr>
              <a:t>Provan</a:t>
            </a:r>
            <a:r>
              <a:rPr lang="en-US" dirty="0">
                <a:solidFill>
                  <a:srgbClr val="000000"/>
                </a:solidFill>
              </a:rPr>
              <a:t> (2011)</a:t>
            </a:r>
            <a:r>
              <a:rPr lang="en-US" dirty="0" smtClean="0">
                <a:solidFill>
                  <a:srgbClr val="000000"/>
                </a:solidFill>
              </a:rPr>
              <a:t>’s </a:t>
            </a:r>
            <a:r>
              <a:rPr lang="en-US" dirty="0">
                <a:solidFill>
                  <a:srgbClr val="000000"/>
                </a:solidFill>
              </a:rPr>
              <a:t>polynomial algorithm for finding geodesics between n-trees:</a:t>
            </a:r>
          </a:p>
          <a:p>
            <a:pPr lvl="1" algn="l" eaLnBrk="1" hangingPunct="1">
              <a:lnSpc>
                <a:spcPct val="13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lvl="2" algn="l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 Start with the </a:t>
            </a:r>
            <a:r>
              <a:rPr lang="en-US" dirty="0" smtClean="0">
                <a:solidFill>
                  <a:srgbClr val="000000"/>
                </a:solidFill>
              </a:rPr>
              <a:t>cone </a:t>
            </a:r>
            <a:r>
              <a:rPr lang="en-US" dirty="0">
                <a:solidFill>
                  <a:srgbClr val="000000"/>
                </a:solidFill>
              </a:rPr>
              <a:t>path connecting the two trees through the </a:t>
            </a:r>
            <a:r>
              <a:rPr lang="en-US" dirty="0" smtClean="0">
                <a:solidFill>
                  <a:srgbClr val="000000"/>
                </a:solidFill>
              </a:rPr>
              <a:t>origin (“star tree”).</a:t>
            </a:r>
            <a:endParaRPr lang="en-US" dirty="0">
              <a:solidFill>
                <a:srgbClr val="000000"/>
              </a:solidFill>
            </a:endParaRPr>
          </a:p>
          <a:p>
            <a:pPr lvl="2" algn="l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 Successively “slide” the path into successively larger sets of </a:t>
            </a:r>
            <a:r>
              <a:rPr lang="en-US" dirty="0" err="1">
                <a:solidFill>
                  <a:srgbClr val="000000"/>
                </a:solidFill>
              </a:rPr>
              <a:t>orthants</a:t>
            </a:r>
            <a:r>
              <a:rPr lang="en-US" dirty="0">
                <a:solidFill>
                  <a:srgbClr val="000000"/>
                </a:solidFill>
              </a:rPr>
              <a:t>, each time decreasing the length of the path.</a:t>
            </a:r>
          </a:p>
          <a:p>
            <a:pPr lvl="2" algn="l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 Stop when shortest path is found.</a:t>
            </a:r>
          </a:p>
          <a:p>
            <a:pPr lvl="1" algn="l" eaLnBrk="1" hangingPunct="1">
              <a:lnSpc>
                <a:spcPct val="13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Geodesics for Artery Trees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524000"/>
            <a:ext cx="8393113" cy="1531938"/>
            <a:chOff x="457200" y="1524000"/>
            <a:chExt cx="8393113" cy="153193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77" t="17647" r="56175" b="41176"/>
            <a:stretch>
              <a:fillRect/>
            </a:stretch>
          </p:blipFill>
          <p:spPr bwMode="auto">
            <a:xfrm>
              <a:off x="4572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677" t="17647" r="56175" b="41176"/>
            <a:stretch>
              <a:fillRect/>
            </a:stretch>
          </p:blipFill>
          <p:spPr bwMode="auto">
            <a:xfrm>
              <a:off x="30480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1284288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44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, ... ,</a:t>
              </a:r>
            </a:p>
          </p:txBody>
        </p: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677" t="17647" r="56175" b="41176"/>
            <a:stretch>
              <a:fillRect/>
            </a:stretch>
          </p:blipFill>
          <p:spPr bwMode="auto">
            <a:xfrm>
              <a:off x="67818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41313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44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34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Geodesics for Artery Trees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To illustrate geodesics</a:t>
            </a:r>
          </a:p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Study trees along geodesic,</a:t>
            </a:r>
          </a:p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	From </a:t>
            </a:r>
            <a:r>
              <a:rPr lang="en-US" dirty="0" smtClean="0">
                <a:solidFill>
                  <a:srgbClr val="0000FF"/>
                </a:solidFill>
              </a:rPr>
              <a:t>Case 2 </a:t>
            </a:r>
          </a:p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	To </a:t>
            </a:r>
            <a:r>
              <a:rPr lang="en-US" dirty="0" smtClean="0">
                <a:solidFill>
                  <a:srgbClr val="FF0000"/>
                </a:solidFill>
              </a:rPr>
              <a:t>Case 3</a:t>
            </a:r>
          </a:p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69FF00"/>
                </a:solidFill>
              </a:rPr>
              <a:t>Common Edges </a:t>
            </a:r>
          </a:p>
        </p:txBody>
      </p:sp>
    </p:spTree>
    <p:extLst>
      <p:ext uri="{BB962C8B-B14F-4D97-AF65-F5344CB8AC3E}">
        <p14:creationId xmlns:p14="http://schemas.microsoft.com/office/powerpoint/2010/main" val="1193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4000" cy="574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5532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Sean </a:t>
            </a:r>
            <a:r>
              <a:rPr lang="en-US" sz="1600" dirty="0" err="1" smtClean="0">
                <a:solidFill>
                  <a:srgbClr val="5B5249"/>
                </a:solidFill>
              </a:rPr>
              <a:t>Skwerer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572000" y="1165130"/>
            <a:ext cx="1524000" cy="51127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4000" cy="574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5532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Sean </a:t>
            </a:r>
            <a:r>
              <a:rPr lang="en-US" sz="1600" dirty="0" err="1" smtClean="0">
                <a:solidFill>
                  <a:srgbClr val="5B5249"/>
                </a:solidFill>
              </a:rPr>
              <a:t>Skwerer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39" y="1295400"/>
            <a:ext cx="1691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Leaf Node 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Numbers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371600" y="1952118"/>
            <a:ext cx="1905000" cy="231508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207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4000" cy="574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5532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Sean </a:t>
            </a:r>
            <a:r>
              <a:rPr lang="en-US" sz="1600" dirty="0" err="1" smtClean="0">
                <a:solidFill>
                  <a:srgbClr val="5B5249"/>
                </a:solidFill>
              </a:rPr>
              <a:t>Skwerer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3207602"/>
            <a:ext cx="1281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E1EBF7">
                    <a:lumMod val="50000"/>
                  </a:srgbClr>
                </a:solidFill>
              </a:rPr>
              <a:t>Interior </a:t>
            </a:r>
          </a:p>
          <a:p>
            <a:pPr algn="l"/>
            <a:r>
              <a:rPr lang="en-US" sz="2400" dirty="0" smtClean="0">
                <a:solidFill>
                  <a:srgbClr val="E1EBF7">
                    <a:lumMod val="50000"/>
                  </a:srgbClr>
                </a:solidFill>
              </a:rPr>
              <a:t>Edge </a:t>
            </a:r>
          </a:p>
          <a:p>
            <a:pPr algn="l"/>
            <a:r>
              <a:rPr lang="en-US" sz="2400" dirty="0" smtClean="0">
                <a:solidFill>
                  <a:srgbClr val="E1EBF7">
                    <a:lumMod val="50000"/>
                  </a:srgbClr>
                </a:solidFill>
              </a:rPr>
              <a:t>Lengths</a:t>
            </a:r>
            <a:endParaRPr lang="en-US" sz="2400" dirty="0">
              <a:solidFill>
                <a:srgbClr val="E1EBF7">
                  <a:lumMod val="50000"/>
                </a:srgbClr>
              </a:solidFill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4724400" y="2895600"/>
            <a:ext cx="228600" cy="609600"/>
          </a:xfrm>
          <a:prstGeom prst="leftBrace">
            <a:avLst/>
          </a:prstGeom>
          <a:noFill/>
          <a:ln w="508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" name="Straight Connector 7"/>
          <p:cNvCxnSpPr>
            <a:stCxn id="3" idx="1"/>
          </p:cNvCxnSpPr>
          <p:nvPr/>
        </p:nvCxnSpPr>
        <p:spPr bwMode="auto">
          <a:xfrm flipH="1">
            <a:off x="990600" y="3200400"/>
            <a:ext cx="3733800" cy="607366"/>
          </a:xfrm>
          <a:prstGeom prst="line">
            <a:avLst/>
          </a:prstGeom>
          <a:noFill/>
          <a:ln w="508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373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4000" cy="574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5532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Sean </a:t>
            </a:r>
            <a:r>
              <a:rPr lang="en-US" sz="1600" dirty="0" err="1" smtClean="0">
                <a:solidFill>
                  <a:srgbClr val="5B5249"/>
                </a:solidFill>
              </a:rPr>
              <a:t>Skwerer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9111" y="4038600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Distance From Root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 bwMode="auto">
          <a:xfrm flipH="1" flipV="1">
            <a:off x="1143000" y="2667000"/>
            <a:ext cx="1966111" cy="1602433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07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4000" cy="574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5532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Sean </a:t>
            </a:r>
            <a:r>
              <a:rPr lang="en-US" sz="1600" dirty="0" err="1" smtClean="0">
                <a:solidFill>
                  <a:srgbClr val="5B5249"/>
                </a:solidFill>
              </a:rPr>
              <a:t>Skwerer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762000"/>
            <a:ext cx="2957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Show Interior Edges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Midway Between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     Children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943600" y="1112489"/>
            <a:ext cx="1631331" cy="117351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915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PNS on SRVF Sphere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PNS Projections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(Fewer Modes)</a:t>
            </a:r>
            <a:endParaRPr lang="en-US" dirty="0"/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18564" r="6363" b="320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4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4000" cy="574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5532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5B5249"/>
                </a:solidFill>
              </a:rPr>
              <a:t>Thanks to Sean </a:t>
            </a:r>
            <a:r>
              <a:rPr lang="en-US" sz="1600" dirty="0" err="1" smtClean="0">
                <a:solidFill>
                  <a:srgbClr val="5B5249"/>
                </a:solidFill>
              </a:rPr>
              <a:t>Skwerer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4362271"/>
            <a:ext cx="6724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Unfortunate Consequence:   Crossing Branches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  General </a:t>
            </a:r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roblem </a:t>
            </a:r>
            <a:r>
              <a:rPr lang="en-US" sz="2400" dirty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mbedding 3-d Trees in 2-d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PNS on SRVF Sphere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3886199" cy="50736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Tangent Space PCA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Note:  3 Comp’s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Needed for This</a:t>
            </a:r>
            <a:endParaRPr lang="en-US" dirty="0"/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17514" r="5113" b="425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3048000" y="2286000"/>
            <a:ext cx="5257800" cy="3733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854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PNS on SRVF Sphere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7955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PNS Projections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Only 2 for This</a:t>
            </a:r>
            <a:endParaRPr lang="en-US" dirty="0"/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9890" r="9358" b="4530"/>
          <a:stretch/>
        </p:blipFill>
        <p:spPr bwMode="auto">
          <a:xfrm>
            <a:off x="4114800" y="1645920"/>
            <a:ext cx="50292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819400" y="3352800"/>
            <a:ext cx="4724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302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Special Feature:   </a:t>
            </a:r>
            <a:r>
              <a:rPr lang="en-US" i="1" dirty="0" smtClean="0"/>
              <a:t>Answer Key</a:t>
            </a:r>
            <a:r>
              <a:rPr lang="en-US" dirty="0" smtClean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Goal: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Find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To Align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These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172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4293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Count of # of Nodes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219200" y="4754897"/>
            <a:ext cx="2362200" cy="121903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114800" y="4524064"/>
            <a:ext cx="4114800" cy="29178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114800" y="4524064"/>
            <a:ext cx="4114800" cy="73373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721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4293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Count of # of Nodes, as Function of Geodesic Step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943600" y="4648200"/>
            <a:ext cx="762000" cy="609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785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5257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Also Total Branch Length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 bwMode="auto">
          <a:xfrm flipH="1">
            <a:off x="838200" y="5488633"/>
            <a:ext cx="1828800" cy="53116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493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Geodesics for Artery Trees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479550"/>
            <a:ext cx="8345488" cy="4768850"/>
          </a:xfrm>
        </p:spPr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Summarize Lessons: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Very few </a:t>
            </a:r>
            <a:r>
              <a:rPr lang="en-US" dirty="0" smtClean="0">
                <a:solidFill>
                  <a:srgbClr val="69FF00"/>
                </a:solidFill>
              </a:rPr>
              <a:t>Common Edges</a:t>
            </a:r>
            <a:r>
              <a:rPr lang="en-US" dirty="0" smtClean="0"/>
              <a:t>  (only 5)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Most edges swap out</a:t>
            </a:r>
          </a:p>
        </p:txBody>
      </p:sp>
    </p:spTree>
    <p:extLst>
      <p:ext uri="{BB962C8B-B14F-4D97-AF65-F5344CB8AC3E}">
        <p14:creationId xmlns:p14="http://schemas.microsoft.com/office/powerpoint/2010/main" val="28563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Geodesics for Artery Trees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479550"/>
            <a:ext cx="8345488" cy="4768850"/>
          </a:xfrm>
        </p:spPr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Summarize Lessons: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Very few </a:t>
            </a:r>
            <a:r>
              <a:rPr lang="en-US" dirty="0" smtClean="0">
                <a:solidFill>
                  <a:srgbClr val="69FF00"/>
                </a:solidFill>
              </a:rPr>
              <a:t>Common Edges</a:t>
            </a:r>
            <a:r>
              <a:rPr lang="en-US" dirty="0" smtClean="0"/>
              <a:t>  (only 5)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Most edges swap out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Edges get </a:t>
            </a:r>
            <a:r>
              <a:rPr lang="en-US" i="1" dirty="0" smtClean="0"/>
              <a:t>much shorter  </a:t>
            </a:r>
            <a:r>
              <a:rPr lang="en-US" dirty="0" smtClean="0"/>
              <a:t> (bottom plot)</a:t>
            </a:r>
            <a:endParaRPr lang="en-US" i="1" dirty="0" smtClean="0"/>
          </a:p>
          <a:p>
            <a:pPr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Recall </a:t>
            </a:r>
            <a:r>
              <a:rPr lang="en-US" smtClean="0"/>
              <a:t>this Later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97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Geodesics for Artery Trees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479550"/>
            <a:ext cx="8345488" cy="4768850"/>
          </a:xfrm>
        </p:spPr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Summarize Lessons: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Very few </a:t>
            </a:r>
            <a:r>
              <a:rPr lang="en-US" dirty="0" smtClean="0">
                <a:solidFill>
                  <a:srgbClr val="69FF00"/>
                </a:solidFill>
              </a:rPr>
              <a:t>Common Edges</a:t>
            </a:r>
            <a:r>
              <a:rPr lang="en-US" dirty="0" smtClean="0"/>
              <a:t>  (only 5)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Most edges swap out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Edges get </a:t>
            </a:r>
            <a:r>
              <a:rPr lang="en-US" i="1" dirty="0" smtClean="0"/>
              <a:t>much shorter  </a:t>
            </a:r>
            <a:r>
              <a:rPr lang="en-US" dirty="0" smtClean="0"/>
              <a:t> (bottom plot)</a:t>
            </a:r>
            <a:endParaRPr lang="en-US" i="1" dirty="0" smtClean="0"/>
          </a:p>
          <a:p>
            <a:pPr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Recall this Later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# of edges roughly constant  (middle plot)</a:t>
            </a:r>
          </a:p>
        </p:txBody>
      </p:sp>
    </p:spTree>
    <p:extLst>
      <p:ext uri="{BB962C8B-B14F-4D97-AF65-F5344CB8AC3E}">
        <p14:creationId xmlns:p14="http://schemas.microsoft.com/office/powerpoint/2010/main" val="23849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353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Reference for More:</a:t>
            </a:r>
          </a:p>
          <a:p>
            <a:pPr algn="l"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Skwerer</a:t>
            </a:r>
            <a:r>
              <a:rPr lang="en-US" sz="3200" dirty="0" smtClean="0">
                <a:solidFill>
                  <a:srgbClr val="000000"/>
                </a:solidFill>
              </a:rPr>
              <a:t> et al (2013)</a:t>
            </a:r>
          </a:p>
          <a:p>
            <a:pPr algn="l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Some Related Probability Theory:</a:t>
            </a:r>
          </a:p>
          <a:p>
            <a:pPr algn="l"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Hotz</a:t>
            </a:r>
            <a:r>
              <a:rPr lang="en-US" sz="3200" dirty="0" smtClean="0">
                <a:solidFill>
                  <a:srgbClr val="000000"/>
                </a:solidFill>
              </a:rPr>
              <a:t> et al (2013)</a:t>
            </a:r>
          </a:p>
        </p:txBody>
      </p:sp>
    </p:spTree>
    <p:extLst>
      <p:ext uri="{BB962C8B-B14F-4D97-AF65-F5344CB8AC3E}">
        <p14:creationId xmlns:p14="http://schemas.microsoft.com/office/powerpoint/2010/main" val="4858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Big Picture:    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4 Approaches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Purely Combinatorial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Euclidean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Orthant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Phylogenetics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Dyck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Path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Persistent Homologies</a:t>
            </a:r>
            <a:endParaRPr lang="en-US" sz="3200" b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Persistent Homology Approach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Topological Data Analysis</a:t>
            </a:r>
          </a:p>
          <a:p>
            <a:pPr algn="l">
              <a:lnSpc>
                <a:spcPct val="200000"/>
              </a:lnSpc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Bendich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et al (2014)</a:t>
            </a:r>
          </a:p>
          <a:p>
            <a:pPr algn="l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Gave Deepest Results to Date</a:t>
            </a:r>
          </a:p>
        </p:txBody>
      </p:sp>
    </p:spTree>
    <p:extLst>
      <p:ext uri="{BB962C8B-B14F-4D97-AF65-F5344CB8AC3E}">
        <p14:creationId xmlns:p14="http://schemas.microsoft.com/office/powerpoint/2010/main" val="42309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Carry Away Concept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OODA is more than a “framework”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It Provides a </a:t>
            </a:r>
            <a:r>
              <a:rPr lang="en-US" sz="3200" u="sng" dirty="0" smtClean="0">
                <a:solidFill>
                  <a:srgbClr val="000000"/>
                </a:solidFill>
              </a:rPr>
              <a:t>Focal Point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Highlights Pivotal Choices: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i="1" dirty="0" smtClean="0">
                <a:solidFill>
                  <a:srgbClr val="000000"/>
                </a:solidFill>
              </a:rPr>
              <a:t>What should be the Data Objects?</a:t>
            </a:r>
          </a:p>
          <a:p>
            <a:pPr algn="ctr"/>
            <a:endParaRPr lang="en-US" sz="3200" i="1" dirty="0">
              <a:solidFill>
                <a:srgbClr val="000000"/>
              </a:solidFill>
            </a:endParaRPr>
          </a:p>
          <a:p>
            <a:pPr algn="ctr"/>
            <a:r>
              <a:rPr lang="en-US" sz="3200" i="1" dirty="0" smtClean="0">
                <a:solidFill>
                  <a:srgbClr val="000000"/>
                </a:solidFill>
              </a:rPr>
              <a:t>How should they be Represented?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Fisher 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6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- Euclidean Data Spaces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479550"/>
            <a:ext cx="8094663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What is “Strongly Non-Euclidean” Case?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Trees as Data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18437" name="Straight Connector 5"/>
          <p:cNvCxnSpPr>
            <a:cxnSpLocks noChangeShapeType="1"/>
          </p:cNvCxnSpPr>
          <p:nvPr/>
        </p:nvCxnSpPr>
        <p:spPr bwMode="auto">
          <a:xfrm rot="16200000" flipH="1">
            <a:off x="4914900" y="3162300"/>
            <a:ext cx="762000" cy="6858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4961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Quotient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Above was Invariance for Individual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Now extend to: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 smtClean="0"/>
              <a:t> Equivalence Classes of Curves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I.e. Orbits as Data Objects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I.e. </a:t>
            </a:r>
            <a:r>
              <a:rPr lang="en-US" dirty="0"/>
              <a:t> </a:t>
            </a:r>
            <a:r>
              <a:rPr lang="en-US" dirty="0" smtClean="0"/>
              <a:t>Quotient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- Euclidean Data Spaces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479550"/>
            <a:ext cx="8094663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What is “Strongly Non-Euclidean” Case?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Trees as Data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mtClean="0"/>
              <a:t>Special Challenge: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charset="0"/>
              <a:buChar char="•"/>
            </a:pPr>
            <a:r>
              <a:rPr lang="en-US" u="sng" smtClean="0"/>
              <a:t>No</a:t>
            </a:r>
            <a:r>
              <a:rPr lang="en-US" smtClean="0"/>
              <a:t> Tangent Plane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Must Re-Invent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Data Analysis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19777"/>
          <a:stretch>
            <a:fillRect/>
          </a:stretch>
        </p:blipFill>
        <p:spPr bwMode="auto">
          <a:xfrm>
            <a:off x="5029200" y="3200400"/>
            <a:ext cx="3581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7" name="Straight Connector 5"/>
          <p:cNvCxnSpPr>
            <a:cxnSpLocks noChangeShapeType="1"/>
          </p:cNvCxnSpPr>
          <p:nvPr/>
        </p:nvCxnSpPr>
        <p:spPr bwMode="auto">
          <a:xfrm rot="16200000" flipH="1">
            <a:off x="4914900" y="3162300"/>
            <a:ext cx="762000" cy="6858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8438" name="Straight Connector 9"/>
          <p:cNvCxnSpPr>
            <a:cxnSpLocks noChangeShapeType="1"/>
          </p:cNvCxnSpPr>
          <p:nvPr/>
        </p:nvCxnSpPr>
        <p:spPr bwMode="auto">
          <a:xfrm rot="10800000" flipV="1">
            <a:off x="5105400" y="3124200"/>
            <a:ext cx="3200400" cy="2590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439" name="Straight Connector 12"/>
          <p:cNvCxnSpPr>
            <a:cxnSpLocks noChangeShapeType="1"/>
          </p:cNvCxnSpPr>
          <p:nvPr/>
        </p:nvCxnSpPr>
        <p:spPr bwMode="auto">
          <a:xfrm rot="10800000">
            <a:off x="5181600" y="3124200"/>
            <a:ext cx="2971800" cy="2667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6937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l" eaLnBrk="1" hangingPunct="1">
              <a:buClrTx/>
              <a:buSzPct val="100000"/>
              <a:buNone/>
            </a:pPr>
            <a:endParaRPr lang="en-US" sz="36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endParaRPr lang="en-US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2819400" y="2133600"/>
            <a:ext cx="5181600" cy="1560513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Burcu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Graph Theory: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set of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edges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sz="36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endParaRPr lang="en-US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2819400" y="2133600"/>
            <a:ext cx="5181600" cy="1560513"/>
          </a:xfrm>
          <a:noFill/>
        </p:spPr>
      </p:pic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4953000" y="3124200"/>
            <a:ext cx="19812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7162800" y="2819400"/>
            <a:ext cx="762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Burcu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Graph Theory: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set of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edges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root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endParaRPr lang="en-US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2819400" y="2133600"/>
            <a:ext cx="5181600" cy="1560513"/>
          </a:xfrm>
          <a:noFill/>
        </p:spPr>
      </p:pic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4953000" y="3124200"/>
            <a:ext cx="19812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3429000" y="2743200"/>
            <a:ext cx="1752600" cy="243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7162800" y="2819400"/>
            <a:ext cx="762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Burcu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Graph Theory: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set of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edges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root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Objects:   set of trees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2819400" y="2133600"/>
            <a:ext cx="5181600" cy="1560513"/>
          </a:xfrm>
          <a:noFill/>
        </p:spPr>
      </p:pic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4953000" y="3124200"/>
            <a:ext cx="19812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3429000" y="2743200"/>
            <a:ext cx="1752600" cy="243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7162800" y="2819400"/>
            <a:ext cx="762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Burcu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743200"/>
            <a:ext cx="3750469" cy="2477787"/>
          </a:xfr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General Graph: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8674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Sean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Skwerer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Special Case Called “Tree”</a:t>
            </a: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Directed</a:t>
            </a:r>
          </a:p>
          <a:p>
            <a:pPr algn="l"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Acyclic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67200" y="57912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52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2438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5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76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4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79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3733800" y="5257800"/>
            <a:ext cx="762000" cy="457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3848100" y="2933700"/>
            <a:ext cx="7620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953000" y="4191000"/>
            <a:ext cx="8382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6" idx="2"/>
          </p:cNvCxnSpPr>
          <p:nvPr/>
        </p:nvCxnSpPr>
        <p:spPr bwMode="auto">
          <a:xfrm rot="16200000" flipV="1">
            <a:off x="4440883" y="4212283"/>
            <a:ext cx="681335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</p:cNvCxnSpPr>
          <p:nvPr/>
        </p:nvCxnSpPr>
        <p:spPr bwMode="auto">
          <a:xfrm rot="5400000" flipH="1" flipV="1">
            <a:off x="4362450" y="5276850"/>
            <a:ext cx="685800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49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Special Case Called “Tree”</a:t>
            </a: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Directed</a:t>
            </a:r>
          </a:p>
          <a:p>
            <a:pPr algn="l"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Acyclic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67200" y="57912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52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2438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5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76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4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79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3733800" y="5257800"/>
            <a:ext cx="762000" cy="457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3848100" y="2933700"/>
            <a:ext cx="7620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953000" y="4191000"/>
            <a:ext cx="8382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6" idx="2"/>
          </p:cNvCxnSpPr>
          <p:nvPr/>
        </p:nvCxnSpPr>
        <p:spPr bwMode="auto">
          <a:xfrm rot="16200000" flipV="1">
            <a:off x="4440883" y="4212283"/>
            <a:ext cx="681335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</p:cNvCxnSpPr>
          <p:nvPr/>
        </p:nvCxnSpPr>
        <p:spPr bwMode="auto">
          <a:xfrm rot="5400000" flipH="1" flipV="1">
            <a:off x="4362450" y="5276850"/>
            <a:ext cx="685800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400800" y="4648200"/>
            <a:ext cx="2339808" cy="11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Graphical note:  </a:t>
            </a:r>
          </a:p>
          <a:p>
            <a:pPr algn="l"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Sometimes “grow up”   </a:t>
            </a:r>
          </a:p>
          <a:p>
            <a:pPr algn="l"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Others “grow down”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540750" y="5105400"/>
          <a:ext cx="1666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6" name="Equation" r:id="rId4" imgW="139680" imgH="203040" progId="Equation.3">
                  <p:embed/>
                </p:oleObj>
              </mc:Choice>
              <mc:Fallback>
                <p:oleObj name="Equation" r:id="rId4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0" y="5105400"/>
                        <a:ext cx="16668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23" name="Object 3"/>
          <p:cNvGraphicFramePr>
            <a:graphicFrameLocks noChangeAspect="1"/>
          </p:cNvGraphicFramePr>
          <p:nvPr/>
        </p:nvGraphicFramePr>
        <p:xfrm>
          <a:off x="8534400" y="5486400"/>
          <a:ext cx="1666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Equation" r:id="rId6" imgW="139680" imgH="203040" progId="Equation.3">
                  <p:embed/>
                </p:oleObj>
              </mc:Choice>
              <mc:Fallback>
                <p:oleObj name="Equation" r:id="rId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486400"/>
                        <a:ext cx="16668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5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Special Case Called “Tree”</a:t>
            </a: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Directed</a:t>
            </a:r>
          </a:p>
          <a:p>
            <a:pPr algn="l"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Acyclic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67200" y="57912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52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2438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5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76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4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79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3733800" y="5257800"/>
            <a:ext cx="762000" cy="457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3848100" y="2933700"/>
            <a:ext cx="7620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953000" y="4191000"/>
            <a:ext cx="8382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6" idx="2"/>
          </p:cNvCxnSpPr>
          <p:nvPr/>
        </p:nvCxnSpPr>
        <p:spPr bwMode="auto">
          <a:xfrm rot="16200000" flipV="1">
            <a:off x="4440883" y="4212283"/>
            <a:ext cx="681335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</p:cNvCxnSpPr>
          <p:nvPr/>
        </p:nvCxnSpPr>
        <p:spPr bwMode="auto">
          <a:xfrm rot="5400000" flipH="1" flipV="1">
            <a:off x="4362450" y="5276850"/>
            <a:ext cx="685800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324600" y="5553164"/>
            <a:ext cx="233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Terminology: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Root</a:t>
            </a:r>
            <a:endParaRPr lang="en-US" sz="2400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4876800" y="6019800"/>
            <a:ext cx="2362200" cy="381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245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Special Case Called “Tree”</a:t>
            </a: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Directed</a:t>
            </a:r>
          </a:p>
          <a:p>
            <a:pPr algn="l"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Acyclic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67200" y="57912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52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2438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5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76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4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79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3733800" y="5257800"/>
            <a:ext cx="762000" cy="457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3848100" y="2933700"/>
            <a:ext cx="7620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953000" y="4191000"/>
            <a:ext cx="8382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6" idx="2"/>
          </p:cNvCxnSpPr>
          <p:nvPr/>
        </p:nvCxnSpPr>
        <p:spPr bwMode="auto">
          <a:xfrm rot="16200000" flipV="1">
            <a:off x="4440883" y="4212283"/>
            <a:ext cx="681335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</p:cNvCxnSpPr>
          <p:nvPr/>
        </p:nvCxnSpPr>
        <p:spPr bwMode="auto">
          <a:xfrm rot="5400000" flipH="1" flipV="1">
            <a:off x="4362450" y="5276850"/>
            <a:ext cx="685800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298442" y="3549893"/>
            <a:ext cx="2159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Terminology: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FF00"/>
                </a:solidFill>
                <a:latin typeface="Tahoma" pitchFamily="34" charset="0"/>
              </a:rPr>
              <a:t>Children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Of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</a:rPr>
              <a:t>Parent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       </a:t>
            </a:r>
            <a:endParaRPr lang="en-US" sz="2400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4876800" y="3962401"/>
            <a:ext cx="1752600" cy="421332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6057900" y="3971645"/>
            <a:ext cx="571501" cy="412088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5257800" y="5129812"/>
            <a:ext cx="1600200" cy="4213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748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Data Objects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7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758983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marL="609600" indent="-609600" algn="l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Example:  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Dr. Elizabeth Bullitt</a:t>
            </a: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09650" lvl="1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Dept. of Neurosurgery, UNC</a:t>
            </a:r>
            <a:endParaRPr lang="en-US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5106" name="Picture 2" descr="http://digitaldukemed.mc.duke.edu/med_women/sites/default/files/gallery_assist/1/gallery_assist45/prev/Bullitt_Elizabe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810301" cy="2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758983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marL="609600" indent="-609600" algn="l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Example:  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Dr. Elizabeth Bullitt</a:t>
            </a: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09650" lvl="1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Dept. of Neurosurgery, UNC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Blood Vessel Trees in Brains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Segmented from MRAs</a:t>
            </a:r>
            <a:endParaRPr lang="en-US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5106" name="Picture 2" descr="http://digitaldukemed.mc.duke.edu/med_women/sites/default/files/gallery_assist/1/gallery_assist45/prev/Bullitt_Elizabe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810301" cy="2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5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758983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marL="609600" indent="-609600" algn="l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Example:  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Dr. Elizabeth Bullitt</a:t>
            </a: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09650" lvl="1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Dept. of Neurosurgery, UNC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Blood Vessel Trees in Brains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Segmented from MRAs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</a:t>
            </a:r>
            <a:r>
              <a:rPr lang="en-US" sz="32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 of trees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4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Forest of Trees</a:t>
            </a:r>
          </a:p>
        </p:txBody>
      </p:sp>
      <p:pic>
        <p:nvPicPr>
          <p:cNvPr id="175106" name="Picture 2" descr="http://digitaldukemed.mc.duke.edu/med_women/sites/default/files/gallery_assist/1/gallery_assist45/prev/Bullitt_Elizabe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810301" cy="2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77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Blood vessel tree data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6800" y="1752600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81000" y="1905000"/>
            <a:ext cx="38862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Tahoma" pitchFamily="34" charset="0"/>
              </a:rPr>
              <a:t>Marron’s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MRI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(T1) view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Single Slice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From 3-d Image</a:t>
            </a: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0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1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5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247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57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91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Data Objects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1524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Data Objects 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257800" y="4648200"/>
            <a:ext cx="3733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dirty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7124700" y="614065"/>
            <a:ext cx="102379" cy="403413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94786" y="5405735"/>
            <a:ext cx="274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~ Kendall’s Shapes</a:t>
            </a:r>
          </a:p>
        </p:txBody>
      </p:sp>
    </p:spTree>
    <p:extLst>
      <p:ext uri="{BB962C8B-B14F-4D97-AF65-F5344CB8AC3E}">
        <p14:creationId xmlns:p14="http://schemas.microsoft.com/office/powerpoint/2010/main" val="12186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6553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From MRA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S</a:t>
            </a:r>
            <a:r>
              <a:rPr lang="en-US" sz="3200" i="1">
                <a:solidFill>
                  <a:srgbClr val="000000"/>
                </a:solidFill>
                <a:latin typeface="Tahoma" pitchFamily="34" charset="0"/>
              </a:rPr>
              <a:t>egment</a:t>
            </a: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tree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of vessel segments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Using </a:t>
            </a:r>
            <a:r>
              <a:rPr lang="en-US" sz="3200" i="1">
                <a:solidFill>
                  <a:srgbClr val="000000"/>
                </a:solidFill>
                <a:latin typeface="Tahoma" pitchFamily="34" charset="0"/>
              </a:rPr>
              <a:t>tube tracking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Bullitt and Aylward (2002)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5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0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247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2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2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1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2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3429000"/>
            <a:ext cx="876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Now look over many people (data objects)</a:t>
            </a:r>
          </a:p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Structure of population  (understand variation?)</a:t>
            </a:r>
          </a:p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PCA in strongly </a:t>
            </a:r>
            <a:r>
              <a:rPr lang="en-US" sz="3200" u="sng">
                <a:solidFill>
                  <a:srgbClr val="000000"/>
                </a:solidFill>
                <a:latin typeface="Tahoma" pitchFamily="34" charset="0"/>
              </a:rPr>
              <a:t>non-Euclidean</a:t>
            </a: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Space???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447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7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Examples of Potential Specific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Goals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672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Examples of Potential Specific Goals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(not accessible by traditional methods)</a:t>
            </a: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Predict Stroke Tendency (Collateral Circulation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8131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Data Objects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681335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FF00"/>
                </a:solidFill>
                <a:latin typeface="Tahoma" pitchFamily="34" charset="0"/>
              </a:rPr>
              <a:t>Data Objects III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638800" y="6019800"/>
            <a:ext cx="2667000" cy="6096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dirty="0">
              <a:solidFill>
                <a:srgbClr val="0000FF"/>
              </a:solidFill>
              <a:latin typeface="Tahoma" pitchFamily="34" charset="0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6972300" y="1143000"/>
            <a:ext cx="312487" cy="4876800"/>
          </a:xfrm>
          <a:prstGeom prst="lin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24600" y="5486400"/>
            <a:ext cx="28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FF00"/>
                </a:solidFill>
                <a:latin typeface="Tahoma" pitchFamily="34" charset="0"/>
              </a:rPr>
              <a:t>~ Chang’s </a:t>
            </a:r>
            <a:r>
              <a:rPr lang="en-US" sz="2400" dirty="0" err="1">
                <a:solidFill>
                  <a:srgbClr val="00FF00"/>
                </a:solidFill>
                <a:latin typeface="Tahoma" pitchFamily="34" charset="0"/>
              </a:rPr>
              <a:t>Transfo’s</a:t>
            </a:r>
            <a:endParaRPr lang="en-US" sz="2400" dirty="0">
              <a:solidFill>
                <a:srgbClr val="00FF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294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Examples of Potential Specific Goals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(not accessible by traditional methods)</a:t>
            </a: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Predict Stroke Tendency (Collateral Circulation)</a:t>
            </a: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Screen for Loci </a:t>
            </a: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of </a:t>
            </a:r>
            <a:r>
              <a:rPr lang="en-US" sz="3200" smtClean="0">
                <a:solidFill>
                  <a:srgbClr val="000000"/>
                </a:solidFill>
                <a:latin typeface="Tahoma" pitchFamily="34" charset="0"/>
              </a:rPr>
              <a:t>Pathology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78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Examples of Potential Specific Goals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(not accessible by traditional methods)</a:t>
            </a: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Predict Stroke Tendency (Collateral Circulation)</a:t>
            </a: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Screen for Loci of Pathology</a:t>
            </a: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Explore how age affects connectivity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117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Examples of Potential Specific Goals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(not accessible by traditional methods)</a:t>
            </a: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Predict Stroke Tendency (Collateral Circulation)</a:t>
            </a: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Screen for Loci of Pathology</a:t>
            </a: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Explore how age affects connectivity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304800" y="6248400"/>
            <a:ext cx="6934200" cy="533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Big Picture:    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4 Approaches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Purely Combinatorial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Euclidean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Orthant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Phylogenetics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Dyck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Path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Persistent Homologies Topological DA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Big Picture:    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4 Approaches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Purely Combinatorial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Euclidean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Orthant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Phylogenetics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Dyck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Path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Persistent Homologies Topological DA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516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Purely Combinatorial Data Analyses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(Study Connectivity </a:t>
            </a:r>
            <a:r>
              <a:rPr lang="en-US" sz="3200" u="sng" dirty="0" smtClean="0">
                <a:solidFill>
                  <a:srgbClr val="000000"/>
                </a:solidFill>
                <a:latin typeface="Tahoma" pitchFamily="34" charset="0"/>
              </a:rPr>
              <a:t>Only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Wang and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Marron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(2007)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Aydin et al (2009)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Wang et al (2012)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Aydin et al (2012)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Alfaro et al (2014)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Challenge: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Visual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Display of</a:t>
            </a:r>
          </a:p>
          <a:p>
            <a:pPr algn="l"/>
            <a:r>
              <a:rPr lang="en-US" sz="3200" u="sng" dirty="0" smtClean="0">
                <a:solidFill>
                  <a:srgbClr val="000000"/>
                </a:solidFill>
                <a:latin typeface="Tahoma" pitchFamily="34" charset="0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Tree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Structure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87" y="1447800"/>
            <a:ext cx="642076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5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Challenge: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Visual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Display of</a:t>
            </a:r>
          </a:p>
          <a:p>
            <a:pPr algn="l"/>
            <a:r>
              <a:rPr lang="en-US" sz="3200" u="sng" dirty="0" smtClean="0">
                <a:solidFill>
                  <a:srgbClr val="000000"/>
                </a:solidFill>
                <a:latin typeface="Tahoma" pitchFamily="34" charset="0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Tree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Structure</a:t>
            </a:r>
          </a:p>
          <a:p>
            <a:pPr algn="l"/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Actually 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Goes to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Level 17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(Truncated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in View)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87" y="1447800"/>
            <a:ext cx="642076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905000" y="5562600"/>
            <a:ext cx="2895600" cy="609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613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Approach: Different Coordinate System</a:t>
            </a: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, et al (2011)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Approach: Different Coordinate System</a:t>
            </a:r>
          </a:p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Idea:  Focus on Important Aspects (of Nodes)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Level of Node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Number of Children</a:t>
            </a: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-8549"/>
          <a:stretch/>
        </p:blipFill>
        <p:spPr bwMode="auto">
          <a:xfrm>
            <a:off x="1590675" y="1343025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Power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Spread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Across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Spectrum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905000" y="2971800"/>
            <a:ext cx="5638800" cy="2209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434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Approach: Different Coordinate System</a:t>
            </a:r>
          </a:p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Idea:  Focus on Important Aspects (of Nodes)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Level of Node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Number of Children</a:t>
            </a:r>
          </a:p>
          <a:p>
            <a:pPr algn="l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Using These as </a:t>
            </a:r>
            <a:r>
              <a:rPr lang="en-US" sz="3200" i="1" dirty="0">
                <a:solidFill>
                  <a:srgbClr val="000000"/>
                </a:solidFill>
                <a:latin typeface="Tahoma" pitchFamily="34" charset="0"/>
              </a:rPr>
              <a:t>Coordinates</a:t>
            </a: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3429000"/>
            <a:ext cx="457200" cy="1752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2133600" y="4114800"/>
            <a:ext cx="12192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123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D-L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View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04" y="1372053"/>
            <a:ext cx="7314596" cy="54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04" y="1372053"/>
            <a:ext cx="7314596" cy="5485947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D-L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View</a:t>
            </a:r>
          </a:p>
          <a:p>
            <a:pPr algn="l"/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Nodes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524000" y="3048000"/>
            <a:ext cx="2590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717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04" y="1372053"/>
            <a:ext cx="7314596" cy="5485947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D-L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View</a:t>
            </a: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Level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295400" y="3581400"/>
            <a:ext cx="3810000" cy="2895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281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04" y="1372053"/>
            <a:ext cx="7314596" cy="5485947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D-L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View</a:t>
            </a: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Level</a:t>
            </a:r>
          </a:p>
          <a:p>
            <a:pPr algn="l"/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Much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Deeper 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Than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Early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View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600200" y="5029200"/>
            <a:ext cx="3352800" cy="1143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870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04" y="1372053"/>
            <a:ext cx="7314596" cy="5485947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D-L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View</a:t>
            </a: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# Des-</a:t>
            </a:r>
          </a:p>
          <a:p>
            <a:pPr algn="l"/>
            <a:r>
              <a:rPr lang="en-US" sz="3200" dirty="0" err="1">
                <a:solidFill>
                  <a:srgbClr val="000000"/>
                </a:solidFill>
                <a:latin typeface="Tahoma" pitchFamily="34" charset="0"/>
              </a:rPr>
              <a:t>c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end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-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nts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(log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cale)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295400" y="4115026"/>
            <a:ext cx="1143000" cy="76177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933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04" y="1372053"/>
            <a:ext cx="7314596" cy="5485947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D-L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View</a:t>
            </a: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Color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Codes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Branch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Thick-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ness</a:t>
            </a:r>
          </a:p>
          <a:p>
            <a:pPr algn="l"/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143000" y="3810000"/>
            <a:ext cx="6400800" cy="1676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54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04" y="1372053"/>
            <a:ext cx="7314596" cy="5485947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D-L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View</a:t>
            </a: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Reveals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Strange</a:t>
            </a:r>
          </a:p>
          <a:p>
            <a:pPr algn="l"/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Struc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-</a:t>
            </a:r>
          </a:p>
          <a:p>
            <a:pPr algn="l"/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ture</a:t>
            </a: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066800" y="3962400"/>
            <a:ext cx="23622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425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04" y="1372053"/>
            <a:ext cx="7314596" cy="5485947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D-L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View</a:t>
            </a: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Reveals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Strange</a:t>
            </a:r>
          </a:p>
          <a:p>
            <a:pPr algn="l"/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Struc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-</a:t>
            </a:r>
          </a:p>
          <a:p>
            <a:pPr algn="l"/>
            <a:r>
              <a:rPr lang="en-US" sz="3200" dirty="0" err="1">
                <a:solidFill>
                  <a:srgbClr val="000000"/>
                </a:solidFill>
                <a:latin typeface="Tahoma" pitchFamily="34" charset="0"/>
              </a:rPr>
              <a:t>t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ure</a:t>
            </a: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Linking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Errors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066800" y="3962400"/>
            <a:ext cx="23622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43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29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D-L Visualization of Trees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61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D-L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View</a:t>
            </a:r>
          </a:p>
          <a:p>
            <a:pPr algn="l"/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Fixed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Version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04" y="1372053"/>
            <a:ext cx="7314596" cy="54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Views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1-d 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Bending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Through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4 </a:t>
            </a:r>
            <a:r>
              <a:rPr lang="en-US" dirty="0" err="1" smtClean="0"/>
              <a:t>Dim’ns</a:t>
            </a:r>
            <a:r>
              <a:rPr lang="en-US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5045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Big Picture:    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4 Approaches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Purely Combinatorial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  Euclidean </a:t>
            </a:r>
            <a:r>
              <a:rPr lang="en-US" sz="3200" b="1" dirty="0" err="1" smtClean="0">
                <a:solidFill>
                  <a:srgbClr val="000000"/>
                </a:solidFill>
                <a:latin typeface="Tahoma" pitchFamily="34" charset="0"/>
              </a:rPr>
              <a:t>Orthant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lang="en-US" sz="3200" b="1" dirty="0" err="1" smtClean="0">
                <a:solidFill>
                  <a:srgbClr val="000000"/>
                </a:solidFill>
                <a:latin typeface="Tahoma" pitchFamily="34" charset="0"/>
              </a:rPr>
              <a:t>Phylogenetics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Dyck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Path</a:t>
            </a:r>
          </a:p>
          <a:p>
            <a:pPr algn="l">
              <a:lnSpc>
                <a:spcPct val="200000"/>
              </a:lnSpc>
              <a:buFont typeface="Tahoma" pitchFamily="34" charset="0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Persistent Homologies Topological DA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People:</a:t>
            </a:r>
          </a:p>
          <a:p>
            <a:pPr algn="l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Scott </a:t>
            </a:r>
            <a:r>
              <a:rPr lang="en-US" sz="3200" dirty="0" err="1">
                <a:solidFill>
                  <a:srgbClr val="000000"/>
                </a:solidFill>
              </a:rPr>
              <a:t>Provan</a:t>
            </a:r>
            <a:endParaRPr lang="en-US" sz="3200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Sean </a:t>
            </a:r>
            <a:r>
              <a:rPr lang="en-US" sz="3200" dirty="0" err="1">
                <a:solidFill>
                  <a:srgbClr val="000000"/>
                </a:solidFill>
              </a:rPr>
              <a:t>Skwerer</a:t>
            </a:r>
            <a:endParaRPr lang="en-US" sz="3200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Megan </a:t>
            </a:r>
            <a:r>
              <a:rPr lang="en-US" sz="3200" dirty="0" smtClean="0">
                <a:solidFill>
                  <a:srgbClr val="000000"/>
                </a:solidFill>
              </a:rPr>
              <a:t>Owen</a:t>
            </a:r>
          </a:p>
          <a:p>
            <a:pPr algn="l">
              <a:lnSpc>
                <a:spcPct val="13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Ezra Miller</a:t>
            </a:r>
            <a:endParaRPr lang="en-US" sz="3200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Martin </a:t>
            </a:r>
            <a:r>
              <a:rPr lang="en-US" sz="3200" dirty="0" err="1">
                <a:solidFill>
                  <a:srgbClr val="000000"/>
                </a:solidFill>
              </a:rPr>
              <a:t>Styner</a:t>
            </a:r>
            <a:endParaRPr lang="en-US" sz="3200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 err="1">
                <a:solidFill>
                  <a:srgbClr val="000000"/>
                </a:solidFill>
              </a:rPr>
              <a:t>Ipek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Oguz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8841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Setting:    Connectivity &amp; Length</a:t>
            </a:r>
          </a:p>
          <a:p>
            <a:pPr algn="l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8841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Setting:    Connectivity &amp; Length</a:t>
            </a:r>
          </a:p>
          <a:p>
            <a:pPr algn="l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Background:    Phylogenetic Trees</a:t>
            </a:r>
            <a:endParaRPr lang="en-US" sz="3200" u="sng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8841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Setting:    Connectivity &amp; Length</a:t>
            </a:r>
          </a:p>
          <a:p>
            <a:pPr algn="l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Background:    Phylogenetic Trees</a:t>
            </a:r>
          </a:p>
          <a:p>
            <a:pPr algn="l">
              <a:lnSpc>
                <a:spcPct val="130000"/>
              </a:lnSpc>
            </a:pPr>
            <a:endParaRPr lang="en-US" sz="3200" u="sng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endParaRPr lang="en-US" sz="3200" u="sng" dirty="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Important Concept from Evolutionary Biology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600200" y="3262092"/>
            <a:ext cx="2667000" cy="146230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020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00" y="990600"/>
            <a:ext cx="53721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Phylogenetic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Trees</a:t>
            </a:r>
          </a:p>
        </p:txBody>
      </p:sp>
      <p:sp>
        <p:nvSpPr>
          <p:cNvPr id="189444" name="TextBox 4"/>
          <p:cNvSpPr txBox="1">
            <a:spLocks noChangeArrowheads="1"/>
          </p:cNvSpPr>
          <p:nvPr/>
        </p:nvSpPr>
        <p:spPr bwMode="auto">
          <a:xfrm>
            <a:off x="533400" y="1447800"/>
            <a:ext cx="83058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Idea:  Study</a:t>
            </a:r>
          </a:p>
          <a:p>
            <a:pPr algn="l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“Common</a:t>
            </a:r>
          </a:p>
          <a:p>
            <a:pPr algn="l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Ancestry”</a:t>
            </a:r>
          </a:p>
          <a:p>
            <a:pPr algn="l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Via a </a:t>
            </a:r>
            <a:r>
              <a:rPr lang="en-US" sz="3200" u="sng" smtClean="0">
                <a:solidFill>
                  <a:srgbClr val="000000"/>
                </a:solidFill>
              </a:rPr>
              <a:t>tree</a:t>
            </a:r>
          </a:p>
          <a:p>
            <a:pPr algn="l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Species are leaves</a:t>
            </a:r>
          </a:p>
          <a:p>
            <a:pPr algn="l">
              <a:lnSpc>
                <a:spcPct val="130000"/>
              </a:lnSpc>
            </a:pPr>
            <a:endParaRPr lang="en-US" sz="3200" u="sng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2000" smtClean="0">
                <a:solidFill>
                  <a:srgbClr val="000000"/>
                </a:solidFill>
              </a:rPr>
              <a:t>thanks to Susan Holmes</a:t>
            </a:r>
          </a:p>
        </p:txBody>
      </p:sp>
    </p:spTree>
    <p:extLst>
      <p:ext uri="{BB962C8B-B14F-4D97-AF65-F5344CB8AC3E}">
        <p14:creationId xmlns:p14="http://schemas.microsoft.com/office/powerpoint/2010/main" val="20553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Phylogenetic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Trees</a:t>
            </a:r>
          </a:p>
        </p:txBody>
      </p:sp>
      <p:sp>
        <p:nvSpPr>
          <p:cNvPr id="190467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Very Early Reference:</a:t>
            </a:r>
          </a:p>
          <a:p>
            <a:pPr algn="l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de-DE" sz="3200" smtClean="0">
                <a:solidFill>
                  <a:srgbClr val="000000"/>
                </a:solidFill>
              </a:rPr>
              <a:t>E. Schröder (1870),</a:t>
            </a:r>
          </a:p>
          <a:p>
            <a:pPr algn="l">
              <a:lnSpc>
                <a:spcPct val="130000"/>
              </a:lnSpc>
            </a:pPr>
            <a:r>
              <a:rPr lang="de-DE" sz="3200" i="1" smtClean="0">
                <a:solidFill>
                  <a:srgbClr val="000000"/>
                </a:solidFill>
              </a:rPr>
              <a:t>Zeit. für. Math. Phys.</a:t>
            </a:r>
            <a:r>
              <a:rPr lang="de-DE" sz="3200" smtClean="0">
                <a:solidFill>
                  <a:srgbClr val="000000"/>
                </a:solidFill>
              </a:rPr>
              <a:t>, </a:t>
            </a:r>
          </a:p>
          <a:p>
            <a:pPr algn="l">
              <a:lnSpc>
                <a:spcPct val="130000"/>
              </a:lnSpc>
            </a:pPr>
            <a:r>
              <a:rPr lang="de-DE" sz="3200" smtClean="0">
                <a:solidFill>
                  <a:srgbClr val="000000"/>
                </a:solidFill>
              </a:rPr>
              <a:t>15,  361-376.</a:t>
            </a:r>
            <a:endParaRPr lang="en-US" sz="320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endParaRPr lang="en-US" sz="3200" u="sng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2000" smtClean="0">
                <a:solidFill>
                  <a:srgbClr val="000000"/>
                </a:solidFill>
              </a:rPr>
              <a:t>thanks to Susan Holmes</a:t>
            </a:r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3" cstate="print"/>
          <a:srcRect l="43243" t="22737" r="20180" b="6316"/>
          <a:stretch>
            <a:fillRect/>
          </a:stretch>
        </p:blipFill>
        <p:spPr bwMode="auto">
          <a:xfrm>
            <a:off x="5334000" y="1447800"/>
            <a:ext cx="34798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91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Phylogenetic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Trees</a:t>
            </a:r>
          </a:p>
        </p:txBody>
      </p:sp>
      <p:sp>
        <p:nvSpPr>
          <p:cNvPr id="1914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Important Reference:</a:t>
            </a:r>
          </a:p>
          <a:p>
            <a:pPr algn="l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Billera</a:t>
            </a:r>
            <a:r>
              <a:rPr lang="en-US" sz="3200" dirty="0" smtClean="0">
                <a:solidFill>
                  <a:srgbClr val="000000"/>
                </a:solidFill>
              </a:rPr>
              <a:t> L, Holmes S, &amp; </a:t>
            </a:r>
            <a:r>
              <a:rPr lang="en-US" sz="3200" dirty="0" err="1" smtClean="0">
                <a:solidFill>
                  <a:srgbClr val="000000"/>
                </a:solidFill>
              </a:rPr>
              <a:t>Vogtmann</a:t>
            </a:r>
            <a:r>
              <a:rPr lang="en-US" sz="3200" dirty="0" smtClean="0">
                <a:solidFill>
                  <a:srgbClr val="000000"/>
                </a:solidFill>
              </a:rPr>
              <a:t> K (2001)</a:t>
            </a:r>
          </a:p>
          <a:p>
            <a:pPr algn="l"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Phylogenetic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Trees</a:t>
            </a:r>
          </a:p>
        </p:txBody>
      </p:sp>
      <p:sp>
        <p:nvSpPr>
          <p:cNvPr id="1914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Important Reference:</a:t>
            </a:r>
          </a:p>
          <a:p>
            <a:pPr algn="l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Billera</a:t>
            </a:r>
            <a:r>
              <a:rPr lang="en-US" sz="3200" dirty="0" smtClean="0">
                <a:solidFill>
                  <a:srgbClr val="000000"/>
                </a:solidFill>
              </a:rPr>
              <a:t> L, Holmes S, &amp; </a:t>
            </a:r>
            <a:r>
              <a:rPr lang="en-US" sz="3200" dirty="0" err="1" smtClean="0">
                <a:solidFill>
                  <a:srgbClr val="000000"/>
                </a:solidFill>
              </a:rPr>
              <a:t>Vogtmann</a:t>
            </a:r>
            <a:r>
              <a:rPr lang="en-US" sz="3200" dirty="0" smtClean="0">
                <a:solidFill>
                  <a:srgbClr val="000000"/>
                </a:solidFill>
              </a:rPr>
              <a:t> K (2001)</a:t>
            </a:r>
          </a:p>
          <a:p>
            <a:pPr algn="l"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Put Large Field on Firm Mathematical Basis</a:t>
            </a:r>
          </a:p>
        </p:txBody>
      </p:sp>
    </p:spTree>
    <p:extLst>
      <p:ext uri="{BB962C8B-B14F-4D97-AF65-F5344CB8AC3E}">
        <p14:creationId xmlns:p14="http://schemas.microsoft.com/office/powerpoint/2010/main" val="15649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2515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2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Setting:    Connectivity &amp; Length</a:t>
            </a:r>
          </a:p>
          <a:p>
            <a:pPr algn="l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Background:    Phylogenetic Trees</a:t>
            </a:r>
          </a:p>
          <a:p>
            <a:pPr algn="l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dirty="0" smtClean="0">
                <a:solidFill>
                  <a:srgbClr val="000000"/>
                </a:solidFill>
              </a:rPr>
              <a:t>common leaves</a:t>
            </a:r>
          </a:p>
        </p:txBody>
      </p:sp>
    </p:spTree>
    <p:extLst>
      <p:ext uri="{BB962C8B-B14F-4D97-AF65-F5344CB8AC3E}">
        <p14:creationId xmlns:p14="http://schemas.microsoft.com/office/powerpoint/2010/main" val="31356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Patterns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Are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“Harmonics”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In Scores</a:t>
            </a:r>
          </a:p>
        </p:txBody>
      </p:sp>
    </p:spTree>
    <p:extLst>
      <p:ext uri="{BB962C8B-B14F-4D97-AF65-F5344CB8AC3E}">
        <p14:creationId xmlns:p14="http://schemas.microsoft.com/office/powerpoint/2010/main" val="5413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2515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Setting:    Connectivity &amp; Length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Background:    Phylogenetic Trees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smtClean="0">
                <a:solidFill>
                  <a:srgbClr val="000000"/>
                </a:solidFill>
              </a:rPr>
              <a:t>common leaves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Big Payoff:  Data space </a:t>
            </a:r>
            <a:r>
              <a:rPr lang="en-US" sz="3200" u="sng" smtClean="0">
                <a:solidFill>
                  <a:srgbClr val="000000"/>
                </a:solidFill>
              </a:rPr>
              <a:t>nearly Euclidean</a:t>
            </a: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                                  </a:t>
            </a:r>
            <a:r>
              <a:rPr lang="en-US" sz="3200" u="sng" smtClean="0">
                <a:solidFill>
                  <a:srgbClr val="000000"/>
                </a:solidFill>
              </a:rPr>
              <a:t>sort of Euclidean</a:t>
            </a:r>
          </a:p>
        </p:txBody>
      </p:sp>
      <p:cxnSp>
        <p:nvCxnSpPr>
          <p:cNvPr id="192516" name="Straight Connector 4"/>
          <p:cNvCxnSpPr>
            <a:cxnSpLocks noChangeShapeType="1"/>
          </p:cNvCxnSpPr>
          <p:nvPr/>
        </p:nvCxnSpPr>
        <p:spPr bwMode="auto">
          <a:xfrm rot="10800000">
            <a:off x="4800600" y="5334000"/>
            <a:ext cx="3124200" cy="304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6285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353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dirty="0" smtClean="0">
                <a:solidFill>
                  <a:srgbClr val="000000"/>
                </a:solidFill>
              </a:rPr>
              <a:t>common leaves</a:t>
            </a:r>
          </a:p>
        </p:txBody>
      </p:sp>
    </p:spTree>
    <p:extLst>
      <p:ext uri="{BB962C8B-B14F-4D97-AF65-F5344CB8AC3E}">
        <p14:creationId xmlns:p14="http://schemas.microsoft.com/office/powerpoint/2010/main" val="23223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353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2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dirty="0" smtClean="0">
                <a:solidFill>
                  <a:srgbClr val="000000"/>
                </a:solidFill>
              </a:rPr>
              <a:t>common leaves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Approach: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Find </a:t>
            </a:r>
            <a:r>
              <a:rPr lang="en-US" sz="3200" u="sng" dirty="0" smtClean="0">
                <a:solidFill>
                  <a:srgbClr val="000000"/>
                </a:solidFill>
              </a:rPr>
              <a:t>common</a:t>
            </a:r>
            <a:r>
              <a:rPr lang="en-US" sz="3200" dirty="0" smtClean="0">
                <a:solidFill>
                  <a:srgbClr val="000000"/>
                </a:solidFill>
              </a:rPr>
              <a:t> cortical landmarks (</a:t>
            </a:r>
            <a:r>
              <a:rPr lang="en-US" sz="3200" dirty="0" err="1" smtClean="0">
                <a:solidFill>
                  <a:srgbClr val="000000"/>
                </a:solidFill>
              </a:rPr>
              <a:t>Oguz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sz="3200" i="1" dirty="0" smtClean="0">
                <a:solidFill>
                  <a:srgbClr val="000000"/>
                </a:solidFill>
              </a:rPr>
              <a:t>corresponding</a:t>
            </a:r>
            <a:r>
              <a:rPr lang="en-US" sz="3200" dirty="0" smtClean="0">
                <a:solidFill>
                  <a:srgbClr val="000000"/>
                </a:solidFill>
              </a:rPr>
              <a:t> across cases</a:t>
            </a:r>
          </a:p>
        </p:txBody>
      </p:sp>
    </p:spTree>
    <p:extLst>
      <p:ext uri="{BB962C8B-B14F-4D97-AF65-F5344CB8AC3E}">
        <p14:creationId xmlns:p14="http://schemas.microsoft.com/office/powerpoint/2010/main" val="13324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353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dirty="0" smtClean="0">
                <a:solidFill>
                  <a:srgbClr val="000000"/>
                </a:solidFill>
              </a:rPr>
              <a:t>common leaves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Approach: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Find </a:t>
            </a:r>
            <a:r>
              <a:rPr lang="en-US" sz="3200" u="sng" dirty="0" smtClean="0">
                <a:solidFill>
                  <a:srgbClr val="000000"/>
                </a:solidFill>
              </a:rPr>
              <a:t>common</a:t>
            </a:r>
            <a:r>
              <a:rPr lang="en-US" sz="3200" dirty="0" smtClean="0">
                <a:solidFill>
                  <a:srgbClr val="000000"/>
                </a:solidFill>
              </a:rPr>
              <a:t> cortical landmarks (</a:t>
            </a:r>
            <a:r>
              <a:rPr lang="en-US" sz="3200" dirty="0" err="1" smtClean="0">
                <a:solidFill>
                  <a:srgbClr val="000000"/>
                </a:solidFill>
              </a:rPr>
              <a:t>Oguz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sz="3200" i="1" dirty="0" smtClean="0">
                <a:solidFill>
                  <a:srgbClr val="000000"/>
                </a:solidFill>
              </a:rPr>
              <a:t>corresponding</a:t>
            </a:r>
            <a:r>
              <a:rPr lang="en-US" sz="3200" dirty="0" smtClean="0">
                <a:solidFill>
                  <a:srgbClr val="000000"/>
                </a:solidFill>
              </a:rPr>
              <a:t> across cases</a:t>
            </a:r>
          </a:p>
          <a:p>
            <a:pPr algn="ctr"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Oguz</a:t>
            </a:r>
            <a:r>
              <a:rPr lang="en-US" sz="3200" smtClean="0">
                <a:solidFill>
                  <a:srgbClr val="000000"/>
                </a:solidFill>
              </a:rPr>
              <a:t> (2009)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353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0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dirty="0" smtClean="0">
                <a:solidFill>
                  <a:srgbClr val="000000"/>
                </a:solidFill>
              </a:rPr>
              <a:t>common leaves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Approach: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Find </a:t>
            </a:r>
            <a:r>
              <a:rPr lang="en-US" sz="3200" u="sng" dirty="0" smtClean="0">
                <a:solidFill>
                  <a:srgbClr val="000000"/>
                </a:solidFill>
              </a:rPr>
              <a:t>common</a:t>
            </a:r>
            <a:r>
              <a:rPr lang="en-US" sz="3200" dirty="0" smtClean="0">
                <a:solidFill>
                  <a:srgbClr val="000000"/>
                </a:solidFill>
              </a:rPr>
              <a:t> cortical landmarks (</a:t>
            </a:r>
            <a:r>
              <a:rPr lang="en-US" sz="3200" dirty="0" err="1" smtClean="0">
                <a:solidFill>
                  <a:srgbClr val="000000"/>
                </a:solidFill>
              </a:rPr>
              <a:t>Oguz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sz="3200" i="1" dirty="0" smtClean="0">
                <a:solidFill>
                  <a:srgbClr val="000000"/>
                </a:solidFill>
              </a:rPr>
              <a:t>corresponding</a:t>
            </a:r>
            <a:r>
              <a:rPr lang="en-US" sz="3200" dirty="0" smtClean="0">
                <a:solidFill>
                  <a:srgbClr val="000000"/>
                </a:solidFill>
              </a:rPr>
              <a:t> across cases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Treat as pseudo – leaves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by projecting to points on </a:t>
            </a:r>
            <a:r>
              <a:rPr lang="en-US" sz="3200" dirty="0" smtClean="0">
                <a:solidFill>
                  <a:srgbClr val="000000"/>
                </a:solidFill>
              </a:rPr>
              <a:t>tree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79425" y="1600200"/>
            <a:ext cx="44735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endParaRPr lang="en-US" sz="3200" kern="0" dirty="0" smtClean="0">
              <a:solidFill>
                <a:srgbClr val="FF0000"/>
              </a:solidFill>
              <a:latin typeface="Tahoma"/>
            </a:endParaRPr>
          </a:p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endParaRPr lang="en-US" sz="3200" kern="0" dirty="0" smtClean="0">
              <a:solidFill>
                <a:srgbClr val="FF0000"/>
              </a:solidFill>
              <a:latin typeface="Tahoma"/>
            </a:endParaRPr>
          </a:p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endParaRPr lang="en-US" sz="3200" kern="0" dirty="0" smtClean="0">
              <a:solidFill>
                <a:srgbClr val="FF0000"/>
              </a:solidFill>
              <a:latin typeface="Tahoma"/>
            </a:endParaRPr>
          </a:p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endParaRPr lang="en-US" sz="3200" kern="0" dirty="0" smtClean="0">
              <a:solidFill>
                <a:srgbClr val="FF0000"/>
              </a:solidFill>
              <a:latin typeface="Tahoma"/>
            </a:endParaRPr>
          </a:p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ahoma"/>
              </a:rPr>
              <a:t>e.g.  n = 5</a:t>
            </a:r>
          </a:p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Tahoma"/>
            </a:endParaRPr>
          </a:p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Tahoma"/>
            </a:endParaRPr>
          </a:p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kern="0" dirty="0" smtClean="0">
                <a:solidFill>
                  <a:srgbClr val="000000"/>
                </a:solidFill>
                <a:latin typeface="Tahoma"/>
              </a:rPr>
              <a:t>Thanks to Sean </a:t>
            </a:r>
            <a:r>
              <a:rPr lang="en-US" kern="0" dirty="0" err="1" smtClean="0">
                <a:solidFill>
                  <a:srgbClr val="000000"/>
                </a:solidFill>
                <a:latin typeface="Tahoma"/>
              </a:rPr>
              <a:t>Skwerer</a:t>
            </a:r>
            <a:endParaRPr lang="en-US" kern="0" dirty="0" smtClean="0">
              <a:solidFill>
                <a:srgbClr val="000000"/>
              </a:solidFill>
              <a:latin typeface="Tahoma"/>
            </a:endParaRPr>
          </a:p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ahoma"/>
              </a:rPr>
              <a:t>   </a:t>
            </a:r>
          </a:p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Tahoma"/>
            </a:endParaRPr>
          </a:p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ahoma"/>
              </a:rPr>
              <a:t>	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2971800" y="3886200"/>
            <a:ext cx="2057400" cy="304800"/>
          </a:xfrm>
          <a:prstGeom prst="straightConnector1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699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labeled </a:t>
            </a:r>
            <a:r>
              <a:rPr lang="en-US" dirty="0"/>
              <a:t>{0,1, . . . ,n</a:t>
            </a:r>
            <a:r>
              <a:rPr lang="en-US" dirty="0" smtClean="0"/>
              <a:t>}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24600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labeled </a:t>
            </a:r>
            <a:r>
              <a:rPr lang="en-US" dirty="0"/>
              <a:t>{0,1, . . . ,n</a:t>
            </a:r>
            <a:r>
              <a:rPr lang="en-US" dirty="0" smtClean="0"/>
              <a:t>}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Internal (</a:t>
            </a:r>
            <a:r>
              <a:rPr lang="en-US" dirty="0" err="1" smtClean="0">
                <a:solidFill>
                  <a:srgbClr val="FF0000"/>
                </a:solidFill>
              </a:rPr>
              <a:t>nonleaf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vertices </a:t>
            </a:r>
            <a:r>
              <a:rPr lang="en-US" dirty="0"/>
              <a:t>degree ≥ </a:t>
            </a:r>
            <a:r>
              <a:rPr lang="en-US" dirty="0" smtClean="0"/>
              <a:t>3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>
            <a:endCxn id="71" idx="2"/>
          </p:cNvCxnSpPr>
          <p:nvPr/>
        </p:nvCxnSpPr>
        <p:spPr bwMode="auto">
          <a:xfrm flipV="1">
            <a:off x="4191000" y="3491425"/>
            <a:ext cx="1893841" cy="1377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endCxn id="73" idx="2"/>
          </p:cNvCxnSpPr>
          <p:nvPr/>
        </p:nvCxnSpPr>
        <p:spPr bwMode="auto">
          <a:xfrm>
            <a:off x="4191000" y="3505200"/>
            <a:ext cx="2633138" cy="203609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endCxn id="70" idx="2"/>
          </p:cNvCxnSpPr>
          <p:nvPr/>
        </p:nvCxnSpPr>
        <p:spPr bwMode="auto">
          <a:xfrm flipV="1">
            <a:off x="4191000" y="2866159"/>
            <a:ext cx="2684318" cy="63904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endCxn id="74" idx="0"/>
          </p:cNvCxnSpPr>
          <p:nvPr/>
        </p:nvCxnSpPr>
        <p:spPr bwMode="auto">
          <a:xfrm>
            <a:off x="4191000" y="3505200"/>
            <a:ext cx="1028700" cy="990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611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 Plot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Shows Data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Are “1”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Dimensional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So Need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Improved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 </a:t>
            </a:r>
            <a:r>
              <a:rPr lang="en-US" dirty="0" err="1" smtClean="0"/>
              <a:t>Decomp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labeled </a:t>
            </a:r>
            <a:r>
              <a:rPr lang="en-US" dirty="0"/>
              <a:t>{0,1, . . . ,n</a:t>
            </a:r>
            <a:r>
              <a:rPr lang="en-US" dirty="0" smtClean="0"/>
              <a:t>}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Internal (</a:t>
            </a:r>
            <a:r>
              <a:rPr lang="en-US" dirty="0" err="1" smtClean="0">
                <a:solidFill>
                  <a:srgbClr val="FF0000"/>
                </a:solidFill>
              </a:rPr>
              <a:t>nonleaf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vertices </a:t>
            </a:r>
            <a:r>
              <a:rPr lang="en-US" dirty="0"/>
              <a:t>degree ≥ </a:t>
            </a:r>
            <a:r>
              <a:rPr lang="en-US" dirty="0" smtClean="0"/>
              <a:t>3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# edges 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node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>
            <a:endCxn id="71" idx="2"/>
          </p:cNvCxnSpPr>
          <p:nvPr/>
        </p:nvCxnSpPr>
        <p:spPr bwMode="auto">
          <a:xfrm flipV="1">
            <a:off x="4191000" y="3491425"/>
            <a:ext cx="1893841" cy="1377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endCxn id="73" idx="2"/>
          </p:cNvCxnSpPr>
          <p:nvPr/>
        </p:nvCxnSpPr>
        <p:spPr bwMode="auto">
          <a:xfrm>
            <a:off x="4191000" y="3505200"/>
            <a:ext cx="2633138" cy="203609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endCxn id="70" idx="2"/>
          </p:cNvCxnSpPr>
          <p:nvPr/>
        </p:nvCxnSpPr>
        <p:spPr bwMode="auto">
          <a:xfrm flipV="1">
            <a:off x="4191000" y="2866159"/>
            <a:ext cx="2684318" cy="63904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endCxn id="74" idx="0"/>
          </p:cNvCxnSpPr>
          <p:nvPr/>
        </p:nvCxnSpPr>
        <p:spPr bwMode="auto">
          <a:xfrm>
            <a:off x="4191000" y="3505200"/>
            <a:ext cx="1028700" cy="990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2209800" y="4343400"/>
            <a:ext cx="228600" cy="762000"/>
          </a:xfrm>
          <a:prstGeom prst="straightConnector1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50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labeled </a:t>
            </a:r>
            <a:r>
              <a:rPr lang="en-US" dirty="0"/>
              <a:t>{0,1, . . . ,n</a:t>
            </a:r>
            <a:r>
              <a:rPr lang="en-US" dirty="0" smtClean="0"/>
              <a:t>}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Internal (</a:t>
            </a:r>
            <a:r>
              <a:rPr lang="en-US" dirty="0" err="1" smtClean="0">
                <a:solidFill>
                  <a:srgbClr val="FF0000"/>
                </a:solidFill>
              </a:rPr>
              <a:t>nonleaf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vertices </a:t>
            </a:r>
            <a:r>
              <a:rPr lang="en-US" dirty="0"/>
              <a:t>degree ≥ </a:t>
            </a:r>
            <a:r>
              <a:rPr lang="en-US" dirty="0" smtClean="0"/>
              <a:t>3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(note:  </a:t>
            </a:r>
            <a:r>
              <a:rPr lang="en-US" i="1" dirty="0" smtClean="0"/>
              <a:t>not</a:t>
            </a:r>
            <a:r>
              <a:rPr lang="en-US" dirty="0" smtClean="0"/>
              <a:t> </a:t>
            </a:r>
            <a:r>
              <a:rPr lang="en-US" dirty="0" err="1" smtClean="0"/>
              <a:t>labelled</a:t>
            </a:r>
            <a:r>
              <a:rPr lang="en-US" dirty="0" smtClean="0"/>
              <a:t>)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labeled </a:t>
            </a:r>
            <a:r>
              <a:rPr lang="en-US" dirty="0"/>
              <a:t>{0,1, . . . ,n</a:t>
            </a:r>
            <a:r>
              <a:rPr lang="en-US" dirty="0" smtClean="0"/>
              <a:t>}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Internal (</a:t>
            </a:r>
            <a:r>
              <a:rPr lang="en-US" dirty="0" err="1" smtClean="0">
                <a:solidFill>
                  <a:srgbClr val="FF0000"/>
                </a:solidFill>
              </a:rPr>
              <a:t>nonleaf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vertices </a:t>
            </a:r>
            <a:r>
              <a:rPr lang="en-US" dirty="0"/>
              <a:t>degree ≥ </a:t>
            </a:r>
            <a:r>
              <a:rPr lang="en-US" dirty="0" smtClean="0"/>
              <a:t>3</a:t>
            </a: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>
                <a:solidFill>
                  <a:srgbClr val="FF0000"/>
                </a:solidFill>
              </a:rPr>
              <a:t>edge</a:t>
            </a:r>
            <a:r>
              <a:rPr lang="en-US" dirty="0"/>
              <a:t> </a:t>
            </a:r>
            <a:r>
              <a:rPr lang="en-US" i="1" dirty="0">
                <a:solidFill>
                  <a:srgbClr val="885D17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/>
              <a:t> </a:t>
            </a:r>
            <a:r>
              <a:rPr lang="en-US" dirty="0" smtClean="0"/>
              <a:t>has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  </a:t>
            </a:r>
            <a:r>
              <a:rPr lang="en-US" dirty="0" err="1" smtClean="0">
                <a:solidFill>
                  <a:srgbClr val="FF0000"/>
                </a:solidFill>
              </a:rPr>
              <a:t>nonneg</a:t>
            </a:r>
            <a:r>
              <a:rPr lang="en-US" dirty="0" smtClean="0">
                <a:solidFill>
                  <a:srgbClr val="FF0000"/>
                </a:solidFill>
              </a:rPr>
              <a:t>. length</a:t>
            </a:r>
            <a:endParaRPr lang="en-US" i="1" dirty="0">
              <a:solidFill>
                <a:srgbClr val="885D1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10098" y="2919845"/>
            <a:ext cx="122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B5249"/>
                </a:solidFill>
              </a:rPr>
              <a:t>|e</a:t>
            </a:r>
            <a:r>
              <a:rPr lang="en-US" baseline="-25000" dirty="0" smtClean="0">
                <a:solidFill>
                  <a:srgbClr val="5B5249"/>
                </a:solidFill>
              </a:rPr>
              <a:t>1</a:t>
            </a:r>
            <a:r>
              <a:rPr lang="en-US" dirty="0" smtClean="0">
                <a:solidFill>
                  <a:srgbClr val="5B5249"/>
                </a:solidFill>
              </a:rPr>
              <a:t>|=3</a:t>
            </a:r>
            <a:endParaRPr lang="en-US" dirty="0">
              <a:solidFill>
                <a:srgbClr val="5B5249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876798" y="3763880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B5249"/>
                </a:solidFill>
              </a:rPr>
              <a:t>|e</a:t>
            </a:r>
            <a:r>
              <a:rPr lang="en-US" baseline="-25000" dirty="0" smtClean="0">
                <a:solidFill>
                  <a:srgbClr val="5B5249"/>
                </a:solidFill>
              </a:rPr>
              <a:t>2</a:t>
            </a:r>
            <a:r>
              <a:rPr lang="en-US" dirty="0" smtClean="0">
                <a:solidFill>
                  <a:srgbClr val="5B5249"/>
                </a:solidFill>
              </a:rPr>
              <a:t>|=4</a:t>
            </a:r>
            <a:endParaRPr lang="en-US" dirty="0">
              <a:solidFill>
                <a:srgbClr val="5B5249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943600" y="4589318"/>
            <a:ext cx="124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B5249"/>
                </a:solidFill>
              </a:rPr>
              <a:t>|e</a:t>
            </a:r>
            <a:r>
              <a:rPr lang="en-US" baseline="-25000" dirty="0">
                <a:solidFill>
                  <a:srgbClr val="5B5249"/>
                </a:solidFill>
              </a:rPr>
              <a:t>3</a:t>
            </a:r>
            <a:r>
              <a:rPr lang="en-US" dirty="0" smtClean="0">
                <a:solidFill>
                  <a:srgbClr val="5B5249"/>
                </a:solidFill>
              </a:rPr>
              <a:t>|=</a:t>
            </a:r>
            <a:r>
              <a:rPr lang="en-US" dirty="0">
                <a:solidFill>
                  <a:srgbClr val="5B5249"/>
                </a:solidFill>
              </a:rPr>
              <a:t>6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Note:   To study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‘topology’,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(i.e. tree structure)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10098" y="2919845"/>
            <a:ext cx="122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B5249"/>
                </a:solidFill>
              </a:rPr>
              <a:t>|e</a:t>
            </a:r>
            <a:r>
              <a:rPr lang="en-US" baseline="-25000" dirty="0" smtClean="0">
                <a:solidFill>
                  <a:srgbClr val="5B5249"/>
                </a:solidFill>
              </a:rPr>
              <a:t>1</a:t>
            </a:r>
            <a:r>
              <a:rPr lang="en-US" dirty="0" smtClean="0">
                <a:solidFill>
                  <a:srgbClr val="5B5249"/>
                </a:solidFill>
              </a:rPr>
              <a:t>|=3</a:t>
            </a:r>
            <a:endParaRPr lang="en-US" dirty="0">
              <a:solidFill>
                <a:srgbClr val="5B5249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876798" y="3763880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B5249"/>
                </a:solidFill>
              </a:rPr>
              <a:t>|e</a:t>
            </a:r>
            <a:r>
              <a:rPr lang="en-US" baseline="-25000" dirty="0" smtClean="0">
                <a:solidFill>
                  <a:srgbClr val="5B5249"/>
                </a:solidFill>
              </a:rPr>
              <a:t>2</a:t>
            </a:r>
            <a:r>
              <a:rPr lang="en-US" dirty="0" smtClean="0">
                <a:solidFill>
                  <a:srgbClr val="5B5249"/>
                </a:solidFill>
              </a:rPr>
              <a:t>|=4</a:t>
            </a:r>
            <a:endParaRPr lang="en-US" dirty="0">
              <a:solidFill>
                <a:srgbClr val="5B5249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943600" y="4589318"/>
            <a:ext cx="124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B5249"/>
                </a:solidFill>
              </a:rPr>
              <a:t>|e</a:t>
            </a:r>
            <a:r>
              <a:rPr lang="en-US" baseline="-25000" dirty="0">
                <a:solidFill>
                  <a:srgbClr val="5B5249"/>
                </a:solidFill>
              </a:rPr>
              <a:t>3</a:t>
            </a:r>
            <a:r>
              <a:rPr lang="en-US" dirty="0" smtClean="0">
                <a:solidFill>
                  <a:srgbClr val="5B5249"/>
                </a:solidFill>
              </a:rPr>
              <a:t>|=</a:t>
            </a:r>
            <a:r>
              <a:rPr lang="en-US" dirty="0">
                <a:solidFill>
                  <a:srgbClr val="5B5249"/>
                </a:solidFill>
              </a:rPr>
              <a:t>6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Note:   To study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‘topology’,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(i.e. tree structure)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Enough to consider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i="1" dirty="0" smtClean="0"/>
              <a:t>only</a:t>
            </a:r>
            <a:r>
              <a:rPr lang="en-US" dirty="0" smtClean="0"/>
              <a:t> lengths of 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u="sng" dirty="0" smtClean="0"/>
              <a:t>internal</a:t>
            </a:r>
            <a:r>
              <a:rPr lang="en-US" dirty="0" smtClean="0"/>
              <a:t> edges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10098" y="2919845"/>
            <a:ext cx="122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B5249"/>
                </a:solidFill>
              </a:rPr>
              <a:t>|e</a:t>
            </a:r>
            <a:r>
              <a:rPr lang="en-US" baseline="-25000" dirty="0" smtClean="0">
                <a:solidFill>
                  <a:srgbClr val="5B5249"/>
                </a:solidFill>
              </a:rPr>
              <a:t>1</a:t>
            </a:r>
            <a:r>
              <a:rPr lang="en-US" dirty="0" smtClean="0">
                <a:solidFill>
                  <a:srgbClr val="5B5249"/>
                </a:solidFill>
              </a:rPr>
              <a:t>|=3</a:t>
            </a:r>
            <a:endParaRPr lang="en-US" dirty="0">
              <a:solidFill>
                <a:srgbClr val="5B5249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876798" y="3763880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B5249"/>
                </a:solidFill>
              </a:rPr>
              <a:t>|e</a:t>
            </a:r>
            <a:r>
              <a:rPr lang="en-US" baseline="-25000" dirty="0" smtClean="0">
                <a:solidFill>
                  <a:srgbClr val="5B5249"/>
                </a:solidFill>
              </a:rPr>
              <a:t>2</a:t>
            </a:r>
            <a:r>
              <a:rPr lang="en-US" dirty="0" smtClean="0">
                <a:solidFill>
                  <a:srgbClr val="5B5249"/>
                </a:solidFill>
              </a:rPr>
              <a:t>|=4</a:t>
            </a:r>
            <a:endParaRPr lang="en-US" dirty="0">
              <a:solidFill>
                <a:srgbClr val="5B5249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943600" y="4589318"/>
            <a:ext cx="124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B5249"/>
                </a:solidFill>
              </a:rPr>
              <a:t>|e</a:t>
            </a:r>
            <a:r>
              <a:rPr lang="en-US" baseline="-25000" dirty="0">
                <a:solidFill>
                  <a:srgbClr val="5B5249"/>
                </a:solidFill>
              </a:rPr>
              <a:t>3</a:t>
            </a:r>
            <a:r>
              <a:rPr lang="en-US" dirty="0" smtClean="0">
                <a:solidFill>
                  <a:srgbClr val="5B5249"/>
                </a:solidFill>
              </a:rPr>
              <a:t>|=</a:t>
            </a:r>
            <a:r>
              <a:rPr lang="en-US" dirty="0">
                <a:solidFill>
                  <a:srgbClr val="5B5249"/>
                </a:solidFill>
              </a:rPr>
              <a:t>6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Terminology: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Leaf edges called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    ‘pendants’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(Care about lengths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   of pendants in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         brain arteries)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10098" y="2919845"/>
            <a:ext cx="122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B5249"/>
                </a:solidFill>
              </a:rPr>
              <a:t>|e</a:t>
            </a:r>
            <a:r>
              <a:rPr lang="en-US" baseline="-25000" dirty="0" smtClean="0">
                <a:solidFill>
                  <a:srgbClr val="5B5249"/>
                </a:solidFill>
              </a:rPr>
              <a:t>1</a:t>
            </a:r>
            <a:r>
              <a:rPr lang="en-US" dirty="0" smtClean="0">
                <a:solidFill>
                  <a:srgbClr val="5B5249"/>
                </a:solidFill>
              </a:rPr>
              <a:t>|=3</a:t>
            </a:r>
            <a:endParaRPr lang="en-US" dirty="0">
              <a:solidFill>
                <a:srgbClr val="5B5249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876798" y="3763880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B5249"/>
                </a:solidFill>
              </a:rPr>
              <a:t>|e</a:t>
            </a:r>
            <a:r>
              <a:rPr lang="en-US" baseline="-25000" dirty="0" smtClean="0">
                <a:solidFill>
                  <a:srgbClr val="5B5249"/>
                </a:solidFill>
              </a:rPr>
              <a:t>2</a:t>
            </a:r>
            <a:r>
              <a:rPr lang="en-US" dirty="0" smtClean="0">
                <a:solidFill>
                  <a:srgbClr val="5B5249"/>
                </a:solidFill>
              </a:rPr>
              <a:t>|=4</a:t>
            </a:r>
            <a:endParaRPr lang="en-US" dirty="0">
              <a:solidFill>
                <a:srgbClr val="5B5249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943600" y="4589318"/>
            <a:ext cx="124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5B5249"/>
                </a:solidFill>
              </a:rPr>
              <a:t>|e</a:t>
            </a:r>
            <a:r>
              <a:rPr lang="en-US" baseline="-25000" dirty="0">
                <a:solidFill>
                  <a:srgbClr val="5B5249"/>
                </a:solidFill>
              </a:rPr>
              <a:t>3</a:t>
            </a:r>
            <a:r>
              <a:rPr lang="en-US" dirty="0" smtClean="0">
                <a:solidFill>
                  <a:srgbClr val="5B5249"/>
                </a:solidFill>
              </a:rPr>
              <a:t>|=</a:t>
            </a:r>
            <a:r>
              <a:rPr lang="en-US" dirty="0">
                <a:solidFill>
                  <a:srgbClr val="5B5249"/>
                </a:solidFill>
              </a:rPr>
              <a:t>6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Examples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656341" y="445596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161041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8" name="Straight Connector 37"/>
          <p:cNvCxnSpPr>
            <a:stCxn id="22" idx="4"/>
            <a:endCxn id="28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29" idx="7"/>
            <a:endCxn id="28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32" idx="7"/>
            <a:endCxn id="29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28" idx="5"/>
            <a:endCxn id="30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9" idx="5"/>
            <a:endCxn id="31" idx="0"/>
          </p:cNvCxnSpPr>
          <p:nvPr/>
        </p:nvCxnSpPr>
        <p:spPr bwMode="auto">
          <a:xfrm>
            <a:off x="6149882" y="3524489"/>
            <a:ext cx="544559" cy="93147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7010400" y="5261263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60" name="Straight Connector 59"/>
          <p:cNvCxnSpPr>
            <a:stCxn id="32" idx="4"/>
            <a:endCxn id="36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32" idx="5"/>
            <a:endCxn id="33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31" idx="3"/>
            <a:endCxn id="34" idx="7"/>
          </p:cNvCxnSpPr>
          <p:nvPr/>
        </p:nvCxnSpPr>
        <p:spPr bwMode="auto">
          <a:xfrm flipH="1">
            <a:off x="6226082" y="4535791"/>
            <a:ext cx="441418" cy="73570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31" idx="5"/>
            <a:endCxn id="58" idx="6"/>
          </p:cNvCxnSpPr>
          <p:nvPr/>
        </p:nvCxnSpPr>
        <p:spPr bwMode="auto">
          <a:xfrm>
            <a:off x="6721382" y="4535791"/>
            <a:ext cx="365218" cy="77223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74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75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76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77" name="Freeform 125"/>
          <p:cNvSpPr>
            <a:spLocks/>
          </p:cNvSpPr>
          <p:nvPr/>
        </p:nvSpPr>
        <p:spPr bwMode="auto">
          <a:xfrm>
            <a:off x="6161041" y="5520821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78" name="Freeform 126"/>
          <p:cNvSpPr>
            <a:spLocks noEditPoints="1"/>
          </p:cNvSpPr>
          <p:nvPr/>
        </p:nvSpPr>
        <p:spPr bwMode="auto">
          <a:xfrm>
            <a:off x="6996906" y="5513388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2536918" y="2229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2554236" y="28392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763759" y="346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3908518" y="5277672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2335259" y="4475842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860518" y="4515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130682" y="5277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839959" y="5277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517618" y="5277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8" name="Straight Connector 87"/>
          <p:cNvCxnSpPr>
            <a:stCxn id="79" idx="4"/>
            <a:endCxn id="80" idx="0"/>
          </p:cNvCxnSpPr>
          <p:nvPr/>
        </p:nvCxnSpPr>
        <p:spPr bwMode="auto">
          <a:xfrm>
            <a:off x="2575018" y="2323192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stCxn id="81" idx="7"/>
            <a:endCxn id="80" idx="4"/>
          </p:cNvCxnSpPr>
          <p:nvPr/>
        </p:nvCxnSpPr>
        <p:spPr bwMode="auto">
          <a:xfrm flipV="1">
            <a:off x="1828800" y="2932792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84" idx="7"/>
            <a:endCxn id="81" idx="3"/>
          </p:cNvCxnSpPr>
          <p:nvPr/>
        </p:nvCxnSpPr>
        <p:spPr bwMode="auto">
          <a:xfrm flipV="1">
            <a:off x="925559" y="3544363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stCxn id="80" idx="5"/>
            <a:endCxn id="82" idx="0"/>
          </p:cNvCxnSpPr>
          <p:nvPr/>
        </p:nvCxnSpPr>
        <p:spPr bwMode="auto">
          <a:xfrm>
            <a:off x="2619277" y="2919097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81" idx="5"/>
            <a:endCxn id="83" idx="0"/>
          </p:cNvCxnSpPr>
          <p:nvPr/>
        </p:nvCxnSpPr>
        <p:spPr bwMode="auto">
          <a:xfrm>
            <a:off x="1828800" y="3544363"/>
            <a:ext cx="544559" cy="93147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Oval 92"/>
          <p:cNvSpPr/>
          <p:nvPr/>
        </p:nvSpPr>
        <p:spPr bwMode="auto">
          <a:xfrm>
            <a:off x="2689318" y="5281137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94" name="Straight Connector 93"/>
          <p:cNvCxnSpPr>
            <a:stCxn id="84" idx="4"/>
            <a:endCxn id="87" idx="6"/>
          </p:cNvCxnSpPr>
          <p:nvPr/>
        </p:nvCxnSpPr>
        <p:spPr bwMode="auto">
          <a:xfrm flipH="1">
            <a:off x="593818" y="4609192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84" idx="5"/>
            <a:endCxn id="85" idx="0"/>
          </p:cNvCxnSpPr>
          <p:nvPr/>
        </p:nvCxnSpPr>
        <p:spPr bwMode="auto">
          <a:xfrm>
            <a:off x="925559" y="4595497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83" idx="3"/>
            <a:endCxn id="86" idx="7"/>
          </p:cNvCxnSpPr>
          <p:nvPr/>
        </p:nvCxnSpPr>
        <p:spPr bwMode="auto">
          <a:xfrm flipH="1">
            <a:off x="1905000" y="4555665"/>
            <a:ext cx="441418" cy="73570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83" idx="5"/>
            <a:endCxn id="93" idx="6"/>
          </p:cNvCxnSpPr>
          <p:nvPr/>
        </p:nvCxnSpPr>
        <p:spPr bwMode="auto">
          <a:xfrm>
            <a:off x="2400300" y="4555665"/>
            <a:ext cx="365218" cy="77223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Freeform 127"/>
          <p:cNvSpPr>
            <a:spLocks noEditPoints="1"/>
          </p:cNvSpPr>
          <p:nvPr/>
        </p:nvSpPr>
        <p:spPr bwMode="auto">
          <a:xfrm>
            <a:off x="2514215" y="1924874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9" name="Freeform 57"/>
          <p:cNvSpPr>
            <a:spLocks/>
          </p:cNvSpPr>
          <p:nvPr/>
        </p:nvSpPr>
        <p:spPr bwMode="auto">
          <a:xfrm>
            <a:off x="3908518" y="5539654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100" name="Freeform 123"/>
          <p:cNvSpPr>
            <a:spLocks/>
          </p:cNvSpPr>
          <p:nvPr/>
        </p:nvSpPr>
        <p:spPr bwMode="auto">
          <a:xfrm>
            <a:off x="525555" y="5517748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101" name="Freeform 124"/>
          <p:cNvSpPr>
            <a:spLocks/>
          </p:cNvSpPr>
          <p:nvPr/>
        </p:nvSpPr>
        <p:spPr bwMode="auto">
          <a:xfrm>
            <a:off x="1144177" y="5534850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102" name="Freeform 125"/>
          <p:cNvSpPr>
            <a:spLocks/>
          </p:cNvSpPr>
          <p:nvPr/>
        </p:nvSpPr>
        <p:spPr bwMode="auto">
          <a:xfrm>
            <a:off x="2676618" y="5497874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103" name="Freeform 126"/>
          <p:cNvSpPr>
            <a:spLocks noEditPoints="1"/>
          </p:cNvSpPr>
          <p:nvPr/>
        </p:nvSpPr>
        <p:spPr bwMode="auto">
          <a:xfrm>
            <a:off x="1810855" y="5528644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706236" y="2977623"/>
            <a:ext cx="987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dirty="0" smtClean="0">
                <a:solidFill>
                  <a:srgbClr val="5B5249"/>
                </a:solidFill>
              </a:rPr>
              <a:t>=</a:t>
            </a:r>
            <a:endParaRPr lang="en-US" sz="8000" dirty="0">
              <a:solidFill>
                <a:srgbClr val="5B5249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440906" y="5216020"/>
            <a:ext cx="1788705" cy="60960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838188" y="5297776"/>
            <a:ext cx="1788705" cy="60960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1219200" y="60198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3200" u="sng" kern="0" dirty="0" smtClean="0">
                <a:solidFill>
                  <a:srgbClr val="000000"/>
                </a:solidFill>
                <a:latin typeface="Tahoma"/>
              </a:rPr>
              <a:t>Same</a:t>
            </a:r>
            <a:r>
              <a:rPr lang="en-US" sz="3200" kern="0" dirty="0" smtClean="0">
                <a:solidFill>
                  <a:srgbClr val="000000"/>
                </a:solidFill>
                <a:latin typeface="Tahoma"/>
              </a:rPr>
              <a:t> tree, since same </a:t>
            </a:r>
            <a:r>
              <a:rPr lang="en-US" sz="3200" i="1" kern="0" dirty="0" smtClean="0">
                <a:solidFill>
                  <a:srgbClr val="000000"/>
                </a:solidFill>
                <a:latin typeface="Tahoma"/>
              </a:rPr>
              <a:t>internal edges</a:t>
            </a:r>
          </a:p>
        </p:txBody>
      </p:sp>
    </p:spTree>
    <p:extLst>
      <p:ext uri="{BB962C8B-B14F-4D97-AF65-F5344CB8AC3E}">
        <p14:creationId xmlns:p14="http://schemas.microsoft.com/office/powerpoint/2010/main" val="42238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Examples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656341" y="445596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161041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8" name="Straight Connector 37"/>
          <p:cNvCxnSpPr>
            <a:stCxn id="22" idx="4"/>
            <a:endCxn id="28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29" idx="7"/>
            <a:endCxn id="28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32" idx="7"/>
            <a:endCxn id="29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28" idx="5"/>
            <a:endCxn id="30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9" idx="5"/>
            <a:endCxn id="31" idx="0"/>
          </p:cNvCxnSpPr>
          <p:nvPr/>
        </p:nvCxnSpPr>
        <p:spPr bwMode="auto">
          <a:xfrm>
            <a:off x="6149882" y="3524489"/>
            <a:ext cx="544559" cy="93147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7010400" y="5261263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60" name="Straight Connector 59"/>
          <p:cNvCxnSpPr>
            <a:stCxn id="32" idx="4"/>
            <a:endCxn id="36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32" idx="5"/>
            <a:endCxn id="33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31" idx="3"/>
            <a:endCxn id="34" idx="7"/>
          </p:cNvCxnSpPr>
          <p:nvPr/>
        </p:nvCxnSpPr>
        <p:spPr bwMode="auto">
          <a:xfrm flipH="1">
            <a:off x="6226082" y="4535791"/>
            <a:ext cx="441418" cy="73570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31" idx="5"/>
            <a:endCxn id="58" idx="6"/>
          </p:cNvCxnSpPr>
          <p:nvPr/>
        </p:nvCxnSpPr>
        <p:spPr bwMode="auto">
          <a:xfrm>
            <a:off x="6721382" y="4535791"/>
            <a:ext cx="365218" cy="77223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74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75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76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77" name="Freeform 125"/>
          <p:cNvSpPr>
            <a:spLocks/>
          </p:cNvSpPr>
          <p:nvPr/>
        </p:nvSpPr>
        <p:spPr bwMode="auto">
          <a:xfrm>
            <a:off x="6161041" y="5520821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78" name="Freeform 126"/>
          <p:cNvSpPr>
            <a:spLocks noEditPoints="1"/>
          </p:cNvSpPr>
          <p:nvPr/>
        </p:nvSpPr>
        <p:spPr bwMode="auto">
          <a:xfrm>
            <a:off x="6996906" y="5513388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2536918" y="2229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2554236" y="28392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763759" y="346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3908518" y="5277672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2335259" y="4475842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860518" y="4515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130682" y="5277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839959" y="5277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517618" y="5277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88" name="Straight Connector 87"/>
          <p:cNvCxnSpPr>
            <a:stCxn id="79" idx="4"/>
            <a:endCxn id="80" idx="0"/>
          </p:cNvCxnSpPr>
          <p:nvPr/>
        </p:nvCxnSpPr>
        <p:spPr bwMode="auto">
          <a:xfrm>
            <a:off x="2575018" y="2323192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stCxn id="81" idx="7"/>
            <a:endCxn id="80" idx="4"/>
          </p:cNvCxnSpPr>
          <p:nvPr/>
        </p:nvCxnSpPr>
        <p:spPr bwMode="auto">
          <a:xfrm flipV="1">
            <a:off x="1828800" y="2932792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84" idx="7"/>
            <a:endCxn id="81" idx="3"/>
          </p:cNvCxnSpPr>
          <p:nvPr/>
        </p:nvCxnSpPr>
        <p:spPr bwMode="auto">
          <a:xfrm flipV="1">
            <a:off x="925559" y="3544363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stCxn id="80" idx="5"/>
            <a:endCxn id="82" idx="0"/>
          </p:cNvCxnSpPr>
          <p:nvPr/>
        </p:nvCxnSpPr>
        <p:spPr bwMode="auto">
          <a:xfrm>
            <a:off x="2619277" y="2919097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81" idx="5"/>
            <a:endCxn id="83" idx="0"/>
          </p:cNvCxnSpPr>
          <p:nvPr/>
        </p:nvCxnSpPr>
        <p:spPr bwMode="auto">
          <a:xfrm>
            <a:off x="1828800" y="3544363"/>
            <a:ext cx="544559" cy="93147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Oval 92"/>
          <p:cNvSpPr/>
          <p:nvPr/>
        </p:nvSpPr>
        <p:spPr bwMode="auto">
          <a:xfrm>
            <a:off x="2689318" y="5281137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94" name="Straight Connector 93"/>
          <p:cNvCxnSpPr>
            <a:stCxn id="84" idx="4"/>
            <a:endCxn id="87" idx="6"/>
          </p:cNvCxnSpPr>
          <p:nvPr/>
        </p:nvCxnSpPr>
        <p:spPr bwMode="auto">
          <a:xfrm flipH="1">
            <a:off x="593818" y="4609192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84" idx="5"/>
            <a:endCxn id="85" idx="0"/>
          </p:cNvCxnSpPr>
          <p:nvPr/>
        </p:nvCxnSpPr>
        <p:spPr bwMode="auto">
          <a:xfrm>
            <a:off x="925559" y="4595497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83" idx="3"/>
            <a:endCxn id="86" idx="7"/>
          </p:cNvCxnSpPr>
          <p:nvPr/>
        </p:nvCxnSpPr>
        <p:spPr bwMode="auto">
          <a:xfrm flipH="1">
            <a:off x="1905000" y="4555665"/>
            <a:ext cx="441418" cy="73570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83" idx="5"/>
            <a:endCxn id="93" idx="6"/>
          </p:cNvCxnSpPr>
          <p:nvPr/>
        </p:nvCxnSpPr>
        <p:spPr bwMode="auto">
          <a:xfrm>
            <a:off x="2400300" y="4555665"/>
            <a:ext cx="365218" cy="77223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Freeform 127"/>
          <p:cNvSpPr>
            <a:spLocks noEditPoints="1"/>
          </p:cNvSpPr>
          <p:nvPr/>
        </p:nvSpPr>
        <p:spPr bwMode="auto">
          <a:xfrm>
            <a:off x="2514215" y="1924874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99" name="Freeform 57"/>
          <p:cNvSpPr>
            <a:spLocks/>
          </p:cNvSpPr>
          <p:nvPr/>
        </p:nvSpPr>
        <p:spPr bwMode="auto">
          <a:xfrm>
            <a:off x="2704492" y="5513388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100" name="Freeform 123"/>
          <p:cNvSpPr>
            <a:spLocks/>
          </p:cNvSpPr>
          <p:nvPr/>
        </p:nvSpPr>
        <p:spPr bwMode="auto">
          <a:xfrm>
            <a:off x="525555" y="5517748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101" name="Freeform 124"/>
          <p:cNvSpPr>
            <a:spLocks/>
          </p:cNvSpPr>
          <p:nvPr/>
        </p:nvSpPr>
        <p:spPr bwMode="auto">
          <a:xfrm>
            <a:off x="1144177" y="5534850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102" name="Freeform 125"/>
          <p:cNvSpPr>
            <a:spLocks/>
          </p:cNvSpPr>
          <p:nvPr/>
        </p:nvSpPr>
        <p:spPr bwMode="auto">
          <a:xfrm>
            <a:off x="1839959" y="5540695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103" name="Freeform 126"/>
          <p:cNvSpPr>
            <a:spLocks noEditPoints="1"/>
          </p:cNvSpPr>
          <p:nvPr/>
        </p:nvSpPr>
        <p:spPr bwMode="auto">
          <a:xfrm>
            <a:off x="3895024" y="5498338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706236" y="2977623"/>
            <a:ext cx="987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dirty="0" smtClean="0">
                <a:solidFill>
                  <a:srgbClr val="5B5249"/>
                </a:solidFill>
              </a:rPr>
              <a:t>=</a:t>
            </a:r>
            <a:endParaRPr lang="en-US" sz="8000" dirty="0">
              <a:solidFill>
                <a:srgbClr val="5B5249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 bwMode="auto">
          <a:xfrm flipH="1">
            <a:off x="3706236" y="3266281"/>
            <a:ext cx="865764" cy="9580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3796724" y="3266281"/>
            <a:ext cx="775276" cy="83740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Oval 106"/>
          <p:cNvSpPr/>
          <p:nvPr/>
        </p:nvSpPr>
        <p:spPr bwMode="auto">
          <a:xfrm>
            <a:off x="2411459" y="5257798"/>
            <a:ext cx="1788705" cy="60960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6748632" y="5216020"/>
            <a:ext cx="1788705" cy="60960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533400" y="60198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3200" u="sng" kern="0" dirty="0" smtClean="0">
                <a:solidFill>
                  <a:srgbClr val="000000"/>
                </a:solidFill>
                <a:latin typeface="Tahoma"/>
              </a:rPr>
              <a:t>Different</a:t>
            </a:r>
            <a:r>
              <a:rPr lang="en-US" sz="3200" kern="0" dirty="0" smtClean="0">
                <a:solidFill>
                  <a:srgbClr val="000000"/>
                </a:solidFill>
                <a:latin typeface="Tahoma"/>
              </a:rPr>
              <a:t> tree, since different  </a:t>
            </a:r>
            <a:r>
              <a:rPr lang="en-US" sz="3200" i="1" kern="0" dirty="0" smtClean="0">
                <a:solidFill>
                  <a:srgbClr val="000000"/>
                </a:solidFill>
                <a:latin typeface="Tahoma"/>
              </a:rPr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28989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962400" y="3429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816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447309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600200" y="4426527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038600" y="4426527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324600" y="44958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13" name="Straight Connector 12"/>
          <p:cNvCxnSpPr>
            <a:stCxn id="5" idx="4"/>
            <a:endCxn id="9" idx="7"/>
          </p:cNvCxnSpPr>
          <p:nvPr/>
        </p:nvCxnSpPr>
        <p:spPr bwMode="auto">
          <a:xfrm rot="5400000">
            <a:off x="2450719" y="2860963"/>
            <a:ext cx="867445" cy="2308318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4"/>
            <a:endCxn id="7" idx="7"/>
          </p:cNvCxnSpPr>
          <p:nvPr/>
        </p:nvCxnSpPr>
        <p:spPr bwMode="auto">
          <a:xfrm rot="5400000">
            <a:off x="3049928" y="3480954"/>
            <a:ext cx="888227" cy="1089118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5" idx="4"/>
            <a:endCxn id="10" idx="4"/>
          </p:cNvCxnSpPr>
          <p:nvPr/>
        </p:nvCxnSpPr>
        <p:spPr bwMode="auto">
          <a:xfrm rot="16200000" flipH="1">
            <a:off x="3577937" y="4042063"/>
            <a:ext cx="997527" cy="7620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5" idx="5"/>
            <a:endCxn id="6" idx="2"/>
          </p:cNvCxnSpPr>
          <p:nvPr/>
        </p:nvCxnSpPr>
        <p:spPr bwMode="auto">
          <a:xfrm>
            <a:off x="4092482" y="3559082"/>
            <a:ext cx="1089118" cy="936718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5" idx="5"/>
            <a:endCxn id="11" idx="2"/>
          </p:cNvCxnSpPr>
          <p:nvPr/>
        </p:nvCxnSpPr>
        <p:spPr bwMode="auto">
          <a:xfrm rot="16200000" flipH="1">
            <a:off x="4702082" y="2949482"/>
            <a:ext cx="1012918" cy="2232118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8" idx="4"/>
            <a:endCxn id="5" idx="0"/>
          </p:cNvCxnSpPr>
          <p:nvPr/>
        </p:nvCxnSpPr>
        <p:spPr bwMode="auto">
          <a:xfrm>
            <a:off x="4038600" y="2209800"/>
            <a:ext cx="0" cy="121920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Freeform 57"/>
          <p:cNvSpPr>
            <a:spLocks/>
          </p:cNvSpPr>
          <p:nvPr/>
        </p:nvSpPr>
        <p:spPr bwMode="auto">
          <a:xfrm>
            <a:off x="5262006" y="492996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31" name="Freeform 123"/>
          <p:cNvSpPr>
            <a:spLocks/>
          </p:cNvSpPr>
          <p:nvPr/>
        </p:nvSpPr>
        <p:spPr bwMode="auto">
          <a:xfrm>
            <a:off x="1646237" y="485088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32" name="Freeform 124"/>
          <p:cNvSpPr>
            <a:spLocks/>
          </p:cNvSpPr>
          <p:nvPr/>
        </p:nvSpPr>
        <p:spPr bwMode="auto">
          <a:xfrm>
            <a:off x="2846294" y="4895778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33" name="Freeform 125"/>
          <p:cNvSpPr>
            <a:spLocks/>
          </p:cNvSpPr>
          <p:nvPr/>
        </p:nvSpPr>
        <p:spPr bwMode="auto">
          <a:xfrm>
            <a:off x="4048032" y="4921405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34" name="Freeform 126"/>
          <p:cNvSpPr>
            <a:spLocks noEditPoints="1"/>
          </p:cNvSpPr>
          <p:nvPr/>
        </p:nvSpPr>
        <p:spPr bwMode="auto">
          <a:xfrm>
            <a:off x="6394233" y="484535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35" name="Freeform 127"/>
          <p:cNvSpPr>
            <a:spLocks noEditPoints="1"/>
          </p:cNvSpPr>
          <p:nvPr/>
        </p:nvSpPr>
        <p:spPr bwMode="auto">
          <a:xfrm>
            <a:off x="3998025" y="1759876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solidFill>
                <a:srgbClr val="5B5249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33400" y="525780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ahoma"/>
              </a:rPr>
              <a:t>A valid tree,   called   “Star tree” </a:t>
            </a:r>
            <a:r>
              <a:rPr lang="en-US" sz="3200" i="1" kern="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  <a:latin typeface="Tahoma"/>
              </a:rPr>
              <a:t>or “0 tree”  (since all </a:t>
            </a:r>
            <a:r>
              <a:rPr lang="en-US" sz="3200" i="1" kern="0" dirty="0" smtClean="0">
                <a:solidFill>
                  <a:srgbClr val="000000"/>
                </a:solidFill>
                <a:latin typeface="Tahoma"/>
              </a:rPr>
              <a:t>internal</a:t>
            </a:r>
            <a:r>
              <a:rPr lang="en-US" sz="3200" kern="0" dirty="0" smtClean="0">
                <a:solidFill>
                  <a:srgbClr val="000000"/>
                </a:solidFill>
                <a:latin typeface="Tahoma"/>
              </a:rPr>
              <a:t> edge lengths are 0)</a:t>
            </a:r>
            <a:endParaRPr lang="en-US" sz="3200" i="1" kern="0" dirty="0" smtClean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274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Tree Space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Examples, T-4</a:t>
            </a:r>
          </a:p>
        </p:txBody>
      </p:sp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t="18462" r="4063" b="6154"/>
          <a:stretch>
            <a:fillRect/>
          </a:stretch>
        </p:blipFill>
        <p:spPr bwMode="auto">
          <a:xfrm>
            <a:off x="0" y="2590800"/>
            <a:ext cx="4229100" cy="233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15778" r="5084" b="3641"/>
          <a:stretch>
            <a:fillRect/>
          </a:stretch>
        </p:blipFill>
        <p:spPr bwMode="auto">
          <a:xfrm>
            <a:off x="4399949" y="2358081"/>
            <a:ext cx="4727575" cy="301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03504" y="1371600"/>
                <a:ext cx="3706696" cy="825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5B5249"/>
                          </a:solidFill>
                          <a:latin typeface="Cambria Math"/>
                        </a:rPr>
                        <m:t>𝐸𝑑𝑔𝑒</m:t>
                      </m:r>
                      <m:r>
                        <a:rPr lang="en-US" sz="2400" i="1">
                          <a:solidFill>
                            <a:srgbClr val="5B5249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92D050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sz="2400" i="1">
                                    <a:solidFill>
                                      <a:srgbClr val="92D05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solidFill>
                                      <a:srgbClr val="92D050"/>
                                    </a:solidFill>
                                    <a:latin typeface="Cambria Math"/>
                                  </a:rPr>
                                  <m:t>       </m:t>
                                </m:r>
                                <m:r>
                                  <a:rPr lang="en-US" sz="2400" i="1">
                                    <a:solidFill>
                                      <a:srgbClr val="5B5249"/>
                                    </a:solidFill>
                                    <a:latin typeface="Cambria Math"/>
                                  </a:rPr>
                                  <m:t>𝑖𝑓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𝑂𝑢𝑡</m:t>
                                </m:r>
                                <m:r>
                                  <a:rPr lang="en-US" sz="2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a:rPr lang="en-US" sz="2400" i="1">
                                    <a:solidFill>
                                      <a:srgbClr val="5B5249"/>
                                    </a:solidFill>
                                    <a:latin typeface="Cambria Math"/>
                                  </a:rPr>
                                  <m:t>𝑖𝑓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04" y="1371600"/>
                <a:ext cx="3706696" cy="82529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828800" y="5638800"/>
            <a:ext cx="5651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FF0000"/>
                </a:solidFill>
              </a:rPr>
              <a:t>Set of mutually compatible splits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 tree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3624</Words>
  <Application>Microsoft Office PowerPoint</Application>
  <PresentationFormat>On-screen Show (4:3)</PresentationFormat>
  <Paragraphs>1266</Paragraphs>
  <Slides>179</Slides>
  <Notes>136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179</vt:i4>
      </vt:variant>
    </vt:vector>
  </HeadingPairs>
  <TitlesOfParts>
    <vt:vector size="186" baseType="lpstr">
      <vt:lpstr>14_Nature</vt:lpstr>
      <vt:lpstr>Nature</vt:lpstr>
      <vt:lpstr>4_Nature</vt:lpstr>
      <vt:lpstr>1_Nature</vt:lpstr>
      <vt:lpstr>2_Nature</vt:lpstr>
      <vt:lpstr>Image File</vt:lpstr>
      <vt:lpstr>Equation</vt:lpstr>
      <vt:lpstr>Metrics in Curve Space</vt:lpstr>
      <vt:lpstr>Metrics in Curve Quotient Space</vt:lpstr>
      <vt:lpstr>More Data Objects </vt:lpstr>
      <vt:lpstr>More Data Objects </vt:lpstr>
      <vt:lpstr>More Data Objects 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PNS on SRVF Sphere</vt:lpstr>
      <vt:lpstr>PNS on SRVF Sphere</vt:lpstr>
      <vt:lpstr>PNS on SRVF Sphere</vt:lpstr>
      <vt:lpstr>PNS on SRVF Sphere</vt:lpstr>
      <vt:lpstr>TIC testbed</vt:lpstr>
      <vt:lpstr>TIC testbed</vt:lpstr>
      <vt:lpstr>Non - Euclidean Data Spaces</vt:lpstr>
      <vt:lpstr>Non - Euclidean Data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D-L Visualization of Trees</vt:lpstr>
      <vt:lpstr>D-L Visualization of Trees</vt:lpstr>
      <vt:lpstr>D-L Visualization of Trees</vt:lpstr>
      <vt:lpstr>D-L Visualization of Trees</vt:lpstr>
      <vt:lpstr>D-L Visualization of Trees</vt:lpstr>
      <vt:lpstr>D-L Visualization of Trees</vt:lpstr>
      <vt:lpstr>D-L Visualization of Trees</vt:lpstr>
      <vt:lpstr>D-L Visualization of Trees</vt:lpstr>
      <vt:lpstr>D-L Visualization of Trees</vt:lpstr>
      <vt:lpstr>D-L Visualization of Trees</vt:lpstr>
      <vt:lpstr>D-L Visualization of Trees</vt:lpstr>
      <vt:lpstr>D-L Visualization of Trees</vt:lpstr>
      <vt:lpstr>D-L Visualization of Trees</vt:lpstr>
      <vt:lpstr>D-L Visualization of Trees</vt:lpstr>
      <vt:lpstr>Blood vessel tree data</vt:lpstr>
      <vt:lpstr>Euclidean Orthant Approach</vt:lpstr>
      <vt:lpstr>Euclidean Orthant Approach</vt:lpstr>
      <vt:lpstr>Euclidean Orthant Approach</vt:lpstr>
      <vt:lpstr>Euclidean Orthant Approach</vt:lpstr>
      <vt:lpstr>Phylogenetic Trees</vt:lpstr>
      <vt:lpstr>Phylogenetic Trees</vt:lpstr>
      <vt:lpstr>Phylogenetic Trees</vt:lpstr>
      <vt:lpstr>Phylogenetic Trees</vt:lpstr>
      <vt:lpstr>Euclidean Orthant Approach</vt:lpstr>
      <vt:lpstr>Euclidean Orthant Approach</vt:lpstr>
      <vt:lpstr>Euclidean Orthant Approach</vt:lpstr>
      <vt:lpstr>Euclidean Orthant Approach</vt:lpstr>
      <vt:lpstr>Euclidean Orthant Approach</vt:lpstr>
      <vt:lpstr>Euclidean Orthant Approach</vt:lpstr>
      <vt:lpstr>Labeled n-Trees</vt:lpstr>
      <vt:lpstr>Labeled n-Trees</vt:lpstr>
      <vt:lpstr>Labeled n-Trees</vt:lpstr>
      <vt:lpstr>Labeled n-Trees</vt:lpstr>
      <vt:lpstr>Labeled n-Trees</vt:lpstr>
      <vt:lpstr>Labeled n-Trees</vt:lpstr>
      <vt:lpstr>Labeled n-Trees</vt:lpstr>
      <vt:lpstr>Labeled n-Trees</vt:lpstr>
      <vt:lpstr>Labeled n-Trees</vt:lpstr>
      <vt:lpstr>Labeled n-Trees</vt:lpstr>
      <vt:lpstr>Labeled n-Trees</vt:lpstr>
      <vt:lpstr>Toy Examples</vt:lpstr>
      <vt:lpstr>Toy Examples</vt:lpstr>
      <vt:lpstr>Toy Examples</vt:lpstr>
      <vt:lpstr>Tree Space Examples, T-4</vt:lpstr>
      <vt:lpstr>Three quadrants meeting at common axis</vt:lpstr>
      <vt:lpstr>Three quadrants meeting at common axis</vt:lpstr>
      <vt:lpstr>Three quadrants meeting at common axis</vt:lpstr>
      <vt:lpstr>Three quadrants meeting at common axis</vt:lpstr>
      <vt:lpstr>Three quadrants meeting at common axis</vt:lpstr>
      <vt:lpstr>Three quadrants meeting at common axis</vt:lpstr>
      <vt:lpstr>Three quadrants meeting at common axis</vt:lpstr>
      <vt:lpstr>Three quadrants meeting at common axis</vt:lpstr>
      <vt:lpstr>Three quadrants meeting at common axis</vt:lpstr>
      <vt:lpstr>‘Connectivity’ of T-4</vt:lpstr>
      <vt:lpstr>‘Connectivity’ of T-4</vt:lpstr>
      <vt:lpstr>‘Connectivity’ of T-4</vt:lpstr>
      <vt:lpstr>‘Connectivity’ of T-4</vt:lpstr>
      <vt:lpstr>‘Connectivity’ of T-4</vt:lpstr>
      <vt:lpstr>‘Connectivity’ of T-4</vt:lpstr>
      <vt:lpstr>‘Connectivity’ of T-4</vt:lpstr>
      <vt:lpstr>Geodesic Paths</vt:lpstr>
      <vt:lpstr>Geodesic Examples, T-4</vt:lpstr>
      <vt:lpstr>Geodesic Examples, T-4</vt:lpstr>
      <vt:lpstr>Geodesic Examples, T-4</vt:lpstr>
      <vt:lpstr>Geodesic Examples, T-4</vt:lpstr>
      <vt:lpstr>Geodesic Examples, T-4</vt:lpstr>
      <vt:lpstr>Geodesic Examples, T-4</vt:lpstr>
      <vt:lpstr>Geodesic Examples, T-4</vt:lpstr>
      <vt:lpstr>Geodesic Examples, T-4</vt:lpstr>
      <vt:lpstr>Geodesic Paths</vt:lpstr>
      <vt:lpstr>The Geodesic  Path Algorithm</vt:lpstr>
      <vt:lpstr>The Geodesic  Path Algorithm</vt:lpstr>
      <vt:lpstr>Geodesic Paths in Tree Space</vt:lpstr>
      <vt:lpstr>The Geodesic  Path Algorithm</vt:lpstr>
      <vt:lpstr>Geodesic Paths in Tree Space</vt:lpstr>
      <vt:lpstr>Geodesic Paths in Tree Space</vt:lpstr>
      <vt:lpstr>The Geodesic  Path Algorithm</vt:lpstr>
      <vt:lpstr>Geodesics for Artery Trees</vt:lpstr>
      <vt:lpstr>Geodesics for Artery Trees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Geodesics for Artery Trees</vt:lpstr>
      <vt:lpstr>Geodesics for Artery Trees</vt:lpstr>
      <vt:lpstr>Geodesics for Artery Trees</vt:lpstr>
      <vt:lpstr>Euclidean Orthant Approach</vt:lpstr>
      <vt:lpstr>Blood vessel tree data</vt:lpstr>
      <vt:lpstr>Blood vessel tree data</vt:lpstr>
      <vt:lpstr>Carry Away Concept</vt:lpstr>
    </vt:vector>
  </TitlesOfParts>
  <Company>UNC 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real data set (lung)</dc:title>
  <dc:creator>hhuang</dc:creator>
  <cp:lastModifiedBy>JS Marron</cp:lastModifiedBy>
  <cp:revision>64</cp:revision>
  <dcterms:created xsi:type="dcterms:W3CDTF">2009-04-29T16:03:01Z</dcterms:created>
  <dcterms:modified xsi:type="dcterms:W3CDTF">2014-12-02T01:03:25Z</dcterms:modified>
</cp:coreProperties>
</file>