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21" r:id="rId2"/>
    <p:sldMasterId id="2147483737" r:id="rId3"/>
    <p:sldMasterId id="2147483753" r:id="rId4"/>
  </p:sldMasterIdLst>
  <p:notesMasterIdLst>
    <p:notesMasterId r:id="rId114"/>
  </p:notesMasterIdLst>
  <p:sldIdLst>
    <p:sldId id="459" r:id="rId5"/>
    <p:sldId id="461" r:id="rId6"/>
    <p:sldId id="464" r:id="rId7"/>
    <p:sldId id="471" r:id="rId8"/>
    <p:sldId id="472" r:id="rId9"/>
    <p:sldId id="484" r:id="rId10"/>
    <p:sldId id="497" r:id="rId11"/>
    <p:sldId id="501" r:id="rId12"/>
    <p:sldId id="502" r:id="rId13"/>
    <p:sldId id="505" r:id="rId14"/>
    <p:sldId id="506" r:id="rId15"/>
    <p:sldId id="507" r:id="rId16"/>
    <p:sldId id="508" r:id="rId17"/>
    <p:sldId id="509" r:id="rId18"/>
    <p:sldId id="510" r:id="rId19"/>
    <p:sldId id="513" r:id="rId20"/>
    <p:sldId id="519" r:id="rId21"/>
    <p:sldId id="520" r:id="rId22"/>
    <p:sldId id="526" r:id="rId23"/>
    <p:sldId id="527" r:id="rId24"/>
    <p:sldId id="528" r:id="rId25"/>
    <p:sldId id="529" r:id="rId26"/>
    <p:sldId id="530" r:id="rId27"/>
    <p:sldId id="531" r:id="rId28"/>
    <p:sldId id="532" r:id="rId29"/>
    <p:sldId id="533" r:id="rId30"/>
    <p:sldId id="534" r:id="rId31"/>
    <p:sldId id="535" r:id="rId32"/>
    <p:sldId id="536" r:id="rId33"/>
    <p:sldId id="537" r:id="rId34"/>
    <p:sldId id="538" r:id="rId35"/>
    <p:sldId id="539" r:id="rId36"/>
    <p:sldId id="540" r:id="rId37"/>
    <p:sldId id="541" r:id="rId38"/>
    <p:sldId id="542" r:id="rId39"/>
    <p:sldId id="543" r:id="rId40"/>
    <p:sldId id="544" r:id="rId41"/>
    <p:sldId id="545" r:id="rId42"/>
    <p:sldId id="546" r:id="rId43"/>
    <p:sldId id="547" r:id="rId44"/>
    <p:sldId id="548" r:id="rId45"/>
    <p:sldId id="549" r:id="rId46"/>
    <p:sldId id="550" r:id="rId47"/>
    <p:sldId id="551" r:id="rId48"/>
    <p:sldId id="552" r:id="rId49"/>
    <p:sldId id="553" r:id="rId50"/>
    <p:sldId id="554" r:id="rId51"/>
    <p:sldId id="555" r:id="rId52"/>
    <p:sldId id="556" r:id="rId53"/>
    <p:sldId id="557" r:id="rId54"/>
    <p:sldId id="558" r:id="rId55"/>
    <p:sldId id="559" r:id="rId56"/>
    <p:sldId id="560" r:id="rId57"/>
    <p:sldId id="561" r:id="rId58"/>
    <p:sldId id="562" r:id="rId59"/>
    <p:sldId id="563" r:id="rId60"/>
    <p:sldId id="564" r:id="rId61"/>
    <p:sldId id="565" r:id="rId62"/>
    <p:sldId id="566" r:id="rId63"/>
    <p:sldId id="567" r:id="rId64"/>
    <p:sldId id="568" r:id="rId65"/>
    <p:sldId id="569" r:id="rId66"/>
    <p:sldId id="570" r:id="rId67"/>
    <p:sldId id="571" r:id="rId68"/>
    <p:sldId id="572" r:id="rId69"/>
    <p:sldId id="573" r:id="rId70"/>
    <p:sldId id="574" r:id="rId71"/>
    <p:sldId id="575" r:id="rId72"/>
    <p:sldId id="576" r:id="rId73"/>
    <p:sldId id="577" r:id="rId74"/>
    <p:sldId id="578" r:id="rId75"/>
    <p:sldId id="579" r:id="rId76"/>
    <p:sldId id="580" r:id="rId77"/>
    <p:sldId id="581" r:id="rId78"/>
    <p:sldId id="582" r:id="rId79"/>
    <p:sldId id="583" r:id="rId80"/>
    <p:sldId id="584" r:id="rId81"/>
    <p:sldId id="585" r:id="rId82"/>
    <p:sldId id="586" r:id="rId83"/>
    <p:sldId id="417" r:id="rId84"/>
    <p:sldId id="418" r:id="rId85"/>
    <p:sldId id="419" r:id="rId86"/>
    <p:sldId id="420" r:id="rId87"/>
    <p:sldId id="421" r:id="rId88"/>
    <p:sldId id="422" r:id="rId89"/>
    <p:sldId id="423" r:id="rId90"/>
    <p:sldId id="424" r:id="rId91"/>
    <p:sldId id="425" r:id="rId92"/>
    <p:sldId id="426" r:id="rId93"/>
    <p:sldId id="427" r:id="rId94"/>
    <p:sldId id="428" r:id="rId95"/>
    <p:sldId id="429" r:id="rId96"/>
    <p:sldId id="430" r:id="rId97"/>
    <p:sldId id="431" r:id="rId98"/>
    <p:sldId id="432" r:id="rId99"/>
    <p:sldId id="433" r:id="rId100"/>
    <p:sldId id="434" r:id="rId101"/>
    <p:sldId id="435" r:id="rId102"/>
    <p:sldId id="436" r:id="rId103"/>
    <p:sldId id="437" r:id="rId104"/>
    <p:sldId id="438" r:id="rId105"/>
    <p:sldId id="439" r:id="rId106"/>
    <p:sldId id="440" r:id="rId107"/>
    <p:sldId id="441" r:id="rId108"/>
    <p:sldId id="442" r:id="rId109"/>
    <p:sldId id="443" r:id="rId110"/>
    <p:sldId id="444" r:id="rId111"/>
    <p:sldId id="445" r:id="rId112"/>
    <p:sldId id="446" r:id="rId113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6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theme" Target="theme/theme1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slide" Target="slides/slide98.xml"/><Relationship Id="rId110" Type="http://schemas.openxmlformats.org/officeDocument/2006/relationships/slide" Target="slides/slide106.xml"/><Relationship Id="rId115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13" Type="http://schemas.openxmlformats.org/officeDocument/2006/relationships/slide" Target="slides/slide109.xml"/><Relationship Id="rId118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DDCED-8919-4AFF-A24E-9147B0162FA1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51AB4-EEA1-4245-9257-405877504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24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81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81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77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6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6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102515-1192-41A7-BF46-E39870BB3FCC}" type="slidenum">
              <a:rPr lang="ko-KR" altLang="en-US" smtClean="0">
                <a:solidFill>
                  <a:srgbClr val="000000"/>
                </a:solidFill>
              </a:rPr>
              <a:pPr/>
              <a:t>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809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18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15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786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1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96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1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17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35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214362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8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97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22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4583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8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94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11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03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300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26001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133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928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54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231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525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65800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19427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422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037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54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88387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115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57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106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4602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12810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74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804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574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167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636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894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843467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133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418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562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1934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5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221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493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210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3855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18520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433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196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26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1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241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4684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239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vmlDrawing" Target="../drawings/vmlDrawing2.v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oleObject" Target="../embeddings/oleObject3.bin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vmlDrawing" Target="../drawings/vmlDrawing3.v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oleObject" Target="../embeddings/oleObject4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4341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fld id="{7A99A644-986E-4FFB-B43A-2E99FCC0AA4C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algn="l"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4338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1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157669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843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fld id="{04C62824-DFBE-486C-B5B0-FC2BE50D19B9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algn="l"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8434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239408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843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fld id="{04C62824-DFBE-486C-B5B0-FC2BE50D19B9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algn="l"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8434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324857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0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8910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/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90000"/>
              </a:lnSpc>
            </a:pPr>
            <a:fld id="{5856E7CF-1383-4FA7-B11A-DE8CD091603F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</a:rPr>
              <a:pPr algn="l" eaLnBrk="0" hangingPunct="0">
                <a:lnSpc>
                  <a:spcPct val="90000"/>
                </a:lnSpc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</a:endParaRPr>
          </a:p>
        </p:txBody>
      </p:sp>
      <p:graphicFrame>
        <p:nvGraphicFramePr>
          <p:cNvPr id="89107" name="Object 19"/>
          <p:cNvGraphicFramePr>
            <a:graphicFrameLocks noChangeAspect="1"/>
          </p:cNvGraphicFramePr>
          <p:nvPr userDrawn="1"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3" name="Image File" r:id="rId14" imgW="246600" imgH="324360" progId="DellImageExpertImage">
                  <p:embed/>
                </p:oleObj>
              </mc:Choice>
              <mc:Fallback>
                <p:oleObj name="Image File" r:id="rId14" imgW="246600" imgH="324360" progId="DellImageExpert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82464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fontAlgn="base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defRPr sz="2800">
          <a:solidFill>
            <a:srgbClr val="000000"/>
          </a:solidFill>
          <a:latin typeface="+mn-lt"/>
        </a:defRPr>
      </a:lvl2pPr>
      <a:lvl3pPr marL="1370013" indent="-228600" algn="l" rtl="0" fontAlgn="base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7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Standard Approach:</a:t>
                </a:r>
              </a:p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sz="1000" dirty="0"/>
              </a:p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Lee et al (1999</a:t>
                </a:r>
                <a:r>
                  <a:rPr lang="en-US" dirty="0" smtClean="0"/>
                  <a:t>):</a:t>
                </a:r>
              </a:p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anose="05000000000000000000" pitchFamily="2" charset="2"/>
                  <a:buChar char="v"/>
                </a:pPr>
                <a:r>
                  <a:rPr lang="en-US" dirty="0"/>
                  <a:t> </a:t>
                </a:r>
                <a:r>
                  <a:rPr lang="en-US" dirty="0" smtClean="0"/>
                  <a:t> Formulate &amp; Solve Optimization</a:t>
                </a:r>
              </a:p>
              <a:p>
                <a:pPr marL="0" indent="0" algn="l" eaLnBrk="1" hangingPunct="1">
                  <a:lnSpc>
                    <a:spcPct val="150000"/>
                  </a:lnSpc>
                  <a:buClrTx/>
                  <a:buSzPct val="100000"/>
                  <a:buNone/>
                </a:pPr>
                <a:endParaRPr lang="en-US" sz="1000" dirty="0"/>
              </a:p>
              <a:p>
                <a:pPr marL="0" indent="0" algn="l" eaLnBrk="1" hangingPunct="1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Major Challenge:</a:t>
                </a:r>
              </a:p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anose="05000000000000000000" pitchFamily="2" charset="2"/>
                  <a:buChar char="v"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n-US" u="sng" dirty="0" smtClean="0"/>
                  <a:t>Not </a:t>
                </a:r>
                <a:r>
                  <a:rPr lang="en-US" u="sng" dirty="0"/>
                  <a:t>Nested</a:t>
                </a:r>
                <a:r>
                  <a:rPr lang="en-US" dirty="0"/>
                  <a:t>,   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=3   ≉   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=4</m:t>
                    </m:r>
                  </m:oMath>
                </a14:m>
                <a:r>
                  <a:rPr lang="en-US" dirty="0"/>
                  <a:t>)</a:t>
                </a:r>
              </a:p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Matrix Factorization</a:t>
            </a:r>
          </a:p>
        </p:txBody>
      </p:sp>
    </p:spTree>
    <p:extLst>
      <p:ext uri="{BB962C8B-B14F-4D97-AF65-F5344CB8AC3E}">
        <p14:creationId xmlns:p14="http://schemas.microsoft.com/office/powerpoint/2010/main" val="374551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Data Analysis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ClrTx/>
              <a:buSzPct val="100000"/>
            </a:pPr>
            <a:r>
              <a:rPr lang="en-US" dirty="0" smtClean="0"/>
              <a:t>Insightful</a:t>
            </a:r>
          </a:p>
          <a:p>
            <a:pPr marL="0" indent="0" algn="l">
              <a:buClrTx/>
              <a:buSzPct val="100000"/>
            </a:pPr>
            <a:r>
              <a:rPr lang="en-US" dirty="0" smtClean="0"/>
              <a:t>Decomposition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 smtClean="0"/>
              <a:t>                                      Vertical Variation</a:t>
            </a:r>
          </a:p>
          <a:p>
            <a:pPr marL="0" indent="0" algn="l">
              <a:buClrTx/>
              <a:buSzPct val="100000"/>
            </a:pPr>
            <a:endParaRPr lang="en-US" dirty="0" smtClean="0"/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 smtClean="0"/>
              <a:t>			   </a:t>
            </a:r>
            <a:r>
              <a:rPr lang="en-US" dirty="0" err="1" smtClean="0"/>
              <a:t>Horiz’l</a:t>
            </a:r>
            <a:endParaRPr lang="en-US" dirty="0" smtClean="0"/>
          </a:p>
          <a:p>
            <a:pPr marL="0" indent="0" algn="l">
              <a:buClrTx/>
              <a:buSzPct val="100000"/>
            </a:pPr>
            <a:r>
              <a:rPr lang="en-US" dirty="0"/>
              <a:t>	</a:t>
            </a:r>
            <a:r>
              <a:rPr lang="en-US" dirty="0" smtClean="0"/>
              <a:t>		    </a:t>
            </a:r>
            <a:r>
              <a:rPr lang="en-US" dirty="0" err="1" smtClean="0"/>
              <a:t>Var’n</a:t>
            </a:r>
            <a:endParaRPr lang="en-US" dirty="0" smtClean="0"/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572000"/>
            <a:ext cx="34392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5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70971"/>
            <a:ext cx="3439236" cy="227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4218" r="75000" b="66868"/>
          <a:stretch/>
        </p:blipFill>
        <p:spPr>
          <a:xfrm>
            <a:off x="304800" y="4572000"/>
            <a:ext cx="3048000" cy="2286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3352800" y="5638800"/>
            <a:ext cx="2057400" cy="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stCxn id="454659" idx="0"/>
          </p:cNvCxnSpPr>
          <p:nvPr/>
        </p:nvCxnSpPr>
        <p:spPr bwMode="auto">
          <a:xfrm flipV="1">
            <a:off x="7424382" y="2209800"/>
            <a:ext cx="0" cy="236220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3741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testbed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Next Zoom in on This Region</a:t>
            </a:r>
          </a:p>
        </p:txBody>
      </p:sp>
      <p:pic>
        <p:nvPicPr>
          <p:cNvPr id="4352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77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testbed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Zoomed Fisher </a:t>
            </a:r>
            <a:r>
              <a:rPr lang="en-US" dirty="0" smtClean="0"/>
              <a:t>– </a:t>
            </a:r>
            <a:r>
              <a:rPr lang="en-US" dirty="0" err="1" smtClean="0"/>
              <a:t>Rao</a:t>
            </a:r>
            <a:r>
              <a:rPr lang="en-US" dirty="0" smtClean="0"/>
              <a:t> Alignment</a:t>
            </a:r>
            <a:endParaRPr lang="en-US" dirty="0"/>
          </a:p>
        </p:txBody>
      </p:sp>
      <p:pic>
        <p:nvPicPr>
          <p:cNvPr id="4362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01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2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testbed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Zoomed Fisher </a:t>
            </a:r>
            <a:r>
              <a:rPr lang="en-US" dirty="0" smtClean="0"/>
              <a:t>– </a:t>
            </a:r>
            <a:r>
              <a:rPr lang="en-US" dirty="0" err="1" smtClean="0"/>
              <a:t>Rao</a:t>
            </a:r>
            <a:r>
              <a:rPr lang="en-US" dirty="0" smtClean="0"/>
              <a:t> Alignment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 smtClean="0"/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Note:</a:t>
            </a:r>
          </a:p>
          <a:p>
            <a:pPr marL="0" indent="0" algn="l">
              <a:buClrTx/>
              <a:buSzPct val="100000"/>
              <a:buNone/>
            </a:pPr>
            <a:r>
              <a:rPr lang="en-US" u="sng" dirty="0" smtClean="0"/>
              <a:t>Very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Challenging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2438400" y="4038600"/>
            <a:ext cx="3962400" cy="1295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1010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testbed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Before Alignment</a:t>
            </a:r>
          </a:p>
        </p:txBody>
      </p:sp>
      <p:pic>
        <p:nvPicPr>
          <p:cNvPr id="4372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13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testbed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Next Zoom in on This Region</a:t>
            </a:r>
          </a:p>
        </p:txBody>
      </p:sp>
      <p:pic>
        <p:nvPicPr>
          <p:cNvPr id="4382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56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testbed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Zoomed Fisher </a:t>
            </a:r>
            <a:r>
              <a:rPr lang="en-US" dirty="0" smtClean="0"/>
              <a:t>– </a:t>
            </a:r>
            <a:r>
              <a:rPr lang="en-US" dirty="0" err="1" smtClean="0"/>
              <a:t>Rao</a:t>
            </a:r>
            <a:r>
              <a:rPr lang="en-US" dirty="0" smtClean="0"/>
              <a:t> Alignment</a:t>
            </a:r>
            <a:endParaRPr lang="en-US" dirty="0"/>
          </a:p>
        </p:txBody>
      </p:sp>
      <p:pic>
        <p:nvPicPr>
          <p:cNvPr id="4392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13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testbed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Before Alignment</a:t>
            </a:r>
          </a:p>
        </p:txBody>
      </p:sp>
      <p:pic>
        <p:nvPicPr>
          <p:cNvPr id="4403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57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testbed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Warping Functions</a:t>
            </a:r>
            <a:endParaRPr lang="en-US" dirty="0"/>
          </a:p>
        </p:txBody>
      </p:sp>
      <p:pic>
        <p:nvPicPr>
          <p:cNvPr id="4413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2551" r="7756" b="10678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95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 for Much More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endParaRPr lang="en-US" dirty="0" smtClean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Big Picture Survey:</a:t>
            </a:r>
            <a:endParaRPr lang="en-US" dirty="0" smtClean="0"/>
          </a:p>
          <a:p>
            <a:pPr marL="0" indent="0" algn="l">
              <a:buClrTx/>
              <a:buSzPct val="100000"/>
              <a:buNone/>
            </a:pPr>
            <a:r>
              <a:rPr lang="en-US" dirty="0" err="1" smtClean="0"/>
              <a:t>Marron</a:t>
            </a:r>
            <a:r>
              <a:rPr lang="en-US" dirty="0" smtClean="0"/>
              <a:t>, Ramsay, </a:t>
            </a:r>
            <a:r>
              <a:rPr lang="en-US" dirty="0" err="1" smtClean="0"/>
              <a:t>Sangalli</a:t>
            </a:r>
            <a:r>
              <a:rPr lang="en-US" dirty="0"/>
              <a:t> </a:t>
            </a:r>
            <a:r>
              <a:rPr lang="en-US" dirty="0" smtClean="0"/>
              <a:t>&amp;</a:t>
            </a:r>
            <a:r>
              <a:rPr lang="en-US" dirty="0" smtClean="0"/>
              <a:t> Srivastava (2014)</a:t>
            </a:r>
          </a:p>
          <a:p>
            <a:pPr marL="0" indent="0" algn="l">
              <a:buClrTx/>
              <a:buSzPct val="100000"/>
              <a:buNone/>
            </a:pPr>
            <a:endParaRPr lang="en-US" dirty="0" smtClean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TIC Proteomics Example:</a:t>
            </a: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Koch, Hoffman &amp; </a:t>
            </a:r>
            <a:r>
              <a:rPr lang="en-US" dirty="0" err="1" smtClean="0"/>
              <a:t>Marron</a:t>
            </a:r>
            <a:r>
              <a:rPr lang="en-US" dirty="0" smtClean="0"/>
              <a:t> (2014)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16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Away Message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algn="l">
              <a:buClrTx/>
              <a:buSzPct val="100000"/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Curve Registration is </a:t>
            </a:r>
            <a:r>
              <a:rPr lang="en-US" i="1" dirty="0" smtClean="0"/>
              <a:t>Slippery</a:t>
            </a:r>
          </a:p>
          <a:p>
            <a:pPr algn="l">
              <a:buClrTx/>
              <a:buSzPct val="100000"/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Thus, </a:t>
            </a:r>
            <a:r>
              <a:rPr lang="en-US" u="sng" dirty="0" smtClean="0"/>
              <a:t>Careful Mathematics</a:t>
            </a:r>
            <a:r>
              <a:rPr lang="en-US" dirty="0" smtClean="0"/>
              <a:t> is Useful</a:t>
            </a:r>
          </a:p>
          <a:p>
            <a:pPr algn="l">
              <a:buClrTx/>
              <a:buSzPct val="100000"/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Fisher-</a:t>
            </a:r>
            <a:r>
              <a:rPr lang="en-US" dirty="0" err="1" smtClean="0"/>
              <a:t>Rao</a:t>
            </a:r>
            <a:r>
              <a:rPr lang="en-US" dirty="0" smtClean="0"/>
              <a:t> Approach:</a:t>
            </a:r>
          </a:p>
          <a:p>
            <a:pPr lvl="1" algn="l">
              <a:buClrTx/>
              <a:buSzPct val="100000"/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Gets the Math Right</a:t>
            </a:r>
          </a:p>
          <a:p>
            <a:pPr lvl="1" algn="l">
              <a:buClrTx/>
              <a:buSzPct val="100000"/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Intuitively Sensible</a:t>
            </a:r>
          </a:p>
          <a:p>
            <a:pPr lvl="1" algn="l">
              <a:buClrTx/>
              <a:buSzPct val="100000"/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Computable</a:t>
            </a:r>
          </a:p>
          <a:p>
            <a:pPr lvl="1" algn="l">
              <a:buClrTx/>
              <a:buSzPct val="100000"/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Generalizable</a:t>
            </a:r>
          </a:p>
          <a:p>
            <a:pPr lvl="1" algn="l">
              <a:buClrTx/>
              <a:buSzPct val="100000"/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Worth the Complication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53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 smtClean="0"/>
              <a:t>  Fairly Large Literature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 Many (Diverse) Past Attempts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 Limited Success (in General)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 Surprisingly Slippery</a:t>
            </a:r>
          </a:p>
          <a:p>
            <a:pPr marL="0" indent="0">
              <a:lnSpc>
                <a:spcPct val="150000"/>
              </a:lnSpc>
              <a:buClrTx/>
              <a:buSzPct val="100000"/>
            </a:pPr>
            <a:r>
              <a:rPr lang="en-US" dirty="0" smtClean="0"/>
              <a:t>(even mathematical formulation)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6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  (Illustrated)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208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" t="18920" r="3429" b="5108"/>
          <a:stretch/>
        </p:blipFill>
        <p:spPr bwMode="auto">
          <a:xfrm>
            <a:off x="304800" y="1275531"/>
            <a:ext cx="8525819" cy="558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88352" y="914400"/>
            <a:ext cx="1627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rgbClr val="000000"/>
                </a:solidFill>
                <a:latin typeface="Tahoma" pitchFamily="34" charset="0"/>
              </a:rPr>
              <a:t>Thanks to Wei Wu</a:t>
            </a:r>
          </a:p>
        </p:txBody>
      </p:sp>
    </p:spTree>
    <p:extLst>
      <p:ext uri="{BB962C8B-B14F-4D97-AF65-F5344CB8AC3E}">
        <p14:creationId xmlns:p14="http://schemas.microsoft.com/office/powerpoint/2010/main" val="91452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  (Illustrated)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218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9" t="24447" r="5547" b="6487"/>
          <a:stretch/>
        </p:blipFill>
        <p:spPr bwMode="auto">
          <a:xfrm>
            <a:off x="213438" y="1371500"/>
            <a:ext cx="8778162" cy="54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88352" y="914400"/>
            <a:ext cx="1627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rgbClr val="000000"/>
                </a:solidFill>
                <a:latin typeface="Tahoma" pitchFamily="34" charset="0"/>
              </a:rPr>
              <a:t>Thanks to Wei Wu</a:t>
            </a:r>
          </a:p>
        </p:txBody>
      </p:sp>
    </p:spTree>
    <p:extLst>
      <p:ext uri="{BB962C8B-B14F-4D97-AF65-F5344CB8AC3E}">
        <p14:creationId xmlns:p14="http://schemas.microsoft.com/office/powerpoint/2010/main" val="250021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Data Analysis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ClrTx/>
              <a:buSzPct val="100000"/>
            </a:pPr>
            <a:r>
              <a:rPr lang="en-US" dirty="0" smtClean="0"/>
              <a:t>Appropriate</a:t>
            </a:r>
          </a:p>
          <a:p>
            <a:pPr marL="0" indent="0" algn="l">
              <a:buClrTx/>
              <a:buSzPct val="100000"/>
            </a:pPr>
            <a:r>
              <a:rPr lang="en-US" dirty="0" smtClean="0"/>
              <a:t>Mathematical</a:t>
            </a:r>
          </a:p>
          <a:p>
            <a:pPr marL="0" indent="0" algn="l">
              <a:buClrTx/>
              <a:buSzPct val="100000"/>
            </a:pPr>
            <a:r>
              <a:rPr lang="en-US" dirty="0" smtClean="0"/>
              <a:t>Framework?</a:t>
            </a: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 smtClean="0"/>
              <a:t>                                      Vertical Variation</a:t>
            </a:r>
          </a:p>
          <a:p>
            <a:pPr marL="0" indent="0" algn="l">
              <a:buClrTx/>
              <a:buSzPct val="100000"/>
            </a:pPr>
            <a:endParaRPr lang="en-US" dirty="0" smtClean="0"/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 smtClean="0"/>
              <a:t>			   </a:t>
            </a:r>
            <a:r>
              <a:rPr lang="en-US" dirty="0" err="1" smtClean="0"/>
              <a:t>Horiz’l</a:t>
            </a:r>
            <a:endParaRPr lang="en-US" dirty="0" smtClean="0"/>
          </a:p>
          <a:p>
            <a:pPr marL="0" indent="0" algn="l">
              <a:buClrTx/>
              <a:buSzPct val="100000"/>
            </a:pPr>
            <a:r>
              <a:rPr lang="en-US" dirty="0"/>
              <a:t>	</a:t>
            </a:r>
            <a:r>
              <a:rPr lang="en-US" dirty="0" smtClean="0"/>
              <a:t>		    </a:t>
            </a:r>
            <a:r>
              <a:rPr lang="en-US" dirty="0" err="1" smtClean="0"/>
              <a:t>Var’n</a:t>
            </a:r>
            <a:endParaRPr lang="en-US" dirty="0" smtClean="0"/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572000"/>
            <a:ext cx="34392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5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70971"/>
            <a:ext cx="3439236" cy="227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4218" r="75000" b="66868"/>
          <a:stretch/>
        </p:blipFill>
        <p:spPr>
          <a:xfrm>
            <a:off x="304800" y="4572000"/>
            <a:ext cx="3048000" cy="2286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3352800" y="5638800"/>
            <a:ext cx="2057400" cy="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stCxn id="454659" idx="0"/>
          </p:cNvCxnSpPr>
          <p:nvPr/>
        </p:nvCxnSpPr>
        <p:spPr bwMode="auto">
          <a:xfrm flipV="1">
            <a:off x="7424382" y="2209800"/>
            <a:ext cx="0" cy="236220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5480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Approach:  </a:t>
            </a:r>
            <a:r>
              <a:rPr lang="en-US" u="sng" dirty="0" smtClean="0"/>
              <a:t>Identify</a:t>
            </a:r>
            <a:r>
              <a:rPr lang="en-US" dirty="0" smtClean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/>
              <a:t>Scalings</a:t>
            </a: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of each other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Mathematics:    </a:t>
            </a:r>
            <a:r>
              <a:rPr lang="en-US" i="1" dirty="0" smtClean="0"/>
              <a:t>Equivalence Relation</a:t>
            </a: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Results in:    </a:t>
            </a:r>
            <a:r>
              <a:rPr lang="en-US" u="sng" dirty="0" smtClean="0"/>
              <a:t>Equivalence Classes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Which become the </a:t>
            </a:r>
            <a:r>
              <a:rPr lang="en-US" i="1" dirty="0" smtClean="0"/>
              <a:t>Data Objects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83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Curve Registration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What are the Data Objects?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Consider “Time </a:t>
                </a:r>
                <a:r>
                  <a:rPr lang="en-US" dirty="0" err="1" smtClean="0"/>
                  <a:t>Warpings</a:t>
                </a:r>
                <a:r>
                  <a:rPr lang="en-US" dirty="0" smtClean="0"/>
                  <a:t>”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 →   [0,1]</m:t>
                    </m:r>
                  </m:oMath>
                </a14:m>
                <a:r>
                  <a:rPr lang="en-US" dirty="0" smtClean="0"/>
                  <a:t>         (smooth)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More Precisely:     </a:t>
                </a:r>
                <a:r>
                  <a:rPr lang="en-US" dirty="0" err="1" smtClean="0"/>
                  <a:t>Diffeomorphisms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302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Warping Intuition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Elastically Stretch &amp; Compress Axis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                                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𝛾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x</m:t>
                        </m:r>
                      </m:e>
                    </m:d>
                  </m:oMath>
                </a14:m>
                <a:endParaRPr lang="en-US" sz="3600" b="0" dirty="0" smtClean="0">
                  <a:solidFill>
                    <a:srgbClr val="00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 bwMode="auto">
          <a:xfrm>
            <a:off x="2667000" y="5943600"/>
            <a:ext cx="35814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667000" y="2590800"/>
            <a:ext cx="1" cy="335280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2766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8862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7150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1054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4958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5715002" y="2743200"/>
            <a:ext cx="10240" cy="32004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105400" y="3048000"/>
            <a:ext cx="1" cy="28956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495801" y="4495800"/>
            <a:ext cx="0" cy="14478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3886201" y="5676900"/>
            <a:ext cx="0" cy="3429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276601" y="5791200"/>
            <a:ext cx="0" cy="1524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2677239" y="2743200"/>
            <a:ext cx="3048003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2667001" y="2971800"/>
            <a:ext cx="2438399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2667001" y="4724400"/>
            <a:ext cx="18288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2667001" y="5791200"/>
            <a:ext cx="6096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2667001" y="5638800"/>
            <a:ext cx="12192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2468880" y="57912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2468880" y="56388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2468880" y="47244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2468880" y="29718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2468880" y="27432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Freeform 4"/>
          <p:cNvSpPr/>
          <p:nvPr/>
        </p:nvSpPr>
        <p:spPr bwMode="auto">
          <a:xfrm>
            <a:off x="2661313" y="2661313"/>
            <a:ext cx="3575714" cy="3261815"/>
          </a:xfrm>
          <a:custGeom>
            <a:avLst/>
            <a:gdLst>
              <a:gd name="connsiteX0" fmla="*/ 3575714 w 3575714"/>
              <a:gd name="connsiteY0" fmla="*/ 0 h 3261815"/>
              <a:gd name="connsiteX1" fmla="*/ 2142699 w 3575714"/>
              <a:gd name="connsiteY1" fmla="*/ 627797 h 3261815"/>
              <a:gd name="connsiteX2" fmla="*/ 1596788 w 3575714"/>
              <a:gd name="connsiteY2" fmla="*/ 2702257 h 3261815"/>
              <a:gd name="connsiteX3" fmla="*/ 0 w 3575714"/>
              <a:gd name="connsiteY3" fmla="*/ 3261815 h 3261815"/>
              <a:gd name="connsiteX4" fmla="*/ 0 w 3575714"/>
              <a:gd name="connsiteY4" fmla="*/ 3261815 h 326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5714" h="3261815">
                <a:moveTo>
                  <a:pt x="3575714" y="0"/>
                </a:moveTo>
                <a:cubicBezTo>
                  <a:pt x="3024117" y="88710"/>
                  <a:pt x="2472520" y="177421"/>
                  <a:pt x="2142699" y="627797"/>
                </a:cubicBezTo>
                <a:cubicBezTo>
                  <a:pt x="1812878" y="1078173"/>
                  <a:pt x="1953904" y="2263254"/>
                  <a:pt x="1596788" y="2702257"/>
                </a:cubicBezTo>
                <a:cubicBezTo>
                  <a:pt x="1239672" y="3141260"/>
                  <a:pt x="0" y="3261815"/>
                  <a:pt x="0" y="3261815"/>
                </a:cubicBezTo>
                <a:lnTo>
                  <a:pt x="0" y="3261815"/>
                </a:ln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22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Curve Registration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endParaRPr lang="en-US" dirty="0" smtClean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Say curves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are </a:t>
                </a:r>
                <a:r>
                  <a:rPr lang="en-US" i="1" dirty="0" smtClean="0"/>
                  <a:t>equivalent</a:t>
                </a:r>
                <a:r>
                  <a:rPr lang="en-US" dirty="0" smtClean="0"/>
                  <a:t>,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 smtClean="0"/>
              </a:p>
              <a:p>
                <a:pPr marL="0" indent="0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≈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endParaRPr lang="en-US" dirty="0" smtClean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When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</a:rPr>
                      <m:t>∃</m:t>
                    </m:r>
                    <m:r>
                      <a:rPr lang="en-US" sz="3600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sz="3600" dirty="0" smtClean="0"/>
                  <a:t>    </a:t>
                </a:r>
                <a:r>
                  <a:rPr lang="en-US" dirty="0" smtClean="0"/>
                  <a:t>so that    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sz="900" i="1" dirty="0">
                  <a:latin typeface="Cambria Math"/>
                </a:endParaRPr>
              </a:p>
              <a:p>
                <a:pPr marL="0" indent="0" algn="l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∘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𝛾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36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0800"/>
            <a:ext cx="4495800" cy="317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Objects 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479550"/>
                <a:ext cx="8094663" cy="5378450"/>
              </a:xfrm>
            </p:spPr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Equivalence Classes of Curves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(Set of </a:t>
                </a:r>
                <a:r>
                  <a:rPr lang="en-US" u="sng" dirty="0" smtClean="0"/>
                  <a:t>All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Warps of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Given Curve)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endParaRPr lang="en-US" dirty="0" smtClean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Notation: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∘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: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for a “</a:t>
                </a:r>
                <a:r>
                  <a:rPr lang="en-US" dirty="0" err="1" smtClean="0"/>
                  <a:t>representor</a:t>
                </a:r>
                <a:r>
                  <a:rPr lang="en-US" dirty="0" smtClean="0"/>
                  <a:t>”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       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479550"/>
                <a:ext cx="8094663" cy="5378450"/>
              </a:xfrm>
              <a:blipFill rotWithShape="1">
                <a:blip r:embed="rId3"/>
                <a:stretch>
                  <a:fillRect l="-1958" t="-1474" b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47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Standard NMF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But Note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Not Nested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No “Multi-scale”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Analysis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Possible   (Scores Plot?!?)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Matrix Factorization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6" r="9392"/>
          <a:stretch/>
        </p:blipFill>
        <p:spPr>
          <a:xfrm>
            <a:off x="4572008" y="990600"/>
            <a:ext cx="457199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Objects 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Equivalence Classes of Curves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(Set of </a:t>
            </a:r>
            <a:r>
              <a:rPr lang="en-US" u="sng" dirty="0" smtClean="0"/>
              <a:t>All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Warps of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Given Curve)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sz="1000" dirty="0" smtClean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Next Task:   </a:t>
            </a:r>
          </a:p>
          <a:p>
            <a:pPr marL="0" indent="0">
              <a:buClrTx/>
              <a:buSzPct val="100000"/>
              <a:buNone/>
            </a:pPr>
            <a:r>
              <a:rPr lang="en-US" dirty="0" smtClean="0"/>
              <a:t>Find Metric on Equivalence Classes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</p:txBody>
      </p:sp>
      <p:pic>
        <p:nvPicPr>
          <p:cNvPr id="424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0800"/>
            <a:ext cx="4495800" cy="317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89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Metrics in Curve Space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Find Metric on Equivalence Classes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Start with Warp Invariance on Curves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	</a:t>
            </a:r>
            <a:r>
              <a:rPr lang="en-US" dirty="0" smtClean="0"/>
              <a:t>	&amp; Extend</a:t>
            </a:r>
          </a:p>
        </p:txBody>
      </p:sp>
    </p:spTree>
    <p:extLst>
      <p:ext uri="{BB962C8B-B14F-4D97-AF65-F5344CB8AC3E}">
        <p14:creationId xmlns:p14="http://schemas.microsoft.com/office/powerpoint/2010/main" val="260921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Metrics in Curve Space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Traditional Approach to Curve Registration: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Align curves, say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By finding </a:t>
                </a:r>
                <a:r>
                  <a:rPr lang="en-US" i="1" dirty="0" smtClean="0"/>
                  <a:t>optimal</a:t>
                </a:r>
                <a:r>
                  <a:rPr lang="en-US" dirty="0" smtClean="0"/>
                  <a:t>  time warp,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dirty="0" smtClean="0"/>
                  <a:t>,  so: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Vertical </a:t>
                </a:r>
                <a:r>
                  <a:rPr lang="en-US" dirty="0" err="1" smtClean="0"/>
                  <a:t>var’n</a:t>
                </a:r>
                <a:r>
                  <a:rPr lang="en-US" dirty="0" smtClean="0"/>
                  <a:t>:   PCA after alignment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Horizontal </a:t>
                </a:r>
                <a:r>
                  <a:rPr lang="en-US" dirty="0" err="1" smtClean="0"/>
                  <a:t>var’n</a:t>
                </a:r>
                <a:r>
                  <a:rPr lang="en-US" dirty="0" smtClean="0"/>
                  <a:t>:   PCA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dirty="0" smtClean="0"/>
                  <a:t>s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 r="-151" b="-5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587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Metrics in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Curve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Problem:    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Don’t have </a:t>
                </a:r>
                <a:r>
                  <a:rPr lang="en-US" i="1" dirty="0" smtClean="0"/>
                  <a:t>proper metric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Since:   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Because: 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166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Metrics in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Curve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479550"/>
                <a:ext cx="8839199" cy="4768850"/>
              </a:xfrm>
            </p:spPr>
            <p:txBody>
              <a:bodyPr/>
              <a:lstStyle/>
              <a:p>
                <a:pPr marL="0" indent="0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 smtClean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 smtClean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 smtClean="0">
                  <a:ea typeface="Cambria Math"/>
                </a:endParaRP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sz="1400" dirty="0" smtClean="0">
                    <a:ea typeface="Cambria Math"/>
                  </a:rPr>
                  <a:t>Thanks to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sz="1400" dirty="0" err="1" smtClean="0">
                    <a:ea typeface="Cambria Math"/>
                  </a:rPr>
                  <a:t>Xiaosun</a:t>
                </a:r>
                <a:r>
                  <a:rPr lang="en-US" sz="1400" dirty="0" smtClean="0">
                    <a:ea typeface="Cambria Math"/>
                  </a:rPr>
                  <a:t> Lu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479550"/>
                <a:ext cx="8839199" cy="4768850"/>
              </a:xfrm>
              <a:blipFill rotWithShape="1">
                <a:blip r:embed="rId2"/>
                <a:stretch>
                  <a:fillRect l="-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08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5" t="21099" r="2704" b="11649"/>
          <a:stretch/>
        </p:blipFill>
        <p:spPr bwMode="auto">
          <a:xfrm>
            <a:off x="1921797" y="2427781"/>
            <a:ext cx="6688803" cy="443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79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5" t="21099" r="2704" b="11649"/>
          <a:stretch/>
        </p:blipFill>
        <p:spPr bwMode="auto">
          <a:xfrm>
            <a:off x="1921797" y="2427781"/>
            <a:ext cx="6688803" cy="443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Metrics in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Curve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479550"/>
                <a:ext cx="8839199" cy="4768850"/>
              </a:xfrm>
            </p:spPr>
            <p:txBody>
              <a:bodyPr/>
              <a:lstStyle/>
              <a:p>
                <a:pPr marL="0" indent="0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>
                    <a:ea typeface="Cambria Math"/>
                  </a:rPr>
                  <a:t>Note: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>
                    <a:ea typeface="Cambria Math"/>
                  </a:rPr>
                  <a:t>Very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>
                    <a:ea typeface="Cambria Math"/>
                  </a:rPr>
                  <a:t>Different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>
                    <a:ea typeface="Cambria Math"/>
                  </a:rPr>
                  <a:t>L</a:t>
                </a:r>
                <a:r>
                  <a:rPr lang="en-US" baseline="30000" dirty="0" smtClean="0">
                    <a:ea typeface="Cambria Math"/>
                  </a:rPr>
                  <a:t>2</a:t>
                </a:r>
                <a:r>
                  <a:rPr lang="en-US" dirty="0" smtClean="0">
                    <a:ea typeface="Cambria Math"/>
                  </a:rPr>
                  <a:t>  norms</a:t>
                </a:r>
                <a:endParaRPr lang="en-US" dirty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 smtClean="0">
                  <a:ea typeface="Cambria Math"/>
                </a:endParaRP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sz="1400" dirty="0" smtClean="0">
                    <a:ea typeface="Cambria Math"/>
                  </a:rPr>
                  <a:t>Thanks to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sz="1400" dirty="0" err="1" smtClean="0">
                    <a:ea typeface="Cambria Math"/>
                  </a:rPr>
                  <a:t>Xiaosun</a:t>
                </a:r>
                <a:r>
                  <a:rPr lang="en-US" sz="1400" dirty="0" smtClean="0">
                    <a:ea typeface="Cambria Math"/>
                  </a:rPr>
                  <a:t> Lu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479550"/>
                <a:ext cx="8839199" cy="4768850"/>
              </a:xfrm>
              <a:blipFill rotWithShape="1">
                <a:blip r:embed="rId3"/>
                <a:stretch>
                  <a:fillRect l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 bwMode="auto">
          <a:xfrm>
            <a:off x="2057400" y="3886200"/>
            <a:ext cx="3208798" cy="1447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057400" y="3886200"/>
            <a:ext cx="5943600" cy="1447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1446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Metrics in Curve Space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Solution:     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Look for </a:t>
                </a:r>
                <a:r>
                  <a:rPr lang="en-US" i="1" dirty="0" smtClean="0"/>
                  <a:t>Warp Invariant</a:t>
                </a:r>
                <a:r>
                  <a:rPr lang="en-US" dirty="0" smtClean="0"/>
                  <a:t>  Metric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endParaRPr lang="en-US" dirty="0" smtClean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Where:   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435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Metrics in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Curve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I.e. Have “Parallel”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Representatives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Of Equivalence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Classes</a:t>
                </a: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 1"/>
          <p:cNvSpPr/>
          <p:nvPr/>
        </p:nvSpPr>
        <p:spPr bwMode="auto">
          <a:xfrm>
            <a:off x="4876800" y="2402006"/>
            <a:ext cx="2784143" cy="3575713"/>
          </a:xfrm>
          <a:custGeom>
            <a:avLst/>
            <a:gdLst>
              <a:gd name="connsiteX0" fmla="*/ 0 w 2784143"/>
              <a:gd name="connsiteY0" fmla="*/ 3575713 h 3575713"/>
              <a:gd name="connsiteX1" fmla="*/ 750627 w 2784143"/>
              <a:gd name="connsiteY1" fmla="*/ 1446663 h 3575713"/>
              <a:gd name="connsiteX2" fmla="*/ 2169994 w 2784143"/>
              <a:gd name="connsiteY2" fmla="*/ 968991 h 3575713"/>
              <a:gd name="connsiteX3" fmla="*/ 2784143 w 2784143"/>
              <a:gd name="connsiteY3" fmla="*/ 0 h 357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143" h="3575713">
                <a:moveTo>
                  <a:pt x="0" y="3575713"/>
                </a:moveTo>
                <a:cubicBezTo>
                  <a:pt x="194480" y="2728415"/>
                  <a:pt x="388961" y="1881117"/>
                  <a:pt x="750627" y="1446663"/>
                </a:cubicBezTo>
                <a:cubicBezTo>
                  <a:pt x="1112293" y="1012209"/>
                  <a:pt x="1831075" y="1210101"/>
                  <a:pt x="2169994" y="968991"/>
                </a:cubicBezTo>
                <a:cubicBezTo>
                  <a:pt x="2508913" y="727881"/>
                  <a:pt x="2784143" y="0"/>
                  <a:pt x="2784143" y="0"/>
                </a:cubicBezTo>
              </a:path>
            </a:pathLst>
          </a:custGeom>
          <a:noFill/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5826457" y="2819400"/>
            <a:ext cx="2784143" cy="3575713"/>
          </a:xfrm>
          <a:custGeom>
            <a:avLst/>
            <a:gdLst>
              <a:gd name="connsiteX0" fmla="*/ 0 w 2784143"/>
              <a:gd name="connsiteY0" fmla="*/ 3575713 h 3575713"/>
              <a:gd name="connsiteX1" fmla="*/ 750627 w 2784143"/>
              <a:gd name="connsiteY1" fmla="*/ 1446663 h 3575713"/>
              <a:gd name="connsiteX2" fmla="*/ 2169994 w 2784143"/>
              <a:gd name="connsiteY2" fmla="*/ 968991 h 3575713"/>
              <a:gd name="connsiteX3" fmla="*/ 2784143 w 2784143"/>
              <a:gd name="connsiteY3" fmla="*/ 0 h 357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143" h="3575713">
                <a:moveTo>
                  <a:pt x="0" y="3575713"/>
                </a:moveTo>
                <a:cubicBezTo>
                  <a:pt x="194480" y="2728415"/>
                  <a:pt x="388961" y="1881117"/>
                  <a:pt x="750627" y="1446663"/>
                </a:cubicBezTo>
                <a:cubicBezTo>
                  <a:pt x="1112293" y="1012209"/>
                  <a:pt x="1831075" y="1210101"/>
                  <a:pt x="2169994" y="968991"/>
                </a:cubicBezTo>
                <a:cubicBezTo>
                  <a:pt x="2508913" y="727881"/>
                  <a:pt x="2784143" y="0"/>
                  <a:pt x="2784143" y="0"/>
                </a:cubicBezTo>
              </a:path>
            </a:pathLst>
          </a:custGeom>
          <a:noFill/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5257800" y="4114800"/>
            <a:ext cx="228600" cy="2286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5410200" y="38100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315200" y="27432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305800" y="31242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400800" y="42672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7" name="Straight Connector 6"/>
          <p:cNvCxnSpPr>
            <a:stCxn id="8" idx="6"/>
            <a:endCxn id="9" idx="2"/>
          </p:cNvCxnSpPr>
          <p:nvPr/>
        </p:nvCxnSpPr>
        <p:spPr bwMode="auto">
          <a:xfrm>
            <a:off x="7543800" y="2857500"/>
            <a:ext cx="762000" cy="38100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5638800" y="3962400"/>
            <a:ext cx="762000" cy="38100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7431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Metrics in Curve Space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i="1" dirty="0" smtClean="0"/>
                  <a:t>Warping Invariant</a:t>
                </a:r>
                <a:r>
                  <a:rPr lang="en-US" dirty="0" smtClean="0"/>
                  <a:t>  Metric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endParaRPr lang="en-US" dirty="0" smtClean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Developed in context of: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Likelihood Geometry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u="sng" dirty="0" smtClean="0"/>
                  <a:t>Fisher – </a:t>
                </a:r>
                <a:r>
                  <a:rPr lang="en-US" u="sng" dirty="0" err="1" smtClean="0"/>
                  <a:t>Rao</a:t>
                </a:r>
                <a:r>
                  <a:rPr lang="en-US" u="sng" dirty="0" smtClean="0"/>
                  <a:t> Metric</a:t>
                </a:r>
                <a:r>
                  <a:rPr lang="en-US" dirty="0" smtClean="0"/>
                  <a:t>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US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165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Metrics in Curve Space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479550"/>
                <a:ext cx="8094663" cy="5073650"/>
              </a:xfrm>
            </p:spPr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Fisher – </a:t>
                </a:r>
                <a:r>
                  <a:rPr lang="en-US" dirty="0" err="1" smtClean="0"/>
                  <a:t>Rao</a:t>
                </a:r>
                <a:r>
                  <a:rPr lang="en-US" dirty="0" smtClean="0"/>
                  <a:t> Metric: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Computation</a:t>
                </a:r>
                <a:r>
                  <a:rPr lang="en-US" dirty="0"/>
                  <a:t> </a:t>
                </a:r>
                <a:r>
                  <a:rPr lang="en-US" dirty="0" smtClean="0"/>
                  <a:t>Based on 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Square Root Velocity Function (SRVF)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479550"/>
                <a:ext cx="8094663" cy="5073650"/>
              </a:xfrm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13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Same Toy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Data Set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Rank 1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Approx.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Properly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Nested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Nested Cone Analysis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7" r="9391"/>
          <a:stretch/>
        </p:blipFill>
        <p:spPr>
          <a:xfrm>
            <a:off x="4000509" y="952500"/>
            <a:ext cx="5143491" cy="5143500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2209800" y="3524250"/>
            <a:ext cx="4953000" cy="135255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2209800" y="3524250"/>
            <a:ext cx="4953000" cy="127635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057400" y="3581400"/>
            <a:ext cx="5105400" cy="1066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318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Metrics in Curve Space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Square Root Velocity Function (SRVF)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11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Metrics in Curve Space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Fisher – </a:t>
                </a:r>
                <a:r>
                  <a:rPr lang="en-US" dirty="0" err="1" smtClean="0"/>
                  <a:t>Rao</a:t>
                </a:r>
                <a:r>
                  <a:rPr lang="en-US" dirty="0" smtClean="0"/>
                  <a:t> Metric: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Computation</a:t>
                </a:r>
                <a:r>
                  <a:rPr lang="en-US" dirty="0"/>
                  <a:t> </a:t>
                </a:r>
                <a:r>
                  <a:rPr lang="en-US" dirty="0" smtClean="0"/>
                  <a:t>Based on SRVF</a:t>
                </a:r>
                <a:r>
                  <a:rPr lang="en-US" dirty="0"/>
                  <a:t>:</a:t>
                </a:r>
                <a:endParaRPr lang="en-US" dirty="0" smtClean="0"/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So work with SRVF</a:t>
                </a: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194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Metrics in Curve Space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479550"/>
            <a:ext cx="17525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roots?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19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Metrics in Curve Space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479550"/>
            <a:ext cx="17525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roots?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sz="1400" dirty="0" smtClean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sz="1400" dirty="0" smtClean="0"/>
              <a:t>Thanks to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sz="1400" dirty="0" err="1" smtClean="0"/>
              <a:t>Xiaosun</a:t>
            </a:r>
            <a:r>
              <a:rPr lang="en-US" sz="1400" dirty="0" smtClean="0"/>
              <a:t> Lu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421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39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Metrics in Curve Space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479550"/>
            <a:ext cx="17525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roots?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422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6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Metrics in Curve Space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479550"/>
            <a:ext cx="17525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roots?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423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0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Metrics in Curve Space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479550"/>
            <a:ext cx="17525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roots?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424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59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Metrics in Curve Space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479550"/>
            <a:ext cx="17525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roots?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425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56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Metrics in Curve Space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479550"/>
            <a:ext cx="17525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roots?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427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13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Metrics in Curve Space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479550"/>
            <a:ext cx="17525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roots?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428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05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5-d Toy Example      Rank 3 NNCA Approx.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Current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Research: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Many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err="1" smtClean="0"/>
              <a:t>Nonneg</a:t>
            </a:r>
            <a:r>
              <a:rPr lang="en-US" dirty="0" smtClean="0"/>
              <a:t>.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Basis </a:t>
            </a:r>
            <a:r>
              <a:rPr lang="en-US" dirty="0" err="1" smtClean="0"/>
              <a:t>El’ts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Needed?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Nested Cone Analysis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28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5" t="20370" r="11583" b="1959"/>
          <a:stretch/>
        </p:blipFill>
        <p:spPr bwMode="auto">
          <a:xfrm>
            <a:off x="3434399" y="1981200"/>
            <a:ext cx="5709601" cy="457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36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Metrics in Curve Space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479550"/>
            <a:ext cx="17525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roots?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429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75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Metrics in Curve Space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479550"/>
            <a:ext cx="17525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roots?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430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47800"/>
            <a:ext cx="70199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51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Metrics in Curve Space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479550"/>
            <a:ext cx="86867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roots?             Dislikes </a:t>
            </a:r>
            <a:r>
              <a:rPr lang="en-US" i="1" dirty="0" smtClean="0"/>
              <a:t>Pinching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Focusses Well On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Peaks of </a:t>
            </a:r>
            <a:r>
              <a:rPr lang="en-US" u="sng" dirty="0" smtClean="0"/>
              <a:t>Unequal Height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4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Metrics in Curve Space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Note on SRVF representation: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sz="900" dirty="0" smtClean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Can show:    Warp Invariance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Follows from Jacobean calculation</a:t>
                </a: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94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Metrics in Curve Quotient Space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Above was Invariance for Individual Curves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Now extend to: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 smtClean="0"/>
              <a:t> Equivalence Classes of Curves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I.e. Orbits as Data Objects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I.e. </a:t>
            </a:r>
            <a:r>
              <a:rPr lang="en-US" dirty="0"/>
              <a:t> </a:t>
            </a:r>
            <a:r>
              <a:rPr lang="en-US" dirty="0" smtClean="0"/>
              <a:t>Quotient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32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Metrics in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Curve Quotient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Define Metric on Equivalence Classes: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For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 &amp;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,     i.e.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 &amp;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Γ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i="1" dirty="0" smtClean="0"/>
                  <a:t>Independent</a:t>
                </a:r>
                <a:r>
                  <a:rPr lang="en-US" dirty="0" smtClean="0"/>
                  <a:t> of Choice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By Warping Invariance</a:t>
                </a: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 b="-5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82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 in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Curve Quotient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Benefit of a Metric: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Allows Definition of a “Mean”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err="1" smtClean="0"/>
              <a:t>Fréchet</a:t>
            </a:r>
            <a:r>
              <a:rPr lang="en-US" dirty="0" smtClean="0"/>
              <a:t> Mean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Geodesic Mean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Barycenter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err="1" smtClean="0"/>
              <a:t>Karcher</a:t>
            </a:r>
            <a:r>
              <a:rPr lang="en-US" dirty="0" smtClean="0"/>
              <a:t> Mean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09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 in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Curve Quotient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Given Equivalence Class Data Objects: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⋯,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 smtClean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The </a:t>
                </a:r>
                <a:r>
                  <a:rPr lang="en-US" dirty="0" err="1" smtClean="0"/>
                  <a:t>Karcher</a:t>
                </a:r>
                <a:r>
                  <a:rPr lang="en-US" dirty="0" smtClean="0"/>
                  <a:t> Mean is: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𝑎𝑟𝑔𝑚𝑖𝑛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</m:d>
                        </m:sub>
                      </m:sSub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𝑞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03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 in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Curve Quotient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The </a:t>
                </a:r>
                <a:r>
                  <a:rPr lang="en-US" dirty="0" err="1" smtClean="0"/>
                  <a:t>Karcher</a:t>
                </a:r>
                <a:r>
                  <a:rPr lang="en-US" dirty="0" smtClean="0"/>
                  <a:t> Mean is: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𝑎𝑟𝑔𝑚𝑖𝑛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</m:d>
                        </m:sub>
                      </m:sSub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𝑞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 smtClean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Intuition:  Can Show, for Euclidean Data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	Minimizer = Conventional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 b="-3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218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 in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Curve Quotient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Next Define “Most Representative” 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Choice of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ea typeface="Cambria Math"/>
                </a:endParaRP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	As </a:t>
                </a:r>
                <a:r>
                  <a:rPr lang="en-US" dirty="0" err="1"/>
                  <a:t>R</a:t>
                </a:r>
                <a:r>
                  <a:rPr lang="en-US" dirty="0" err="1" smtClean="0"/>
                  <a:t>epresenter</a:t>
                </a:r>
                <a:r>
                  <a:rPr lang="en-US" dirty="0" smtClean="0"/>
                  <a:t> of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210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Potential Application:  </a:t>
            </a:r>
            <a:r>
              <a:rPr lang="en-US" b="1" dirty="0" smtClean="0"/>
              <a:t>Principal Curves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Hastie &amp; </a:t>
            </a:r>
            <a:r>
              <a:rPr lang="en-US" dirty="0" err="1" smtClean="0"/>
              <a:t>Stuetzle</a:t>
            </a:r>
            <a:r>
              <a:rPr lang="en-US" dirty="0" smtClean="0"/>
              <a:t>,  (1989)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(Foundation of Manifold Learning)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58311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 in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Curve Quotient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36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479550"/>
                <a:ext cx="8094663" cy="5302250"/>
              </a:xfrm>
            </p:spPr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“Most Representative</a:t>
                </a:r>
                <a:r>
                  <a:rPr lang="en-US" dirty="0" smtClean="0"/>
                  <a:t>”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 in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Given a candidate 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3600" dirty="0" smtClean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Char char="v"/>
                </a:pPr>
                <a:r>
                  <a:rPr lang="en-US" dirty="0" smtClean="0"/>
                  <a:t> Consider warps to each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Char char="v"/>
                </a:pPr>
                <a:r>
                  <a:rPr lang="en-US" dirty="0"/>
                  <a:t> </a:t>
                </a:r>
                <a:r>
                  <a:rPr lang="en-US" dirty="0" smtClean="0"/>
                  <a:t>Choose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sz="36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 to make 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err="1" smtClean="0"/>
                  <a:t>Karcher</a:t>
                </a:r>
                <a:r>
                  <a:rPr lang="en-US" dirty="0" smtClean="0"/>
                  <a:t> mean of warps  =  Identity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                   (under Fisher </a:t>
                </a:r>
                <a:r>
                  <a:rPr lang="en-US" dirty="0" err="1" smtClean="0"/>
                  <a:t>Rao</a:t>
                </a:r>
                <a:r>
                  <a:rPr lang="en-US" dirty="0" smtClean="0"/>
                  <a:t> metric)</a:t>
                </a:r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479550"/>
                <a:ext cx="8094663" cy="5302250"/>
              </a:xfrm>
              <a:blipFill rotWithShape="1">
                <a:blip r:embed="rId2"/>
                <a:stretch>
                  <a:fillRect l="-1958" b="-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 bwMode="auto">
          <a:xfrm flipH="1" flipV="1">
            <a:off x="3733800" y="5715000"/>
            <a:ext cx="533400" cy="533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7014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 in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Curve Quotient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“Most Representative” 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sz="3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 in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08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t="23871" r="2315" b="4465"/>
          <a:stretch/>
        </p:blipFill>
        <p:spPr bwMode="auto">
          <a:xfrm>
            <a:off x="1295400" y="2468880"/>
            <a:ext cx="658368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550223"/>
            <a:ext cx="2234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rgbClr val="000000"/>
                </a:solidFill>
                <a:latin typeface="Tahoma" pitchFamily="34" charset="0"/>
              </a:rPr>
              <a:t>Thanks to </a:t>
            </a:r>
            <a:r>
              <a:rPr lang="en-US" sz="1400" dirty="0" err="1">
                <a:solidFill>
                  <a:srgbClr val="000000"/>
                </a:solidFill>
                <a:latin typeface="Tahoma" pitchFamily="34" charset="0"/>
              </a:rPr>
              <a:t>Anuj</a:t>
            </a:r>
            <a:r>
              <a:rPr lang="en-US" sz="14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ahoma" pitchFamily="34" charset="0"/>
              </a:rPr>
              <a:t>Srivastava</a:t>
            </a:r>
            <a:endParaRPr lang="en-US" sz="14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91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Toy Example – (Details Later)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Estimated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Warps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(Note: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Represented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With </a:t>
            </a:r>
            <a:r>
              <a:rPr lang="en-US" dirty="0" err="1" smtClean="0"/>
              <a:t>Karcher</a:t>
            </a:r>
            <a:endParaRPr lang="en-US" dirty="0" smtClean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Mean At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Identity)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90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 in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Curve Quotient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“Most Representative”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 in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Terminology:     The “Template Mean”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768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Data Objects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486400"/>
              </a:xfrm>
            </p:spPr>
            <p:txBody>
              <a:bodyPr/>
              <a:lstStyle/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 smtClean="0"/>
                  <a:t>Final Curve Warps: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Warp Each </a:t>
                </a:r>
                <a:r>
                  <a:rPr lang="en-US" dirty="0"/>
                  <a:t>D</a:t>
                </a:r>
                <a:r>
                  <a:rPr lang="en-US" dirty="0" smtClean="0"/>
                  <a:t>ata Curve,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To Template Mean,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ea typeface="Cambria Math"/>
                </a:endParaRP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Denote Warp Functions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 smtClean="0"/>
                  <a:t>Gives (</a:t>
                </a:r>
                <a:r>
                  <a:rPr lang="en-US" dirty="0"/>
                  <a:t>R</a:t>
                </a:r>
                <a:r>
                  <a:rPr lang="en-US" dirty="0" smtClean="0"/>
                  <a:t>oughly Speaking):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 smtClean="0"/>
                  <a:t>  Vertical Components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 smtClean="0"/>
                  <a:t>(Aligned Curves)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Horizontal Components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486400"/>
              </a:xfrm>
              <a:blipFill rotWithShape="1">
                <a:blip r:embed="rId2"/>
                <a:stretch>
                  <a:fillRect l="-1958" t="-1444"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79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Data Objects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486400"/>
              </a:xfrm>
            </p:spPr>
            <p:txBody>
              <a:bodyPr/>
              <a:lstStyle/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 smtClean="0"/>
                  <a:t>Final Curve Warps: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Warp Each </a:t>
                </a:r>
                <a:r>
                  <a:rPr lang="en-US" dirty="0"/>
                  <a:t>D</a:t>
                </a:r>
                <a:r>
                  <a:rPr lang="en-US" dirty="0" smtClean="0"/>
                  <a:t>ata Curve,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To Template Mean,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ea typeface="Cambria Math"/>
                </a:endParaRP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Denote Warp Functions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 smtClean="0"/>
                  <a:t>Gives (</a:t>
                </a:r>
                <a:r>
                  <a:rPr lang="en-US" dirty="0"/>
                  <a:t>R</a:t>
                </a:r>
                <a:r>
                  <a:rPr lang="en-US" dirty="0" smtClean="0"/>
                  <a:t>oughly Speaking):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 smtClean="0"/>
                  <a:t>  Vertical Components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 smtClean="0"/>
                  <a:t>(Aligned Curves)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Horizontal Components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486400"/>
              </a:xfrm>
              <a:blipFill rotWithShape="1">
                <a:blip r:embed="rId2"/>
                <a:stretch>
                  <a:fillRect l="-1958" t="-1444"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096000" y="152400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Data Objects II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5257800" y="4648200"/>
            <a:ext cx="3733800" cy="609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5" name="Straight Connector 4"/>
          <p:cNvCxnSpPr>
            <a:stCxn id="2" idx="2"/>
            <a:endCxn id="3" idx="0"/>
          </p:cNvCxnSpPr>
          <p:nvPr/>
        </p:nvCxnSpPr>
        <p:spPr bwMode="auto">
          <a:xfrm flipH="1">
            <a:off x="7124700" y="614065"/>
            <a:ext cx="102379" cy="4034135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8719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Data Objects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486400"/>
              </a:xfrm>
            </p:spPr>
            <p:txBody>
              <a:bodyPr/>
              <a:lstStyle/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 smtClean="0"/>
                  <a:t>Final Curve Warps: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Warp Each </a:t>
                </a:r>
                <a:r>
                  <a:rPr lang="en-US" dirty="0"/>
                  <a:t>D</a:t>
                </a:r>
                <a:r>
                  <a:rPr lang="en-US" dirty="0" smtClean="0"/>
                  <a:t>ata Curve,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To Template Mean,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ea typeface="Cambria Math"/>
                </a:endParaRP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Denote Warp Functions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 smtClean="0"/>
                  <a:t>Gives (</a:t>
                </a:r>
                <a:r>
                  <a:rPr lang="en-US" dirty="0"/>
                  <a:t>R</a:t>
                </a:r>
                <a:r>
                  <a:rPr lang="en-US" dirty="0" smtClean="0"/>
                  <a:t>oughly Speaking):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 smtClean="0"/>
                  <a:t>  Vertical Components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 smtClean="0"/>
                  <a:t>(Aligned Curves)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Horizontal Components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486400"/>
              </a:xfrm>
              <a:blipFill rotWithShape="1">
                <a:blip r:embed="rId2"/>
                <a:stretch>
                  <a:fillRect l="-1958" t="-1444"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096000" y="152400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Data Objects II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5257800" y="4648200"/>
            <a:ext cx="3733800" cy="609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5" name="Straight Connector 4"/>
          <p:cNvCxnSpPr>
            <a:stCxn id="2" idx="2"/>
            <a:endCxn id="3" idx="0"/>
          </p:cNvCxnSpPr>
          <p:nvPr/>
        </p:nvCxnSpPr>
        <p:spPr bwMode="auto">
          <a:xfrm flipH="1">
            <a:off x="7124700" y="614065"/>
            <a:ext cx="102379" cy="4034135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394786" y="5405735"/>
            <a:ext cx="2749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~ Kendall’s Shapes</a:t>
            </a:r>
          </a:p>
        </p:txBody>
      </p:sp>
    </p:spTree>
    <p:extLst>
      <p:ext uri="{BB962C8B-B14F-4D97-AF65-F5344CB8AC3E}">
        <p14:creationId xmlns:p14="http://schemas.microsoft.com/office/powerpoint/2010/main" val="121862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Data Objects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486400"/>
              </a:xfrm>
            </p:spPr>
            <p:txBody>
              <a:bodyPr/>
              <a:lstStyle/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 smtClean="0"/>
                  <a:t>Final Curve Warps: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Warp Each </a:t>
                </a:r>
                <a:r>
                  <a:rPr lang="en-US" dirty="0"/>
                  <a:t>D</a:t>
                </a:r>
                <a:r>
                  <a:rPr lang="en-US" dirty="0" smtClean="0"/>
                  <a:t>ata Curve,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To Template Mean,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ea typeface="Cambria Math"/>
                </a:endParaRP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Denote Warp Functions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 smtClean="0"/>
                  <a:t>Gives (</a:t>
                </a:r>
                <a:r>
                  <a:rPr lang="en-US" dirty="0"/>
                  <a:t>R</a:t>
                </a:r>
                <a:r>
                  <a:rPr lang="en-US" dirty="0" smtClean="0"/>
                  <a:t>oughly Speaking):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 smtClean="0"/>
                  <a:t>  Vertical Components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 smtClean="0"/>
                  <a:t>(Aligned Curves)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Horizontal Components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486400"/>
              </a:xfrm>
              <a:blipFill rotWithShape="1">
                <a:blip r:embed="rId2"/>
                <a:stretch>
                  <a:fillRect l="-1958" t="-1444"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096000" y="681335"/>
            <a:ext cx="2377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FF00"/>
                </a:solidFill>
                <a:latin typeface="Tahoma" pitchFamily="34" charset="0"/>
              </a:rPr>
              <a:t>Data Objects III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5638800" y="6019800"/>
            <a:ext cx="2667000" cy="609600"/>
          </a:xfrm>
          <a:prstGeom prst="ellipse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>
              <a:solidFill>
                <a:srgbClr val="0000FF"/>
              </a:solidFill>
              <a:latin typeface="Tahoma" pitchFamily="34" charset="0"/>
            </a:endParaRPr>
          </a:p>
        </p:txBody>
      </p:sp>
      <p:cxnSp>
        <p:nvCxnSpPr>
          <p:cNvPr id="5" name="Straight Connector 4"/>
          <p:cNvCxnSpPr>
            <a:stCxn id="2" idx="2"/>
            <a:endCxn id="3" idx="0"/>
          </p:cNvCxnSpPr>
          <p:nvPr/>
        </p:nvCxnSpPr>
        <p:spPr bwMode="auto">
          <a:xfrm flipH="1">
            <a:off x="6972300" y="1143000"/>
            <a:ext cx="312487" cy="4876800"/>
          </a:xfrm>
          <a:prstGeom prst="line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3061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Data Objects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486400"/>
              </a:xfrm>
            </p:spPr>
            <p:txBody>
              <a:bodyPr/>
              <a:lstStyle/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 smtClean="0"/>
                  <a:t>Final Curve Warps: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Warp Each </a:t>
                </a:r>
                <a:r>
                  <a:rPr lang="en-US" dirty="0"/>
                  <a:t>D</a:t>
                </a:r>
                <a:r>
                  <a:rPr lang="en-US" dirty="0" smtClean="0"/>
                  <a:t>ata Curve,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To Template Mean,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ea typeface="Cambria Math"/>
                </a:endParaRP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Denote Warp Functions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 smtClean="0"/>
                  <a:t>Gives (</a:t>
                </a:r>
                <a:r>
                  <a:rPr lang="en-US" dirty="0"/>
                  <a:t>R</a:t>
                </a:r>
                <a:r>
                  <a:rPr lang="en-US" dirty="0" smtClean="0"/>
                  <a:t>oughly Speaking):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 smtClean="0"/>
                  <a:t>  Vertical Components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 smtClean="0"/>
                  <a:t>(Aligned Curves)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Horizontal Components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486400"/>
              </a:xfrm>
              <a:blipFill rotWithShape="1">
                <a:blip r:embed="rId2"/>
                <a:stretch>
                  <a:fillRect l="-1958" t="-1444"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096000" y="681335"/>
            <a:ext cx="2377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FF00"/>
                </a:solidFill>
                <a:latin typeface="Tahoma" pitchFamily="34" charset="0"/>
              </a:rPr>
              <a:t>Data Objects III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5638800" y="6019800"/>
            <a:ext cx="2667000" cy="609600"/>
          </a:xfrm>
          <a:prstGeom prst="ellipse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>
              <a:solidFill>
                <a:srgbClr val="0000FF"/>
              </a:solidFill>
              <a:latin typeface="Tahoma" pitchFamily="34" charset="0"/>
            </a:endParaRPr>
          </a:p>
        </p:txBody>
      </p:sp>
      <p:cxnSp>
        <p:nvCxnSpPr>
          <p:cNvPr id="5" name="Straight Connector 4"/>
          <p:cNvCxnSpPr>
            <a:stCxn id="2" idx="2"/>
            <a:endCxn id="3" idx="0"/>
          </p:cNvCxnSpPr>
          <p:nvPr/>
        </p:nvCxnSpPr>
        <p:spPr bwMode="auto">
          <a:xfrm flipH="1">
            <a:off x="6972300" y="1143000"/>
            <a:ext cx="312487" cy="4876800"/>
          </a:xfrm>
          <a:prstGeom prst="line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324600" y="5486400"/>
            <a:ext cx="2836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FF00"/>
                </a:solidFill>
                <a:latin typeface="Tahoma" pitchFamily="34" charset="0"/>
              </a:rPr>
              <a:t>~ Chang’s </a:t>
            </a:r>
            <a:r>
              <a:rPr lang="en-US" sz="2400" dirty="0" err="1">
                <a:solidFill>
                  <a:srgbClr val="00FF00"/>
                </a:solidFill>
                <a:latin typeface="Tahoma" pitchFamily="34" charset="0"/>
              </a:rPr>
              <a:t>Transfo’s</a:t>
            </a:r>
            <a:endParaRPr lang="en-US" sz="2400" dirty="0">
              <a:solidFill>
                <a:srgbClr val="00FF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77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Computation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Several Variations of 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Dynamic Programming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Done by </a:t>
            </a:r>
            <a:r>
              <a:rPr lang="en-US" b="1" dirty="0" smtClean="0"/>
              <a:t>Eric </a:t>
            </a:r>
            <a:r>
              <a:rPr lang="en-US" b="1" dirty="0" err="1" smtClean="0"/>
              <a:t>Klassen</a:t>
            </a:r>
            <a:r>
              <a:rPr lang="en-US" b="1" dirty="0" smtClean="0"/>
              <a:t>, Wei Wu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9077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An Attractive Answer: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James Damon, UNC Mathematics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Key Idea:    Express Backwards PCA as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Nested Series of Constraints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31459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Toy Example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Raw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424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3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Toy Example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Raw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Data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Both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Horizontal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And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Vertical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Variation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89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9" b="-8549"/>
          <a:stretch/>
        </p:blipFill>
        <p:spPr bwMode="auto">
          <a:xfrm>
            <a:off x="1590675" y="1343025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Toy Example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Conventional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PCA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Projections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97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9" b="-8549"/>
          <a:stretch/>
        </p:blipFill>
        <p:spPr bwMode="auto">
          <a:xfrm>
            <a:off x="1590675" y="1343025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Toy Example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Conventional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PCA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Projections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Power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Spread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Across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Spectrum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1905000" y="2971800"/>
            <a:ext cx="5638800" cy="2209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4348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12" b="-43312"/>
          <a:stretch/>
        </p:blipFill>
        <p:spPr bwMode="auto">
          <a:xfrm>
            <a:off x="1590675" y="1737360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Toy Example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Conventional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PCA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Projections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Power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Spread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Across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Spectrum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2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Toy Example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Conventional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PCA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Scores</a:t>
            </a:r>
          </a:p>
        </p:txBody>
      </p:sp>
    </p:spTree>
    <p:extLst>
      <p:ext uri="{BB962C8B-B14F-4D97-AF65-F5344CB8AC3E}">
        <p14:creationId xmlns:p14="http://schemas.microsoft.com/office/powerpoint/2010/main" val="371165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Toy Example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371600"/>
            <a:ext cx="8497888" cy="53340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Conventional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PCA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Scores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Views of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1-d Curve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Bending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Through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4 </a:t>
            </a:r>
            <a:r>
              <a:rPr lang="en-US" dirty="0" err="1" smtClean="0"/>
              <a:t>Dim’ns</a:t>
            </a:r>
            <a:r>
              <a:rPr lang="en-US" dirty="0" smtClean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50451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Toy Example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371600"/>
            <a:ext cx="8497888" cy="53340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Conventional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PCA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Scores</a:t>
            </a: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 smtClean="0"/>
          </a:p>
          <a:p>
            <a:pPr marL="0" indent="0" algn="l">
              <a:buClrTx/>
              <a:buSzPct val="100000"/>
              <a:buNone/>
            </a:pPr>
            <a:endParaRPr lang="en-US" dirty="0" smtClean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Patterns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Are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“Harmonics”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In Scores</a:t>
            </a:r>
          </a:p>
        </p:txBody>
      </p:sp>
    </p:spTree>
    <p:extLst>
      <p:ext uri="{BB962C8B-B14F-4D97-AF65-F5344CB8AC3E}">
        <p14:creationId xmlns:p14="http://schemas.microsoft.com/office/powerpoint/2010/main" val="54131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Toy Example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Scores Plot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Shows Data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Are “1”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Dimensional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So Need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Improved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PCA </a:t>
            </a:r>
            <a:r>
              <a:rPr lang="en-US" dirty="0" err="1" smtClean="0"/>
              <a:t>Decomp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09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Visualization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Vertical Variation: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PCA on Aligned Curves,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Projected Curves</a:t>
                </a: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2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Topic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ClrTx/>
              <a:buSzPct val="100000"/>
            </a:pPr>
            <a:endParaRPr lang="en-US" dirty="0" smtClean="0"/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r>
              <a:rPr lang="en-US" sz="4800" dirty="0" smtClean="0"/>
              <a:t>Curve Registration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4884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Toy Example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Aligned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Curves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(Clear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1-d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Vertical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err="1" smtClean="0"/>
              <a:t>Var’n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0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8" b="-12378"/>
          <a:stretch/>
        </p:blipFill>
        <p:spPr bwMode="auto">
          <a:xfrm>
            <a:off x="1590675" y="1828800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Toy Example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Aligned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Curve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PCA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Projections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All </a:t>
            </a:r>
            <a:r>
              <a:rPr lang="en-US" dirty="0" err="1" smtClean="0"/>
              <a:t>Var’n</a:t>
            </a:r>
            <a:endParaRPr lang="en-US" dirty="0" smtClean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In 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Component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905000" y="3276600"/>
            <a:ext cx="5562600" cy="1905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7483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Visualization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Horizontal Variation: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PCA on Warps,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Projected Curves</a:t>
                </a: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12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Toy Example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Estimated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Warps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30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3" b="-8103"/>
          <a:stretch/>
        </p:blipFill>
        <p:spPr bwMode="auto">
          <a:xfrm>
            <a:off x="1590675" y="1371600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Toy Example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Warps,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PC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Projections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19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3" b="-8103"/>
          <a:stretch/>
        </p:blipFill>
        <p:spPr bwMode="auto">
          <a:xfrm>
            <a:off x="1590675" y="1371600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Toy Example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Warps,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PC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Projections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Mostly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PC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447800" y="2209800"/>
            <a:ext cx="6019800" cy="2362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9443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3" b="-8103"/>
          <a:stretch/>
        </p:blipFill>
        <p:spPr bwMode="auto">
          <a:xfrm>
            <a:off x="1590675" y="1371600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Toy Example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Warps,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PC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Projections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Mostly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PC,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But 2</a:t>
            </a:r>
            <a:r>
              <a:rPr lang="en-US" baseline="30000" dirty="0" smtClean="0"/>
              <a:t>nd</a:t>
            </a:r>
            <a:endParaRPr lang="en-US" dirty="0" smtClean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Helps Some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905000" y="5638800"/>
            <a:ext cx="1219200" cy="304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8622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3" b="-8103"/>
          <a:stretch/>
        </p:blipFill>
        <p:spPr bwMode="auto">
          <a:xfrm>
            <a:off x="1590675" y="1371600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Toy Example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Warps,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PC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Projections</a:t>
            </a:r>
          </a:p>
          <a:p>
            <a:pPr marL="0" indent="0" algn="l">
              <a:buClrTx/>
              <a:buSzPct val="100000"/>
              <a:buNone/>
            </a:pPr>
            <a:endParaRPr lang="en-US" dirty="0" smtClean="0"/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Rest is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Not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Important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905000" y="5638800"/>
            <a:ext cx="3810000" cy="381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2280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Toy Example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Horizontal </a:t>
            </a:r>
            <a:r>
              <a:rPr lang="en-US" dirty="0" err="1" smtClean="0"/>
              <a:t>Var’n</a:t>
            </a:r>
            <a:r>
              <a:rPr lang="en-US" dirty="0" smtClean="0"/>
              <a:t> Visualization Challenge: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(Complicated) Warps Hard to Interpret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Approach: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Apply Warps to Template Mean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                   (PCA components)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3657600" y="5334000"/>
            <a:ext cx="457200" cy="4953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7986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Toy Example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Warp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err="1" smtClean="0"/>
              <a:t>Compon’ts</a:t>
            </a:r>
            <a:endParaRPr lang="en-US" dirty="0" smtClean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(+ Mean)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Applied to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Template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Mean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65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ClrTx/>
              <a:buSzPct val="100000"/>
            </a:pPr>
            <a:r>
              <a:rPr lang="en-US" dirty="0" smtClean="0"/>
              <a:t>Functional Data Analysis</a:t>
            </a:r>
          </a:p>
          <a:p>
            <a:pPr marL="0" indent="0">
              <a:buClrTx/>
              <a:buSzPct val="100000"/>
            </a:pPr>
            <a:r>
              <a:rPr lang="en-US" dirty="0" smtClean="0"/>
              <a:t>Curves as </a:t>
            </a:r>
            <a:r>
              <a:rPr lang="en-US" i="1" dirty="0" smtClean="0"/>
              <a:t>Data Objects</a:t>
            </a:r>
          </a:p>
          <a:p>
            <a:pPr marL="0" indent="0" algn="l">
              <a:buClrTx/>
              <a:buSzPct val="100000"/>
            </a:pPr>
            <a:r>
              <a:rPr lang="en-US" dirty="0" smtClean="0"/>
              <a:t>Toy Example: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endParaRPr lang="en-US" dirty="0" smtClean="0"/>
          </a:p>
          <a:p>
            <a:pPr marL="0" indent="0" algn="l">
              <a:buClrTx/>
              <a:buSzPct val="100000"/>
            </a:pPr>
            <a:r>
              <a:rPr lang="en-US" dirty="0" smtClean="0"/>
              <a:t>How Can We</a:t>
            </a:r>
          </a:p>
          <a:p>
            <a:pPr marL="0" indent="0" algn="l">
              <a:buClrTx/>
              <a:buSzPct val="100000"/>
            </a:pPr>
            <a:r>
              <a:rPr lang="en-US" dirty="0" smtClean="0"/>
              <a:t>Understand</a:t>
            </a:r>
          </a:p>
          <a:p>
            <a:pPr marL="0" indent="0" algn="l">
              <a:buClrTx/>
              <a:buSzPct val="100000"/>
            </a:pPr>
            <a:r>
              <a:rPr lang="en-US" u="sng" dirty="0" smtClean="0"/>
              <a:t>Variation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034015"/>
            <a:ext cx="5753100" cy="382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6781800" y="2819400"/>
            <a:ext cx="1219200" cy="6096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5715000" y="2819400"/>
            <a:ext cx="1066800" cy="12192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0315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Refined Calculations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Current Development: 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/>
                  <a:t> </a:t>
                </a:r>
                <a:r>
                  <a:rPr lang="en-US" dirty="0" smtClean="0"/>
                  <a:t>Better Exploit Manifold Data Space: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∈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∈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 smtClean="0"/>
                  <a:t>Principal Nested Spheres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Char char="Ø"/>
                </a:pPr>
                <a:endParaRPr lang="en-US" dirty="0" smtClean="0"/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528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PNS on SRVF Sphere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479550"/>
            <a:ext cx="38861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Toy Example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Tangent Space PCA</a:t>
            </a: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(on </a:t>
            </a:r>
            <a:r>
              <a:rPr lang="en-US" dirty="0" err="1" smtClean="0"/>
              <a:t>Horiz</a:t>
            </a:r>
            <a:r>
              <a:rPr lang="en-US" dirty="0" smtClean="0"/>
              <a:t>. </a:t>
            </a:r>
            <a:r>
              <a:rPr lang="en-US" dirty="0" err="1" smtClean="0"/>
              <a:t>Var’n</a:t>
            </a:r>
            <a:r>
              <a:rPr lang="en-US" dirty="0" smtClean="0"/>
              <a:t>)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sz="1400" dirty="0" smtClean="0"/>
              <a:t>Thanks to </a:t>
            </a:r>
            <a:r>
              <a:rPr lang="en-US" sz="1400" dirty="0" err="1" smtClean="0"/>
              <a:t>Xiaosun</a:t>
            </a:r>
            <a:r>
              <a:rPr lang="en-US" sz="1400" dirty="0" smtClean="0"/>
              <a:t> Lu</a:t>
            </a:r>
            <a:endParaRPr lang="en-US" sz="1400" dirty="0"/>
          </a:p>
        </p:txBody>
      </p:sp>
      <p:pic>
        <p:nvPicPr>
          <p:cNvPr id="43213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0" t="18564" r="5649" b="3204"/>
          <a:stretch/>
        </p:blipFill>
        <p:spPr bwMode="auto">
          <a:xfrm>
            <a:off x="3749040" y="1463040"/>
            <a:ext cx="5394960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46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PNS on SRVF Sphere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479550"/>
            <a:ext cx="374903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Toy Example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PNS Projections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(Fewer Modes)</a:t>
            </a:r>
            <a:endParaRPr lang="en-US" dirty="0"/>
          </a:p>
        </p:txBody>
      </p:sp>
      <p:pic>
        <p:nvPicPr>
          <p:cNvPr id="4311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7" t="18564" r="6363" b="3204"/>
          <a:stretch/>
        </p:blipFill>
        <p:spPr bwMode="auto">
          <a:xfrm>
            <a:off x="3749040" y="1463040"/>
            <a:ext cx="5394960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41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PNS on SRVF Sphere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479550"/>
            <a:ext cx="3886199" cy="50736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Toy Example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Tangent Space PCA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Note:  3 Comp’s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Needed for This</a:t>
            </a:r>
            <a:endParaRPr lang="en-US" dirty="0"/>
          </a:p>
        </p:txBody>
      </p:sp>
      <p:pic>
        <p:nvPicPr>
          <p:cNvPr id="43315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7" t="17514" r="5113" b="4254"/>
          <a:stretch/>
        </p:blipFill>
        <p:spPr bwMode="auto">
          <a:xfrm>
            <a:off x="3749040" y="1463040"/>
            <a:ext cx="5394960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V="1">
            <a:off x="3048000" y="2286000"/>
            <a:ext cx="5257800" cy="3733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8545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PNS on SRVF Sphere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479550"/>
            <a:ext cx="374903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Toy Example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PNS Projections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Only 2 for This</a:t>
            </a:r>
            <a:endParaRPr lang="en-US" dirty="0"/>
          </a:p>
        </p:txBody>
      </p:sp>
      <p:pic>
        <p:nvPicPr>
          <p:cNvPr id="4341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2" t="19890" r="9358" b="4530"/>
          <a:stretch/>
        </p:blipFill>
        <p:spPr bwMode="auto">
          <a:xfrm>
            <a:off x="4114800" y="1645920"/>
            <a:ext cx="5029200" cy="52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2819400" y="3352800"/>
            <a:ext cx="4724400" cy="1066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3028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testbed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Serious Data Challenge: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TIC (Total Ion Count) Chromatograms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Modern type of “chemical spectra”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</a:t>
            </a:r>
            <a:r>
              <a:rPr lang="en-US" sz="2000" dirty="0" smtClean="0"/>
              <a:t>Thanks to 							Peter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sz="2000" dirty="0" smtClean="0"/>
              <a:t>					Hoffmann</a:t>
            </a:r>
            <a:endParaRPr lang="en-US" sz="2000" dirty="0"/>
          </a:p>
        </p:txBody>
      </p:sp>
      <p:pic>
        <p:nvPicPr>
          <p:cNvPr id="4218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9" t="50916" r="15712" b="14275"/>
          <a:stretch/>
        </p:blipFill>
        <p:spPr bwMode="auto">
          <a:xfrm>
            <a:off x="91399" y="4038600"/>
            <a:ext cx="4937801" cy="2606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1892" name="Picture 4" descr="http://www.adelaide.edu.au/mbs/proteomics/images/peter_hoffman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038600"/>
            <a:ext cx="1295400" cy="197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7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testbed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Raw Data:    15 TIC Curves   (5 Colors)</a:t>
            </a:r>
            <a:endParaRPr lang="en-US" dirty="0"/>
          </a:p>
        </p:txBody>
      </p:sp>
      <p:pic>
        <p:nvPicPr>
          <p:cNvPr id="423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 t="25518" r="7757" b="43323"/>
          <a:stretch/>
        </p:blipFill>
        <p:spPr bwMode="auto">
          <a:xfrm>
            <a:off x="2011680" y="2743200"/>
            <a:ext cx="7132320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4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 t="25518" r="7757" b="7714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testbed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Special Feature:   </a:t>
            </a:r>
            <a:r>
              <a:rPr lang="en-US" i="1" dirty="0" smtClean="0"/>
              <a:t>Answer Key</a:t>
            </a:r>
            <a:r>
              <a:rPr lang="en-US" dirty="0" smtClean="0"/>
              <a:t> of Known Peaks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Found by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Major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Time &amp;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Labor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Investment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3048000" y="2057400"/>
            <a:ext cx="1447800" cy="2971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4648200" y="2057400"/>
            <a:ext cx="1905000" cy="3962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8199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 t="25518" r="7757" b="7714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testbed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Special Feature:   </a:t>
            </a:r>
            <a:r>
              <a:rPr lang="en-US" i="1" dirty="0" smtClean="0"/>
              <a:t>Answer Key</a:t>
            </a:r>
            <a:r>
              <a:rPr lang="en-US" dirty="0" smtClean="0"/>
              <a:t> of Known Peaks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Goal: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Find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Warps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To Align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These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648200" y="2057400"/>
            <a:ext cx="1905000" cy="3962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H="1">
            <a:off x="3048000" y="2057400"/>
            <a:ext cx="1447800" cy="2971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1723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testbed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Fisher – </a:t>
            </a:r>
            <a:r>
              <a:rPr lang="en-US" dirty="0" err="1" smtClean="0"/>
              <a:t>Rao</a:t>
            </a:r>
            <a:r>
              <a:rPr lang="en-US" dirty="0" smtClean="0"/>
              <a:t> Alignment</a:t>
            </a:r>
            <a:endParaRPr lang="en-US" dirty="0"/>
          </a:p>
        </p:txBody>
      </p:sp>
      <p:pic>
        <p:nvPicPr>
          <p:cNvPr id="4249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63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ClrTx/>
              <a:buSzPct val="100000"/>
            </a:pPr>
            <a:r>
              <a:rPr lang="en-US" dirty="0" smtClean="0"/>
              <a:t>Functional Data Analysis</a:t>
            </a:r>
          </a:p>
          <a:p>
            <a:pPr marL="0" indent="0">
              <a:buClrTx/>
              <a:buSzPct val="100000"/>
            </a:pPr>
            <a:r>
              <a:rPr lang="en-US" dirty="0" smtClean="0"/>
              <a:t>Curves as </a:t>
            </a:r>
            <a:r>
              <a:rPr lang="en-US" i="1" dirty="0" smtClean="0"/>
              <a:t>Data Objects</a:t>
            </a:r>
          </a:p>
          <a:p>
            <a:pPr marL="0" indent="0" algn="l">
              <a:buClrTx/>
              <a:buSzPct val="100000"/>
            </a:pPr>
            <a:r>
              <a:rPr lang="en-US" dirty="0" smtClean="0"/>
              <a:t>Toy Example: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endParaRPr lang="en-US" dirty="0" smtClean="0"/>
          </a:p>
          <a:p>
            <a:pPr marL="0" indent="0" algn="l">
              <a:buClrTx/>
              <a:buSzPct val="100000"/>
            </a:pPr>
            <a:r>
              <a:rPr lang="en-US" dirty="0" smtClean="0"/>
              <a:t>How Can We</a:t>
            </a:r>
          </a:p>
          <a:p>
            <a:pPr marL="0" indent="0" algn="l">
              <a:buClrTx/>
              <a:buSzPct val="100000"/>
            </a:pPr>
            <a:r>
              <a:rPr lang="en-US" dirty="0" smtClean="0"/>
              <a:t>Understand</a:t>
            </a:r>
          </a:p>
          <a:p>
            <a:pPr marL="0" indent="0" algn="l">
              <a:buClrTx/>
              <a:buSzPct val="100000"/>
            </a:pPr>
            <a:r>
              <a:rPr lang="en-US" u="sng" dirty="0" smtClean="0"/>
              <a:t>Variation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034015"/>
            <a:ext cx="5753100" cy="382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6267450" y="2809964"/>
            <a:ext cx="1047750" cy="771436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4953000" y="2819400"/>
            <a:ext cx="1314450" cy="381000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7240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testbed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Fisher – </a:t>
            </a:r>
            <a:r>
              <a:rPr lang="en-US" dirty="0" err="1" smtClean="0"/>
              <a:t>Rao</a:t>
            </a:r>
            <a:r>
              <a:rPr lang="en-US" dirty="0" smtClean="0"/>
              <a:t> Alignment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 smtClean="0"/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 smtClean="0"/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Spike-In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Peaks</a:t>
            </a:r>
            <a:endParaRPr lang="en-US" dirty="0"/>
          </a:p>
        </p:txBody>
      </p:sp>
      <p:pic>
        <p:nvPicPr>
          <p:cNvPr id="4249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V="1">
            <a:off x="1371600" y="3200400"/>
            <a:ext cx="1143000" cy="2667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1371600" y="3200400"/>
            <a:ext cx="2209800" cy="2667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2313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testbed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Next Zoom in on This Region</a:t>
            </a:r>
            <a:endParaRPr lang="en-US" dirty="0"/>
          </a:p>
        </p:txBody>
      </p:sp>
      <p:pic>
        <p:nvPicPr>
          <p:cNvPr id="4259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63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testbed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Zoomed Fisher – </a:t>
            </a:r>
            <a:r>
              <a:rPr lang="en-US" dirty="0" err="1" smtClean="0"/>
              <a:t>Rao</a:t>
            </a:r>
            <a:r>
              <a:rPr lang="en-US" dirty="0" smtClean="0"/>
              <a:t> Alignment</a:t>
            </a:r>
            <a:endParaRPr lang="en-US" dirty="0"/>
          </a:p>
        </p:txBody>
      </p:sp>
      <p:pic>
        <p:nvPicPr>
          <p:cNvPr id="4270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42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testbed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Before Alignment</a:t>
            </a:r>
            <a:endParaRPr lang="en-US" dirty="0"/>
          </a:p>
        </p:txBody>
      </p:sp>
      <p:pic>
        <p:nvPicPr>
          <p:cNvPr id="428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84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testbed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Next Zoom in on This Region</a:t>
            </a:r>
          </a:p>
        </p:txBody>
      </p:sp>
      <p:pic>
        <p:nvPicPr>
          <p:cNvPr id="4290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33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testbed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Zoomed Fisher </a:t>
            </a:r>
            <a:r>
              <a:rPr lang="en-US" dirty="0" smtClean="0"/>
              <a:t>– </a:t>
            </a:r>
            <a:r>
              <a:rPr lang="en-US" dirty="0" err="1" smtClean="0"/>
              <a:t>Rao</a:t>
            </a:r>
            <a:r>
              <a:rPr lang="en-US" dirty="0" smtClean="0"/>
              <a:t> Alignment</a:t>
            </a:r>
            <a:endParaRPr lang="en-US" dirty="0"/>
          </a:p>
        </p:txBody>
      </p:sp>
      <p:pic>
        <p:nvPicPr>
          <p:cNvPr id="4300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93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testbed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Before Alignment</a:t>
            </a:r>
          </a:p>
        </p:txBody>
      </p:sp>
      <p:pic>
        <p:nvPicPr>
          <p:cNvPr id="43110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29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testbed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Next Zoom in on This Region</a:t>
            </a:r>
          </a:p>
        </p:txBody>
      </p:sp>
      <p:pic>
        <p:nvPicPr>
          <p:cNvPr id="4321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16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testbed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Zoomed Fisher </a:t>
            </a:r>
            <a:r>
              <a:rPr lang="en-US" dirty="0" smtClean="0"/>
              <a:t>– </a:t>
            </a:r>
            <a:r>
              <a:rPr lang="en-US" dirty="0" err="1" smtClean="0"/>
              <a:t>Rao</a:t>
            </a:r>
            <a:r>
              <a:rPr lang="en-US" dirty="0" smtClean="0"/>
              <a:t> Alignment</a:t>
            </a:r>
            <a:endParaRPr lang="en-US" dirty="0"/>
          </a:p>
        </p:txBody>
      </p:sp>
      <p:pic>
        <p:nvPicPr>
          <p:cNvPr id="4331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24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testbed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Before </a:t>
            </a:r>
            <a:r>
              <a:rPr lang="en-US" dirty="0" smtClean="0"/>
              <a:t>Fisher-</a:t>
            </a:r>
            <a:r>
              <a:rPr lang="en-US" dirty="0" err="1" smtClean="0"/>
              <a:t>Rao</a:t>
            </a:r>
            <a:r>
              <a:rPr lang="en-US" dirty="0" smtClean="0"/>
              <a:t> Alignment</a:t>
            </a:r>
            <a:endParaRPr lang="en-US" dirty="0"/>
          </a:p>
        </p:txBody>
      </p:sp>
      <p:pic>
        <p:nvPicPr>
          <p:cNvPr id="4341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85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8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0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2584</Words>
  <Application>Microsoft Office PowerPoint</Application>
  <PresentationFormat>On-screen Show (4:3)</PresentationFormat>
  <Paragraphs>684</Paragraphs>
  <Slides>109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109</vt:i4>
      </vt:variant>
    </vt:vector>
  </HeadingPairs>
  <TitlesOfParts>
    <vt:vector size="114" baseType="lpstr">
      <vt:lpstr>14_Nature</vt:lpstr>
      <vt:lpstr>18_Nature</vt:lpstr>
      <vt:lpstr>30_Nature</vt:lpstr>
      <vt:lpstr>Nature</vt:lpstr>
      <vt:lpstr>Image File</vt:lpstr>
      <vt:lpstr>Nonnegative Matrix Factorization</vt:lpstr>
      <vt:lpstr>Nonnegative Matrix Factorization</vt:lpstr>
      <vt:lpstr>Nonnegative Nested Cone Analysis</vt:lpstr>
      <vt:lpstr>Nonnegative Nested Cone Analysis</vt:lpstr>
      <vt:lpstr>An Interesting Question</vt:lpstr>
      <vt:lpstr>An Interesting Question</vt:lpstr>
      <vt:lpstr>New Topic</vt:lpstr>
      <vt:lpstr>Context</vt:lpstr>
      <vt:lpstr>Context</vt:lpstr>
      <vt:lpstr>Functional Data Analysis</vt:lpstr>
      <vt:lpstr>Challenge</vt:lpstr>
      <vt:lpstr>Challenge  (Illustrated)</vt:lpstr>
      <vt:lpstr>Challenge  (Illustrated)</vt:lpstr>
      <vt:lpstr>Functional Data Analysis</vt:lpstr>
      <vt:lpstr>Landmark Based Shape Analysis</vt:lpstr>
      <vt:lpstr>Curve Registration</vt:lpstr>
      <vt:lpstr>Time Warping Intuition</vt:lpstr>
      <vt:lpstr>Curve Registration</vt:lpstr>
      <vt:lpstr>Data Objects I</vt:lpstr>
      <vt:lpstr>Data Objects I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Quotient Space</vt:lpstr>
      <vt:lpstr>Metrics in Curve Quotient Space</vt:lpstr>
      <vt:lpstr>Mean in Curve Quotient Space</vt:lpstr>
      <vt:lpstr>Mean in Curve Quotient Space</vt:lpstr>
      <vt:lpstr>Mean in Curve Quotient Space</vt:lpstr>
      <vt:lpstr>Mean in Curve Quotient Space</vt:lpstr>
      <vt:lpstr>Mean in Curve Quotient Space</vt:lpstr>
      <vt:lpstr>Mean in Curve Quotient Space</vt:lpstr>
      <vt:lpstr>Toy Example – (Details Later)</vt:lpstr>
      <vt:lpstr>Mean in Curve Quotient Space</vt:lpstr>
      <vt:lpstr>More Data Objects </vt:lpstr>
      <vt:lpstr>More Data Objects </vt:lpstr>
      <vt:lpstr>More Data Objects </vt:lpstr>
      <vt:lpstr>More Data Objects </vt:lpstr>
      <vt:lpstr>More Data Objects </vt:lpstr>
      <vt:lpstr>Computation</vt:lpstr>
      <vt:lpstr>Toy Example</vt:lpstr>
      <vt:lpstr>Toy Example</vt:lpstr>
      <vt:lpstr>Toy Example</vt:lpstr>
      <vt:lpstr>Toy Example</vt:lpstr>
      <vt:lpstr>Toy Example</vt:lpstr>
      <vt:lpstr>Toy Example</vt:lpstr>
      <vt:lpstr>Toy Example</vt:lpstr>
      <vt:lpstr>Toy Example</vt:lpstr>
      <vt:lpstr>Toy Example</vt:lpstr>
      <vt:lpstr>Visualization</vt:lpstr>
      <vt:lpstr>Toy Example</vt:lpstr>
      <vt:lpstr>Toy Example</vt:lpstr>
      <vt:lpstr>Visualization</vt:lpstr>
      <vt:lpstr>Toy Example</vt:lpstr>
      <vt:lpstr>Toy Example</vt:lpstr>
      <vt:lpstr>Toy Example</vt:lpstr>
      <vt:lpstr>Toy Example</vt:lpstr>
      <vt:lpstr>Toy Example</vt:lpstr>
      <vt:lpstr>Toy Example</vt:lpstr>
      <vt:lpstr>Toy Example</vt:lpstr>
      <vt:lpstr>Refined Calculations</vt:lpstr>
      <vt:lpstr>PNS on SRVF Sphere</vt:lpstr>
      <vt:lpstr>PNS on SRVF Sphere</vt:lpstr>
      <vt:lpstr>PNS on SRVF Sphere</vt:lpstr>
      <vt:lpstr>PNS on SRVF Sphere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References for Much More</vt:lpstr>
      <vt:lpstr>Take Away Message</vt:lpstr>
    </vt:vector>
  </TitlesOfParts>
  <Company>UNC 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real data set (lung)</dc:title>
  <dc:creator>hhuang</dc:creator>
  <cp:lastModifiedBy>JS Marron</cp:lastModifiedBy>
  <cp:revision>43</cp:revision>
  <dcterms:created xsi:type="dcterms:W3CDTF">2009-04-29T16:03:01Z</dcterms:created>
  <dcterms:modified xsi:type="dcterms:W3CDTF">2014-11-25T00:12:13Z</dcterms:modified>
</cp:coreProperties>
</file>