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234" r:id="rId2"/>
    <p:sldMasterId id="2147484250" r:id="rId3"/>
    <p:sldMasterId id="2147484353" r:id="rId4"/>
  </p:sldMasterIdLst>
  <p:notesMasterIdLst>
    <p:notesMasterId r:id="rId88"/>
  </p:notesMasterIdLst>
  <p:sldIdLst>
    <p:sldId id="2710" r:id="rId5"/>
    <p:sldId id="2711" r:id="rId6"/>
    <p:sldId id="2499" r:id="rId7"/>
    <p:sldId id="2500" r:id="rId8"/>
    <p:sldId id="2501" r:id="rId9"/>
    <p:sldId id="2502" r:id="rId10"/>
    <p:sldId id="2503" r:id="rId11"/>
    <p:sldId id="2504" r:id="rId12"/>
    <p:sldId id="2505" r:id="rId13"/>
    <p:sldId id="2506" r:id="rId14"/>
    <p:sldId id="2507" r:id="rId15"/>
    <p:sldId id="2508" r:id="rId16"/>
    <p:sldId id="2509" r:id="rId17"/>
    <p:sldId id="2510" r:id="rId18"/>
    <p:sldId id="2511" r:id="rId19"/>
    <p:sldId id="2512" r:id="rId20"/>
    <p:sldId id="2513" r:id="rId21"/>
    <p:sldId id="2718" r:id="rId22"/>
    <p:sldId id="2719" r:id="rId23"/>
    <p:sldId id="2720" r:id="rId24"/>
    <p:sldId id="2721" r:id="rId25"/>
    <p:sldId id="2722" r:id="rId26"/>
    <p:sldId id="2723" r:id="rId27"/>
    <p:sldId id="2724" r:id="rId28"/>
    <p:sldId id="2725" r:id="rId29"/>
    <p:sldId id="2516" r:id="rId30"/>
    <p:sldId id="2517" r:id="rId31"/>
    <p:sldId id="2727" r:id="rId32"/>
    <p:sldId id="2761" r:id="rId33"/>
    <p:sldId id="2728" r:id="rId34"/>
    <p:sldId id="2733" r:id="rId35"/>
    <p:sldId id="2734" r:id="rId36"/>
    <p:sldId id="2735" r:id="rId37"/>
    <p:sldId id="2736" r:id="rId38"/>
    <p:sldId id="2737" r:id="rId39"/>
    <p:sldId id="2738" r:id="rId40"/>
    <p:sldId id="2739" r:id="rId41"/>
    <p:sldId id="2740" r:id="rId42"/>
    <p:sldId id="2741" r:id="rId43"/>
    <p:sldId id="2742" r:id="rId44"/>
    <p:sldId id="2743" r:id="rId45"/>
    <p:sldId id="2744" r:id="rId46"/>
    <p:sldId id="2745" r:id="rId47"/>
    <p:sldId id="2746" r:id="rId48"/>
    <p:sldId id="2747" r:id="rId49"/>
    <p:sldId id="2748" r:id="rId50"/>
    <p:sldId id="2749" r:id="rId51"/>
    <p:sldId id="2750" r:id="rId52"/>
    <p:sldId id="2751" r:id="rId53"/>
    <p:sldId id="2752" r:id="rId54"/>
    <p:sldId id="2753" r:id="rId55"/>
    <p:sldId id="2754" r:id="rId56"/>
    <p:sldId id="2755" r:id="rId57"/>
    <p:sldId id="2756" r:id="rId58"/>
    <p:sldId id="2757" r:id="rId59"/>
    <p:sldId id="2758" r:id="rId60"/>
    <p:sldId id="2759" r:id="rId61"/>
    <p:sldId id="2760" r:id="rId62"/>
    <p:sldId id="2518" r:id="rId63"/>
    <p:sldId id="2519" r:id="rId64"/>
    <p:sldId id="2520" r:id="rId65"/>
    <p:sldId id="2521" r:id="rId66"/>
    <p:sldId id="2522" r:id="rId67"/>
    <p:sldId id="2523" r:id="rId68"/>
    <p:sldId id="2524" r:id="rId69"/>
    <p:sldId id="2726" r:id="rId70"/>
    <p:sldId id="2527" r:id="rId71"/>
    <p:sldId id="2762" r:id="rId72"/>
    <p:sldId id="2763" r:id="rId73"/>
    <p:sldId id="2764" r:id="rId74"/>
    <p:sldId id="2777" r:id="rId75"/>
    <p:sldId id="2765" r:id="rId76"/>
    <p:sldId id="2766" r:id="rId77"/>
    <p:sldId id="2767" r:id="rId78"/>
    <p:sldId id="2768" r:id="rId79"/>
    <p:sldId id="2769" r:id="rId80"/>
    <p:sldId id="2770" r:id="rId81"/>
    <p:sldId id="2771" r:id="rId82"/>
    <p:sldId id="2772" r:id="rId83"/>
    <p:sldId id="2773" r:id="rId84"/>
    <p:sldId id="2774" r:id="rId85"/>
    <p:sldId id="2775" r:id="rId86"/>
    <p:sldId id="2776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097BF-D466-4180-8096-6823F99E41D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6557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9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5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7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6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14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5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60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6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6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8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4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4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68BF9-CBED-4691-8C08-0FAD3F3713A7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43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71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60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6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9489C-352E-4CD7-8BD6-E49194B996B4}" type="slidenum">
              <a:rPr lang="ko-KR" altLang="en-US" smtClean="0">
                <a:solidFill>
                  <a:srgbClr val="000000"/>
                </a:solidFill>
              </a:rPr>
              <a:pPr/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52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0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8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18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16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454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464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43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99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93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78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78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97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1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37C36-53AD-4DDD-9B26-6802479617B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59572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165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09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14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251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27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31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8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1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FDC8-CC63-4DAF-A4ED-4F1A8DE52A9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498149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97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71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32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78ED-1224-46C3-B0C5-17ADD0D9511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649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92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6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28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25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5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2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4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1011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72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1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64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064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61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92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8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3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11095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6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6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7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9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3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17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70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161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3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4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50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1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894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1263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0296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37770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  <p:sldLayoutId id="214748436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Impact on Segmentation: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PGA Segmentation:  used ~20 comp’s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PNS Segmentation:  only need ~13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Resulted in visually better fits to data</a:t>
            </a:r>
          </a:p>
        </p:txBody>
      </p:sp>
    </p:spTree>
    <p:extLst>
      <p:ext uri="{BB962C8B-B14F-4D97-AF65-F5344CB8AC3E}">
        <p14:creationId xmlns:p14="http://schemas.microsoft.com/office/powerpoint/2010/main" val="16900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874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1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PC2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 of Data-PC1)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26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Data  </a:t>
            </a:r>
            <a:r>
              <a:rPr lang="en-US" smtClean="0">
                <a:sym typeface="Wingdings" pitchFamily="2" charset="2"/>
              </a:rPr>
              <a:t>  PC1   (1-d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  PC2  (1-d approx of Data-PC1)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    </a:t>
            </a:r>
            <a:r>
              <a:rPr lang="en-US" smtClean="0">
                <a:sym typeface="Wingdings" pitchFamily="2" charset="2"/>
              </a:rPr>
              <a:t>   PC1 U PC2   (2-d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   PC1 U … U  PCr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                (r-d approx)</a:t>
            </a:r>
            <a:endParaRPr lang="en-US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1400" y="44958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4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25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</p:txBody>
      </p:sp>
    </p:spTree>
    <p:extLst>
      <p:ext uri="{BB962C8B-B14F-4D97-AF65-F5344CB8AC3E}">
        <p14:creationId xmlns:p14="http://schemas.microsoft.com/office/powerpoint/2010/main" val="25718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8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3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             PC1 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41852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4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Important Landmark:    This Motivated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PCA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08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Non-Euclidean PCA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u="sng" dirty="0" smtClean="0"/>
              <a:t>Multi-Scale Analysis</a:t>
            </a:r>
            <a:r>
              <a:rPr lang="en-US" dirty="0" smtClean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Scores Visualization</a:t>
            </a:r>
            <a:r>
              <a:rPr lang="en-US" dirty="0" smtClean="0"/>
              <a:t> Makes Sense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9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Scores Visualization in PCA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Scores Visualization in PCA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1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Scores Visualization in PCA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402" t="7263" r="13676" b="6052"/>
          <a:stretch>
            <a:fillRect/>
          </a:stretch>
        </p:blipFill>
        <p:spPr bwMode="auto">
          <a:xfrm>
            <a:off x="1295400" y="1292225"/>
            <a:ext cx="69945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9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</a:t>
            </a:r>
            <a:r>
              <a:rPr lang="en-US" dirty="0" smtClean="0"/>
              <a:t>here is this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3534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(2012)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459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6534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/>
              <a:t>Nonnegative Matrix Factorization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= PCA in Positive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8118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705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With</a:t>
            </a:r>
            <a:r>
              <a:rPr lang="en-US" smtClean="0"/>
              <a:t> a </a:t>
            </a:r>
            <a:r>
              <a:rPr lang="en-US" i="1" smtClean="0"/>
              <a:t>backwards </a:t>
            </a:r>
            <a:r>
              <a:rPr lang="en-US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13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No, Most PC Directions </a:t>
            </a:r>
            <a:r>
              <a:rPr lang="en-US" u="sng" dirty="0" smtClean="0"/>
              <a:t>Leave </a:t>
            </a:r>
            <a:r>
              <a:rPr lang="en-US" u="sng" dirty="0" err="1" smtClean="0"/>
              <a:t>Orthant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9730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Orthant</a:t>
            </a:r>
            <a:endParaRPr lang="en-US" dirty="0" smtClean="0">
              <a:solidFill>
                <a:srgbClr val="00FF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Faces)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060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Analysis)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83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FF0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Leave </a:t>
            </a:r>
            <a:r>
              <a:rPr lang="en-US" dirty="0" err="1" smtClean="0">
                <a:solidFill>
                  <a:srgbClr val="FF9999"/>
                </a:solidFill>
              </a:rPr>
              <a:t>Orthant</a:t>
            </a:r>
            <a:r>
              <a:rPr lang="en-US" dirty="0" smtClean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24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 smtClean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Proj’ns</a:t>
                </a:r>
                <a:endParaRPr lang="en-US" dirty="0" smtClean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                   Leave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Orthant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4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9465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(“</a:t>
            </a:r>
            <a:r>
              <a:rPr lang="en-US" dirty="0" err="1" smtClean="0"/>
              <a:t>Uncentered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 Leaving Gets Worse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763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Approach: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Lee et al (1999</a:t>
            </a:r>
            <a:r>
              <a:rPr lang="en-US" dirty="0" smtClean="0"/>
              <a:t>):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Formulate &amp; Solve Optimization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1916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et al 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8585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Possible   (Scores Plot?!?)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0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Zhang, </a:t>
            </a:r>
            <a:r>
              <a:rPr lang="en-US" dirty="0" err="1" smtClean="0"/>
              <a:t>Marron</a:t>
            </a:r>
            <a:r>
              <a:rPr lang="en-US" dirty="0" smtClean="0"/>
              <a:t>, Lu (2013)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9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Scores Plot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Rainbow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Ordering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3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3862" r="3382" b="2310"/>
          <a:stretch/>
        </p:blipFill>
        <p:spPr bwMode="auto">
          <a:xfrm>
            <a:off x="3733800" y="1512000"/>
            <a:ext cx="5248800" cy="50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2 </a:t>
            </a: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Components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Major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Reaction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3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3862" r="3382" b="2310"/>
          <a:stretch/>
        </p:blipFill>
        <p:spPr bwMode="auto">
          <a:xfrm>
            <a:off x="3733800" y="1512000"/>
            <a:ext cx="5248800" cy="50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667000" y="1981200"/>
            <a:ext cx="28956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19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Comp.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Something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Early?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(Known Lab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Error)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3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3862" r="3382" b="2310"/>
          <a:stretch/>
        </p:blipFill>
        <p:spPr bwMode="auto">
          <a:xfrm>
            <a:off x="3733800" y="1512000"/>
            <a:ext cx="5248800" cy="50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905000" y="1828800"/>
            <a:ext cx="533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43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Comp.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Much Less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Variation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(Random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Noise)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3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3862" r="3382" b="2310"/>
          <a:stretch/>
        </p:blipFill>
        <p:spPr bwMode="auto">
          <a:xfrm>
            <a:off x="3733800" y="1512000"/>
            <a:ext cx="5248800" cy="50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3657600"/>
            <a:ext cx="5715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0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3546" r="8176" b="4004"/>
          <a:stretch/>
        </p:blipFill>
        <p:spPr bwMode="auto">
          <a:xfrm>
            <a:off x="2664000" y="1300200"/>
            <a:ext cx="6480000" cy="51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Loadings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Interpretation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</p:spTree>
    <p:extLst>
      <p:ext uri="{BB962C8B-B14F-4D97-AF65-F5344CB8AC3E}">
        <p14:creationId xmlns:p14="http://schemas.microsoft.com/office/powerpoint/2010/main" val="24637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NNCA 2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Looks very similar?!?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26016" r="2600" b="6542"/>
          <a:stretch/>
        </p:blipFill>
        <p:spPr bwMode="auto">
          <a:xfrm>
            <a:off x="2548800" y="1312800"/>
            <a:ext cx="6595200" cy="44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Study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Difference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NNCA2 – NNCA1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67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3238" r="7196" b="5044"/>
          <a:stretch/>
        </p:blipFill>
        <p:spPr bwMode="auto">
          <a:xfrm>
            <a:off x="3031200" y="990600"/>
            <a:ext cx="6112800" cy="47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</a:t>
            </a:r>
            <a:r>
              <a:rPr lang="en-US" smtClean="0"/>
              <a:t>to model</a:t>
            </a: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6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93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67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3238" r="7196" b="5044"/>
          <a:stretch/>
        </p:blipFill>
        <p:spPr bwMode="auto">
          <a:xfrm>
            <a:off x="3031200" y="990600"/>
            <a:ext cx="6112800" cy="47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Shows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2 Components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Very Close, but </a:t>
            </a:r>
            <a:r>
              <a:rPr lang="en-US" dirty="0"/>
              <a:t>C</a:t>
            </a:r>
            <a:r>
              <a:rPr lang="en-US" dirty="0" smtClean="0"/>
              <a:t>hemically Distinct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</p:spTree>
    <p:extLst>
      <p:ext uri="{BB962C8B-B14F-4D97-AF65-F5344CB8AC3E}">
        <p14:creationId xmlns:p14="http://schemas.microsoft.com/office/powerpoint/2010/main" val="191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67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3238" r="7196" b="5044"/>
          <a:stretch/>
        </p:blipFill>
        <p:spPr bwMode="auto">
          <a:xfrm>
            <a:off x="3031200" y="990600"/>
            <a:ext cx="6112800" cy="47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Zoomed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View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 Also Interesting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953000" y="1295400"/>
            <a:ext cx="0" cy="3886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486400" y="1295400"/>
            <a:ext cx="0" cy="3886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8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Gives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View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23153" r="5407" b="7443"/>
          <a:stretch/>
        </p:blipFill>
        <p:spPr bwMode="auto">
          <a:xfrm>
            <a:off x="3067200" y="1295400"/>
            <a:ext cx="6076800" cy="44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5187" r="2317" b="3711"/>
          <a:stretch/>
        </p:blipFill>
        <p:spPr bwMode="auto">
          <a:xfrm>
            <a:off x="2433600" y="1263600"/>
            <a:ext cx="67104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Approximation Highlights </a:t>
            </a:r>
            <a:r>
              <a:rPr lang="en-US" dirty="0" smtClean="0">
                <a:solidFill>
                  <a:srgbClr val="0000C8"/>
                </a:solidFill>
              </a:rPr>
              <a:t>Lab Early Error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6172200" y="5334000"/>
            <a:ext cx="381000" cy="609600"/>
          </a:xfrm>
          <a:prstGeom prst="straightConnector1">
            <a:avLst/>
          </a:prstGeom>
          <a:noFill/>
          <a:ln w="38100" cap="flat" cmpd="sng" algn="ctr">
            <a:solidFill>
              <a:srgbClr val="0000C8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51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2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(Not Trivial)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53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2195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Forwards:</a:t>
            </a:r>
            <a:r>
              <a:rPr lang="en-US" smtClean="0"/>
              <a:t>   Start small, iteratively </a:t>
            </a:r>
            <a:r>
              <a:rPr lang="en-US" u="sng" smtClean="0"/>
              <a:t>add</a:t>
            </a:r>
            <a:r>
              <a:rPr lang="en-US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Backwards:</a:t>
            </a:r>
            <a:r>
              <a:rPr lang="en-US" smtClean="0"/>
              <a:t>   Start with all, iteratively </a:t>
            </a:r>
            <a:r>
              <a:rPr lang="en-US" u="sng" smtClean="0"/>
              <a:t>remove</a:t>
            </a:r>
            <a:r>
              <a:rPr lang="en-US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0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8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Tennenbaum</a:t>
            </a:r>
            <a:r>
              <a:rPr lang="en-US" dirty="0"/>
              <a:t>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638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4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1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</a:t>
            </a:r>
            <a:r>
              <a:rPr lang="en-US" dirty="0" smtClean="0"/>
              <a:t> approach???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771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789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2751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smtClean="0"/>
              <a:t>Trees as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(early days)</a:t>
            </a:r>
            <a:endParaRPr lang="en-US" i="1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2576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7535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574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Damon and </a:t>
            </a:r>
            <a:r>
              <a:rPr lang="en-US" dirty="0" err="1" smtClean="0"/>
              <a:t>Marron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788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3637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9812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503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5644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76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689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5217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686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387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2779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47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432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0833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5643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0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9304</TotalTime>
  <Words>1873</Words>
  <Application>Microsoft Office PowerPoint</Application>
  <PresentationFormat>On-screen Show (4:3)</PresentationFormat>
  <Paragraphs>683</Paragraphs>
  <Slides>83</Slides>
  <Notes>83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14_Nature</vt:lpstr>
      <vt:lpstr>17_Nature</vt:lpstr>
      <vt:lpstr>18_Nature</vt:lpstr>
      <vt:lpstr>30_Nature</vt:lpstr>
      <vt:lpstr>Image File</vt:lpstr>
      <vt:lpstr>Equation</vt:lpstr>
      <vt:lpstr>Principal Nested Spheres Analysis</vt:lpstr>
      <vt:lpstr>Principal Nested Spheres Analysis</vt:lpstr>
      <vt:lpstr>Principal Nested Spheres Analysis</vt:lpstr>
      <vt:lpstr>Terminology</vt:lpstr>
      <vt:lpstr>Terminology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Component Analysis</vt:lpstr>
      <vt:lpstr>Principal Component Analysis</vt:lpstr>
      <vt:lpstr>Non-Euclidean PCA</vt:lpstr>
      <vt:lpstr>Scores Visualization in PCA</vt:lpstr>
      <vt:lpstr>Scores Visualization in PCA</vt:lpstr>
      <vt:lpstr>Scores Visualization in PCA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1st Principal Curve</vt:lpstr>
      <vt:lpstr>1st Principal Curve</vt:lpstr>
      <vt:lpstr>1st Principal Curve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498</cp:revision>
  <dcterms:created xsi:type="dcterms:W3CDTF">2001-06-08T01:38:43Z</dcterms:created>
  <dcterms:modified xsi:type="dcterms:W3CDTF">2014-11-18T02:46:15Z</dcterms:modified>
</cp:coreProperties>
</file>