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  <p:sldMasterId id="2147484172" r:id="rId2"/>
    <p:sldMasterId id="2147484186" r:id="rId3"/>
    <p:sldMasterId id="2147484202" r:id="rId4"/>
    <p:sldMasterId id="2147484218" r:id="rId5"/>
    <p:sldMasterId id="2147484234" r:id="rId6"/>
  </p:sldMasterIdLst>
  <p:notesMasterIdLst>
    <p:notesMasterId r:id="rId67"/>
  </p:notesMasterIdLst>
  <p:sldIdLst>
    <p:sldId id="2342" r:id="rId7"/>
    <p:sldId id="2456" r:id="rId8"/>
    <p:sldId id="2455" r:id="rId9"/>
    <p:sldId id="2454" r:id="rId10"/>
    <p:sldId id="2453" r:id="rId11"/>
    <p:sldId id="2457" r:id="rId12"/>
    <p:sldId id="2461" r:id="rId13"/>
    <p:sldId id="2460" r:id="rId14"/>
    <p:sldId id="2459" r:id="rId15"/>
    <p:sldId id="2458" r:id="rId16"/>
    <p:sldId id="2344" r:id="rId17"/>
    <p:sldId id="2345" r:id="rId18"/>
    <p:sldId id="2346" r:id="rId19"/>
    <p:sldId id="2463" r:id="rId20"/>
    <p:sldId id="2462" r:id="rId21"/>
    <p:sldId id="2347" r:id="rId22"/>
    <p:sldId id="2348" r:id="rId23"/>
    <p:sldId id="2468" r:id="rId24"/>
    <p:sldId id="2467" r:id="rId25"/>
    <p:sldId id="2466" r:id="rId26"/>
    <p:sldId id="2465" r:id="rId27"/>
    <p:sldId id="2464" r:id="rId28"/>
    <p:sldId id="2469" r:id="rId29"/>
    <p:sldId id="2470" r:id="rId30"/>
    <p:sldId id="2472" r:id="rId31"/>
    <p:sldId id="2349" r:id="rId32"/>
    <p:sldId id="2471" r:id="rId33"/>
    <p:sldId id="2358" r:id="rId34"/>
    <p:sldId id="2474" r:id="rId35"/>
    <p:sldId id="2473" r:id="rId36"/>
    <p:sldId id="2359" r:id="rId37"/>
    <p:sldId id="2360" r:id="rId38"/>
    <p:sldId id="2361" r:id="rId39"/>
    <p:sldId id="2362" r:id="rId40"/>
    <p:sldId id="2475" r:id="rId41"/>
    <p:sldId id="2477" r:id="rId42"/>
    <p:sldId id="2478" r:id="rId43"/>
    <p:sldId id="2363" r:id="rId44"/>
    <p:sldId id="2479" r:id="rId45"/>
    <p:sldId id="2364" r:id="rId46"/>
    <p:sldId id="2476" r:id="rId47"/>
    <p:sldId id="2480" r:id="rId48"/>
    <p:sldId id="2481" r:id="rId49"/>
    <p:sldId id="2482" r:id="rId50"/>
    <p:sldId id="2483" r:id="rId51"/>
    <p:sldId id="2484" r:id="rId52"/>
    <p:sldId id="2485" r:id="rId53"/>
    <p:sldId id="2486" r:id="rId54"/>
    <p:sldId id="2487" r:id="rId55"/>
    <p:sldId id="2488" r:id="rId56"/>
    <p:sldId id="2489" r:id="rId57"/>
    <p:sldId id="2490" r:id="rId58"/>
    <p:sldId id="2491" r:id="rId59"/>
    <p:sldId id="2492" r:id="rId60"/>
    <p:sldId id="2493" r:id="rId61"/>
    <p:sldId id="2494" r:id="rId62"/>
    <p:sldId id="2495" r:id="rId63"/>
    <p:sldId id="2496" r:id="rId64"/>
    <p:sldId id="2497" r:id="rId65"/>
    <p:sldId id="2498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07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24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6396EE-6807-4235-842A-8916BC3536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66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1F7D68-FB5C-4CAD-B7E1-546D877ADEC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5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B7B64-D446-4035-90EA-4D13A702BE5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9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B7B64-D446-4035-90EA-4D13A702BE5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97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B7B64-D446-4035-90EA-4D13A702BE5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55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000D96-693D-4A18-8AD8-4762E41702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16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43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21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79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41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81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10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66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10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9BD649-CF21-4C71-AA1D-1860E0CF31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4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9BD649-CF21-4C71-AA1D-1860E0CF31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48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9BD649-CF21-4C71-AA1D-1860E0CF31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68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7E3E2-85E9-4DFE-8A64-65C24C719916}" type="slidenum">
              <a:rPr lang="ko-KR" altLang="en-US" smtClean="0">
                <a:solidFill>
                  <a:prstClr val="black"/>
                </a:solidFill>
              </a:rPr>
              <a:pPr/>
              <a:t>28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98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7E3E2-85E9-4DFE-8A64-65C24C719916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3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44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7E3E2-85E9-4DFE-8A64-65C24C71991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91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04EA8-BF74-4EC2-813B-77DD32470508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7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D259-66D3-4871-B15D-79F3F2285F72}" type="slidenum">
              <a:rPr lang="ko-KR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42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7382E-4F79-4BF8-9404-E1049235A380}" type="slidenum">
              <a:rPr lang="ko-KR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04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4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27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581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851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6956-2A1C-4F84-9C0E-EA456D4D751B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62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6956-2A1C-4F84-9C0E-EA456D4D751B}" type="slidenum">
              <a:rPr lang="ko-KR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0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49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63189-CA2E-487A-985A-4F8D7D691266}" type="slidenum">
              <a:rPr lang="ko-KR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88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63189-CA2E-487A-985A-4F8D7D691266}" type="slidenum">
              <a:rPr lang="ko-KR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09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09F07-D27F-4135-A1B9-BB1964D3459A}" type="slidenum">
              <a:rPr lang="ko-KR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89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545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671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3D26D-C654-442D-B5C3-3098FC1FDD1A}" type="slidenum">
              <a:rPr lang="ko-KR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01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560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04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6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6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7671A-0582-42A0-9D8D-8BC76F087BC2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59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77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289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070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134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65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69048-C9F0-4A0F-BE64-247795A12B5F}" type="slidenum">
              <a:rPr lang="ko-KR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485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4BF7-CFE1-4378-B6DA-A9135215D6A7}" type="slidenum">
              <a:rPr lang="ko-KR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354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4BF7-CFE1-4378-B6DA-A9135215D6A7}" type="slidenum">
              <a:rPr lang="ko-KR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771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146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630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370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3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166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3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13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8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363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52E6-CE53-4877-8A56-B1DCB1117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0AB-67B2-4302-B5D8-92F667B73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E17A-748A-41F7-AFB0-0789EAE1A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77A9-80D3-4BF0-AB99-4EE4621E0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6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0DB-53CE-4B3B-A98A-9D6E11552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1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3306-CDA4-4E9E-9C12-218D76924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9C1C-E7DD-4B75-AE56-E4D6E9E683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3CC-B4D0-4108-9B1E-E6BB5102B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0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558-596E-413D-9B56-211480194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26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7DB2-A4C5-48F3-A37D-6163422AD3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15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B3A-9EE5-4C0E-BE92-67C1C0431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6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40-E203-4217-BD26-EE80A36D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7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7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6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921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35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6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3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67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512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24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0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0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4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98294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8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08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1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274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2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2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40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94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364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7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2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5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75500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4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1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878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46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9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7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178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975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5939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8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63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80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73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60843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80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16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0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9218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39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995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7698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9284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3259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52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29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40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7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101160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4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vmlDrawing" Target="../drawings/vmlDrawing5.v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7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432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A8F239-8617-40CD-8AE7-F7A2F1C4B9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FE3FD4F-CD92-4632-B56B-3B37CBDFFA5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6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58856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229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53CE5E6C-61E5-408B-A1DC-0EF4F76E0981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229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0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6501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638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BDB7D533-B876-42CF-9683-64BEBD78B6E1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638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1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59969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AF142FC-2D87-4FAA-B37D-FC8FA76AB613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412638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7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97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46482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Reassembled in 3d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How to represent?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Thanks: 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Jeong</a:t>
            </a: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BladderProstateRectum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18517" r="1566" b="7121"/>
          <a:stretch>
            <a:fillRect/>
          </a:stretch>
        </p:blipFill>
        <p:spPr bwMode="auto">
          <a:xfrm>
            <a:off x="4983163" y="1627188"/>
            <a:ext cx="373538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1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Object 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Landmarks (hard to find)</a:t>
            </a:r>
          </a:p>
        </p:txBody>
      </p:sp>
    </p:spTree>
    <p:extLst>
      <p:ext uri="{BB962C8B-B14F-4D97-AF65-F5344CB8AC3E}">
        <p14:creationId xmlns:p14="http://schemas.microsoft.com/office/powerpoint/2010/main" val="7341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Object 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Landmarks (hard to find)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Boundary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(no correspondence)</a:t>
            </a:r>
          </a:p>
        </p:txBody>
      </p:sp>
    </p:spTree>
    <p:extLst>
      <p:ext uri="{BB962C8B-B14F-4D97-AF65-F5344CB8AC3E}">
        <p14:creationId xmlns:p14="http://schemas.microsoft.com/office/powerpoint/2010/main" val="7215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Object 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Landmarks (hard to find)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Boundary Rep’ns (no correspondence)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Medial representations</a:t>
            </a:r>
          </a:p>
          <a:p>
            <a:pPr marL="1009650" lvl="1" indent="-609600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Find “skeleton”</a:t>
            </a:r>
          </a:p>
          <a:p>
            <a:pPr marL="1009650" lvl="1" indent="-609600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Discretize as “atoms” called M-reps</a:t>
            </a:r>
          </a:p>
        </p:txBody>
      </p:sp>
    </p:spTree>
    <p:extLst>
      <p:ext uri="{BB962C8B-B14F-4D97-AF65-F5344CB8AC3E}">
        <p14:creationId xmlns:p14="http://schemas.microsoft.com/office/powerpoint/2010/main" val="10986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352800"/>
            <a:ext cx="2782888" cy="3109913"/>
          </a:xfrm>
          <a:noFill/>
        </p:spPr>
      </p:pic>
      <p:pic>
        <p:nvPicPr>
          <p:cNvPr id="33796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352800"/>
            <a:ext cx="2746375" cy="3070225"/>
          </a:xfrm>
        </p:spPr>
      </p:pic>
      <p:pic>
        <p:nvPicPr>
          <p:cNvPr id="33797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352800"/>
            <a:ext cx="2746375" cy="3070225"/>
          </a:xfrm>
          <a:noFill/>
        </p:spPr>
      </p:pic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228600" y="1371600"/>
            <a:ext cx="861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Bladder – Prostate – Rectum    (multiple objects, J. Y. Jeong)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Medial Atoms provide “skeleton”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Implied Boundary from “spokes” 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  “surface”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M-rep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50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M-rep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71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323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M-rep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Need to borrow information across training sample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52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1009650" lvl="1" indent="-609600" eaLnBrk="1" hangingPunct="1"/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(all within same person)</a:t>
            </a:r>
          </a:p>
        </p:txBody>
      </p:sp>
    </p:spTree>
    <p:extLst>
      <p:ext uri="{BB962C8B-B14F-4D97-AF65-F5344CB8AC3E}">
        <p14:creationId xmlns:p14="http://schemas.microsoft.com/office/powerpoint/2010/main" val="22670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48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M-rep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(A surrogate for “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atomical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knowledge”)</a:t>
            </a:r>
          </a:p>
        </p:txBody>
      </p:sp>
    </p:spTree>
    <p:extLst>
      <p:ext uri="{BB962C8B-B14F-4D97-AF65-F5344CB8AC3E}">
        <p14:creationId xmlns:p14="http://schemas.microsoft.com/office/powerpoint/2010/main" val="32485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M-rep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~Conjugate Gaussians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Embarassingly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Straightforward?)</a:t>
            </a:r>
          </a:p>
        </p:txBody>
      </p:sp>
    </p:spTree>
    <p:extLst>
      <p:ext uri="{BB962C8B-B14F-4D97-AF65-F5344CB8AC3E}">
        <p14:creationId xmlns:p14="http://schemas.microsoft.com/office/powerpoint/2010/main" val="12902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M-rep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Easy, when starting from </a:t>
            </a:r>
            <a:r>
              <a:rPr lang="en-US" i="1" smtClean="0">
                <a:solidFill>
                  <a:srgbClr val="000000"/>
                </a:solidFill>
              </a:rPr>
              <a:t>binary</a:t>
            </a:r>
            <a:r>
              <a:rPr lang="en-US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Want </a:t>
            </a:r>
            <a:r>
              <a:rPr lang="en-US" i="1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~Conjugate Gaussians, but there are issues: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Major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mtClean="0">
                <a:solidFill>
                  <a:srgbClr val="00FF00"/>
                </a:solidFill>
                <a:sym typeface="Wingdings" pitchFamily="2" charset="2"/>
              </a:rPr>
              <a:t>HLDSS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challenges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Manifold aspect of data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M-rep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Very Successful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Jeong</a:t>
            </a:r>
            <a:r>
              <a:rPr lang="en-US" dirty="0" smtClean="0">
                <a:solidFill>
                  <a:srgbClr val="000000"/>
                </a:solidFill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36138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3-d m-reps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M-rep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Very Successful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Jeong</a:t>
            </a:r>
            <a:r>
              <a:rPr lang="en-US" dirty="0" smtClean="0">
                <a:solidFill>
                  <a:srgbClr val="000000"/>
                </a:solidFill>
              </a:rPr>
              <a:t> (2009)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Basis of Startup Company:    </a:t>
            </a:r>
            <a:r>
              <a:rPr lang="en-US" dirty="0" err="1" smtClean="0">
                <a:solidFill>
                  <a:srgbClr val="FF0000"/>
                </a:solidFill>
              </a:rPr>
              <a:t>Morphormics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 b="-1271"/>
          <a:stretch/>
        </p:blipFill>
        <p:spPr bwMode="auto">
          <a:xfrm>
            <a:off x="476250" y="3733800"/>
            <a:ext cx="8362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56388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 Spaces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Analysis of M-rep Data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Many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8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 Spaces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Analysis of M-rep Data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Many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points on smooth manifold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9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 Spaces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Analysis of M-rep Data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Many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products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points on smooth manifold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in non-Euclidean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</a:t>
            </a:r>
          </a:p>
        </p:txBody>
      </p:sp>
    </p:spTree>
    <p:extLst>
      <p:ext uri="{BB962C8B-B14F-4D97-AF65-F5344CB8AC3E}">
        <p14:creationId xmlns:p14="http://schemas.microsoft.com/office/powerpoint/2010/main" val="33430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PCA for m-reps, II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PCA on non-Euclidean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(i.e. on Lie Groups / Symmetric Spaces)</a:t>
            </a:r>
          </a:p>
        </p:txBody>
      </p:sp>
    </p:spTree>
    <p:extLst>
      <p:ext uri="{BB962C8B-B14F-4D97-AF65-F5344CB8AC3E}">
        <p14:creationId xmlns:p14="http://schemas.microsoft.com/office/powerpoint/2010/main" val="11849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PCA for m-reps, II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PCA on non-Euclidean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(i.e.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(2004 UNC CS PhD Dissertation)</a:t>
            </a:r>
          </a:p>
        </p:txBody>
      </p:sp>
    </p:spTree>
    <p:extLst>
      <p:ext uri="{BB962C8B-B14F-4D97-AF65-F5344CB8AC3E}">
        <p14:creationId xmlns:p14="http://schemas.microsoft.com/office/powerpoint/2010/main" val="10212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Critical to Radiation Treatment (cancer)</a:t>
            </a:r>
          </a:p>
        </p:txBody>
      </p:sp>
    </p:spTree>
    <p:extLst>
      <p:ext uri="{BB962C8B-B14F-4D97-AF65-F5344CB8AC3E}">
        <p14:creationId xmlns:p14="http://schemas.microsoft.com/office/powerpoint/2010/main" val="18894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PCA for m-reps, II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PCA on non-Euclidean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(i.e.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36042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28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28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88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6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39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2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49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9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</p:txBody>
      </p:sp>
      <p:pic>
        <p:nvPicPr>
          <p:cNvPr id="1698818" name="Picture 2" descr="http://www.cs.utah.edu/people/faculty/fletcher/images/flet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01143"/>
            <a:ext cx="2209800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</p:txBody>
      </p:sp>
    </p:spTree>
    <p:extLst>
      <p:ext uri="{BB962C8B-B14F-4D97-AF65-F5344CB8AC3E}">
        <p14:creationId xmlns:p14="http://schemas.microsoft.com/office/powerpoint/2010/main" val="15830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Constrained to go through geodesic mean</a:t>
                </a:r>
                <a:endParaRPr lang="en-US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Happens             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mean</a:t>
                </a:r>
                <a:r>
                  <a:rPr lang="en-US" dirty="0" smtClean="0"/>
                  <a:t> 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Naturally         contained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             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best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             fit line</a:t>
                </a: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 b="19607"/>
          <a:stretch/>
        </p:blipFill>
        <p:spPr>
          <a:xfrm>
            <a:off x="5715000" y="3158602"/>
            <a:ext cx="3429000" cy="3699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But Not In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Non-Euclidean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Spaces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64" y="3076430"/>
            <a:ext cx="5351536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4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64" y="3076430"/>
            <a:ext cx="5351536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Data on sphere,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along equator</a:t>
            </a:r>
          </a:p>
        </p:txBody>
      </p:sp>
    </p:spTree>
    <p:extLst>
      <p:ext uri="{BB962C8B-B14F-4D97-AF65-F5344CB8AC3E}">
        <p14:creationId xmlns:p14="http://schemas.microsoft.com/office/powerpoint/2010/main" val="17226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Extreme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3 Point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Examples</a:t>
            </a:r>
          </a:p>
        </p:txBody>
      </p:sp>
      <p:pic>
        <p:nvPicPr>
          <p:cNvPr id="2" name="SSgeoddist3D-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00" y="1905001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Critical to Radiation Treatment (cancer)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(“Computed Tomography”,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= 3d version of X-ray)</a:t>
            </a:r>
          </a:p>
        </p:txBody>
      </p:sp>
    </p:spTree>
    <p:extLst>
      <p:ext uri="{BB962C8B-B14F-4D97-AF65-F5344CB8AC3E}">
        <p14:creationId xmlns:p14="http://schemas.microsoft.com/office/powerpoint/2010/main" val="3702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</p:txBody>
      </p:sp>
      <p:pic>
        <p:nvPicPr>
          <p:cNvPr id="1700866" name="Picture 2" descr="https://encrypted-tbn0.gstatic.com/images?q=tbn:ANd9GcQ7o22AZxaWKxlOgjcCCTlTbIYS9JAseaI_PEAkYCe8tPq-pb0Y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767050"/>
            <a:ext cx="1612503" cy="19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68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2501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70" name="Picture 6" descr="https://encrypted-tbn3.gstatic.com/images?q=tbn:ANd9GcTOJjwECh6YGVhBekykLiK94XNlu78CNTBqfLva1dx-NE4fFh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6705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38142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9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</a:t>
            </a:r>
            <a:r>
              <a:rPr lang="en-US" dirty="0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 (</a:t>
            </a:r>
            <a:r>
              <a:rPr lang="en-US" dirty="0" err="1" smtClean="0"/>
              <a:t>Princ</a:t>
            </a:r>
            <a:r>
              <a:rPr lang="en-US" dirty="0" smtClean="0"/>
              <a:t>. Arc Anal.)</a:t>
            </a:r>
          </a:p>
        </p:txBody>
      </p:sp>
    </p:spTree>
    <p:extLst>
      <p:ext uri="{BB962C8B-B14F-4D97-AF65-F5344CB8AC3E}">
        <p14:creationId xmlns:p14="http://schemas.microsoft.com/office/powerpoint/2010/main" val="9480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Jung, Foskey &amp; Marron  (Princ.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 circle</a:t>
            </a:r>
            <a:r>
              <a:rPr lang="en-US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20471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7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</p:txBody>
      </p:sp>
    </p:spTree>
    <p:extLst>
      <p:ext uri="{BB962C8B-B14F-4D97-AF65-F5344CB8AC3E}">
        <p14:creationId xmlns:p14="http://schemas.microsoft.com/office/powerpoint/2010/main" val="1694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Observed for simulated m-rep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44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being addressed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6252" r="9274" b="4028"/>
          <a:stretch>
            <a:fillRect/>
          </a:stretch>
        </p:blipFill>
        <p:spPr bwMode="auto">
          <a:xfrm>
            <a:off x="611188" y="1395413"/>
            <a:ext cx="7923212" cy="516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0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3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Critical to Radiation Treatment (cancer)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1009650" lvl="1" indent="-609600" eaLnBrk="1" hangingPunct="1"/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</p:txBody>
      </p:sp>
    </p:spTree>
    <p:extLst>
      <p:ext uri="{BB962C8B-B14F-4D97-AF65-F5344CB8AC3E}">
        <p14:creationId xmlns:p14="http://schemas.microsoft.com/office/powerpoint/2010/main" val="36334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(recall major monographs)</a:t>
            </a:r>
          </a:p>
        </p:txBody>
      </p:sp>
    </p:spTree>
    <p:extLst>
      <p:ext uri="{BB962C8B-B14F-4D97-AF65-F5344CB8AC3E}">
        <p14:creationId xmlns:p14="http://schemas.microsoft.com/office/powerpoint/2010/main" val="29670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8782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3570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Digit 3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(digitized to 13 landmarks)</a:t>
            </a:r>
          </a:p>
        </p:txBody>
      </p:sp>
      <p:cxnSp>
        <p:nvCxnSpPr>
          <p:cNvPr id="136196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619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88" r="15846" b="10832"/>
          <a:stretch>
            <a:fillRect/>
          </a:stretch>
        </p:blipFill>
        <p:spPr bwMode="auto">
          <a:xfrm>
            <a:off x="4038600" y="1447800"/>
            <a:ext cx="4273550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3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Step:    </a:t>
            </a:r>
            <a:r>
              <a:rPr lang="en-US" i="1" dirty="0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510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Step:    </a:t>
            </a:r>
            <a:r>
              <a:rPr lang="en-US" i="1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Result: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Data Objects   </a:t>
            </a:r>
            <a:r>
              <a:rPr lang="en-US" smtClean="0">
                <a:sym typeface="Wingdings" pitchFamily="2" charset="2"/>
              </a:rPr>
              <a:t>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</a:t>
            </a:r>
            <a:r>
              <a:rPr lang="en-US" smtClean="0">
                <a:sym typeface="Wingdings" pitchFamily="2" charset="2"/>
              </a:rPr>
              <a:t></a:t>
            </a:r>
            <a:r>
              <a:rPr lang="en-US" smtClean="0"/>
              <a:t>   points on Manifold  ( ~  S</a:t>
            </a:r>
            <a:r>
              <a:rPr lang="en-US" baseline="30000" smtClean="0"/>
              <a:t>2k-4</a:t>
            </a:r>
            <a:r>
              <a:rPr 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14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(Tangent Plane Analysis)</a:t>
            </a:r>
          </a:p>
        </p:txBody>
      </p:sp>
    </p:spTree>
    <p:extLst>
      <p:ext uri="{BB962C8B-B14F-4D97-AF65-F5344CB8AC3E}">
        <p14:creationId xmlns:p14="http://schemas.microsoft.com/office/powerpoint/2010/main" val="7528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</p:txBody>
      </p:sp>
    </p:spTree>
    <p:extLst>
      <p:ext uri="{BB962C8B-B14F-4D97-AF65-F5344CB8AC3E}">
        <p14:creationId xmlns:p14="http://schemas.microsoft.com/office/powerpoint/2010/main" val="22121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err="1" smtClean="0"/>
              <a:t>Huckemann</a:t>
            </a:r>
            <a:r>
              <a:rPr lang="en-US" dirty="0" smtClean="0"/>
              <a:t>, et al:    Any Geodesic</a:t>
            </a:r>
          </a:p>
        </p:txBody>
      </p:sp>
    </p:spTree>
    <p:extLst>
      <p:ext uri="{BB962C8B-B14F-4D97-AF65-F5344CB8AC3E}">
        <p14:creationId xmlns:p14="http://schemas.microsoft.com/office/powerpoint/2010/main" val="33864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err="1" smtClean="0"/>
              <a:t>Huckemann</a:t>
            </a:r>
            <a:r>
              <a:rPr lang="en-US" dirty="0" smtClean="0"/>
              <a:t>, et al:    Any Geodesic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New 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Principal Nested Sphere Analysis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10378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9718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Like X-ray: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White = Dense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(Bone)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Black = Gas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0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Extend Principal Arc Analysis  (S</a:t>
            </a:r>
            <a:r>
              <a:rPr lang="en-US" baseline="30000" smtClean="0"/>
              <a:t>2</a:t>
            </a:r>
            <a:r>
              <a:rPr lang="en-US" smtClean="0"/>
              <a:t>  to  S</a:t>
            </a:r>
            <a:r>
              <a:rPr lang="en-US" baseline="30000" smtClean="0"/>
              <a:t>k</a:t>
            </a:r>
            <a:r>
              <a:rPr lang="en-US" smtClean="0"/>
              <a:t>)</a:t>
            </a:r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3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9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583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009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407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9064</TotalTime>
  <Words>1632</Words>
  <Application>Microsoft Office PowerPoint</Application>
  <PresentationFormat>On-screen Show (4:3)</PresentationFormat>
  <Paragraphs>436</Paragraphs>
  <Slides>60</Slides>
  <Notes>60</Notes>
  <HiddenSlides>0</HiddenSlides>
  <MMClips>1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14_Nature</vt:lpstr>
      <vt:lpstr>Default Design</vt:lpstr>
      <vt:lpstr>Nature</vt:lpstr>
      <vt:lpstr>11_Nature</vt:lpstr>
      <vt:lpstr>16_Nature</vt:lpstr>
      <vt:lpstr>17_Nature</vt:lpstr>
      <vt:lpstr>Image File</vt:lpstr>
      <vt:lpstr>A Challenging Example</vt:lpstr>
      <vt:lpstr>A Challenging Example</vt:lpstr>
      <vt:lpstr>A Challenging Example</vt:lpstr>
      <vt:lpstr>A Challenging Example</vt:lpstr>
      <vt:lpstr>A Challenging Example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Object Representation</vt:lpstr>
      <vt:lpstr>Object Representation</vt:lpstr>
      <vt:lpstr>Object Representation</vt:lpstr>
      <vt:lpstr>3-d m-reps</vt:lpstr>
      <vt:lpstr>3-d m-reps</vt:lpstr>
      <vt:lpstr>3-d m-reps</vt:lpstr>
      <vt:lpstr>3-d m-reps</vt:lpstr>
      <vt:lpstr>3-d m-reps</vt:lpstr>
      <vt:lpstr>3-d m-reps</vt:lpstr>
      <vt:lpstr>3-d m-reps</vt:lpstr>
      <vt:lpstr>3-d m-reps</vt:lpstr>
      <vt:lpstr>3-d m-reps</vt:lpstr>
      <vt:lpstr>Mildly Non-Euclidean Spaces</vt:lpstr>
      <vt:lpstr>Mildly Non-Euclidean Spaces</vt:lpstr>
      <vt:lpstr>Mildly Non-Euclidean Spaces</vt:lpstr>
      <vt:lpstr>PCA for m-reps, II</vt:lpstr>
      <vt:lpstr>PCA for m-reps, II</vt:lpstr>
      <vt:lpstr>PCA for m-reps, II</vt:lpstr>
      <vt:lpstr>PGA for m-reps, Bladder-Prostate-Rectum</vt:lpstr>
      <vt:lpstr>PGA for m-reps, Bladder-Prostate-Rectum</vt:lpstr>
      <vt:lpstr>PGA for m-reps, Bladder-Prostate-Rectum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Arc Analysis</vt:lpstr>
      <vt:lpstr>Challenge being addressed</vt:lpstr>
      <vt:lpstr>Composite Nested Spheres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Principal Nested Spheres Analysis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485</cp:revision>
  <dcterms:created xsi:type="dcterms:W3CDTF">2001-06-08T01:38:43Z</dcterms:created>
  <dcterms:modified xsi:type="dcterms:W3CDTF">2014-11-13T03:41:54Z</dcterms:modified>
</cp:coreProperties>
</file>