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4" r:id="rId2"/>
    <p:sldMasterId id="2147483867" r:id="rId3"/>
    <p:sldMasterId id="2147483880" r:id="rId4"/>
    <p:sldMasterId id="2147483896" r:id="rId5"/>
    <p:sldMasterId id="2147483912" r:id="rId6"/>
    <p:sldMasterId id="2147483924" r:id="rId7"/>
  </p:sldMasterIdLst>
  <p:notesMasterIdLst>
    <p:notesMasterId r:id="rId153"/>
  </p:notesMasterIdLst>
  <p:sldIdLst>
    <p:sldId id="2175" r:id="rId8"/>
    <p:sldId id="2244" r:id="rId9"/>
    <p:sldId id="2245" r:id="rId10"/>
    <p:sldId id="2339" r:id="rId11"/>
    <p:sldId id="2344" r:id="rId12"/>
    <p:sldId id="2349" r:id="rId13"/>
    <p:sldId id="2351" r:id="rId14"/>
    <p:sldId id="2356" r:id="rId15"/>
    <p:sldId id="2358" r:id="rId16"/>
    <p:sldId id="2374" r:id="rId17"/>
    <p:sldId id="2379" r:id="rId18"/>
    <p:sldId id="2394" r:id="rId19"/>
    <p:sldId id="2405" r:id="rId20"/>
    <p:sldId id="2408" r:id="rId21"/>
    <p:sldId id="2410" r:id="rId22"/>
    <p:sldId id="2411" r:id="rId23"/>
    <p:sldId id="2413" r:id="rId24"/>
    <p:sldId id="2431" r:id="rId25"/>
    <p:sldId id="2557" r:id="rId26"/>
    <p:sldId id="2449" r:id="rId27"/>
    <p:sldId id="2450" r:id="rId28"/>
    <p:sldId id="2451" r:id="rId29"/>
    <p:sldId id="2559" r:id="rId30"/>
    <p:sldId id="2560" r:id="rId31"/>
    <p:sldId id="2561" r:id="rId32"/>
    <p:sldId id="2562" r:id="rId33"/>
    <p:sldId id="2558" r:id="rId34"/>
    <p:sldId id="2452" r:id="rId35"/>
    <p:sldId id="2453" r:id="rId36"/>
    <p:sldId id="2454" r:id="rId37"/>
    <p:sldId id="2455" r:id="rId38"/>
    <p:sldId id="2456" r:id="rId39"/>
    <p:sldId id="2457" r:id="rId40"/>
    <p:sldId id="2459" r:id="rId41"/>
    <p:sldId id="2458" r:id="rId42"/>
    <p:sldId id="2460" r:id="rId43"/>
    <p:sldId id="2462" r:id="rId44"/>
    <p:sldId id="2461" r:id="rId45"/>
    <p:sldId id="2463" r:id="rId46"/>
    <p:sldId id="2464" r:id="rId47"/>
    <p:sldId id="2564" r:id="rId48"/>
    <p:sldId id="2565" r:id="rId49"/>
    <p:sldId id="2566" r:id="rId50"/>
    <p:sldId id="2567" r:id="rId51"/>
    <p:sldId id="2568" r:id="rId52"/>
    <p:sldId id="2569" r:id="rId53"/>
    <p:sldId id="2570" r:id="rId54"/>
    <p:sldId id="2571" r:id="rId55"/>
    <p:sldId id="2572" r:id="rId56"/>
    <p:sldId id="2573" r:id="rId57"/>
    <p:sldId id="2574" r:id="rId58"/>
    <p:sldId id="2575" r:id="rId59"/>
    <p:sldId id="2465" r:id="rId60"/>
    <p:sldId id="2466" r:id="rId61"/>
    <p:sldId id="2467" r:id="rId62"/>
    <p:sldId id="2468" r:id="rId63"/>
    <p:sldId id="2469" r:id="rId64"/>
    <p:sldId id="2470" r:id="rId65"/>
    <p:sldId id="2471" r:id="rId66"/>
    <p:sldId id="2472" r:id="rId67"/>
    <p:sldId id="2473" r:id="rId68"/>
    <p:sldId id="2474" r:id="rId69"/>
    <p:sldId id="2475" r:id="rId70"/>
    <p:sldId id="2476" r:id="rId71"/>
    <p:sldId id="2477" r:id="rId72"/>
    <p:sldId id="2478" r:id="rId73"/>
    <p:sldId id="2479" r:id="rId74"/>
    <p:sldId id="2504" r:id="rId75"/>
    <p:sldId id="2505" r:id="rId76"/>
    <p:sldId id="2507" r:id="rId77"/>
    <p:sldId id="2506" r:id="rId78"/>
    <p:sldId id="2508" r:id="rId79"/>
    <p:sldId id="2512" r:id="rId80"/>
    <p:sldId id="2514" r:id="rId81"/>
    <p:sldId id="2509" r:id="rId82"/>
    <p:sldId id="2513" r:id="rId83"/>
    <p:sldId id="2510" r:id="rId84"/>
    <p:sldId id="2515" r:id="rId85"/>
    <p:sldId id="2516" r:id="rId86"/>
    <p:sldId id="2517" r:id="rId87"/>
    <p:sldId id="2563" r:id="rId88"/>
    <p:sldId id="2480" r:id="rId89"/>
    <p:sldId id="2481" r:id="rId90"/>
    <p:sldId id="2482" r:id="rId91"/>
    <p:sldId id="2483" r:id="rId92"/>
    <p:sldId id="2484" r:id="rId93"/>
    <p:sldId id="2485" r:id="rId94"/>
    <p:sldId id="2486" r:id="rId95"/>
    <p:sldId id="2487" r:id="rId96"/>
    <p:sldId id="2488" r:id="rId97"/>
    <p:sldId id="2489" r:id="rId98"/>
    <p:sldId id="2490" r:id="rId99"/>
    <p:sldId id="2491" r:id="rId100"/>
    <p:sldId id="2492" r:id="rId101"/>
    <p:sldId id="2493" r:id="rId102"/>
    <p:sldId id="2494" r:id="rId103"/>
    <p:sldId id="2511" r:id="rId104"/>
    <p:sldId id="2495" r:id="rId105"/>
    <p:sldId id="2496" r:id="rId106"/>
    <p:sldId id="2497" r:id="rId107"/>
    <p:sldId id="2498" r:id="rId108"/>
    <p:sldId id="2499" r:id="rId109"/>
    <p:sldId id="2500" r:id="rId110"/>
    <p:sldId id="2501" r:id="rId111"/>
    <p:sldId id="2502" r:id="rId112"/>
    <p:sldId id="2503" r:id="rId113"/>
    <p:sldId id="2518" r:id="rId114"/>
    <p:sldId id="2519" r:id="rId115"/>
    <p:sldId id="2520" r:id="rId116"/>
    <p:sldId id="2521" r:id="rId117"/>
    <p:sldId id="2522" r:id="rId118"/>
    <p:sldId id="2523" r:id="rId119"/>
    <p:sldId id="2524" r:id="rId120"/>
    <p:sldId id="2525" r:id="rId121"/>
    <p:sldId id="2526" r:id="rId122"/>
    <p:sldId id="2527" r:id="rId123"/>
    <p:sldId id="2528" r:id="rId124"/>
    <p:sldId id="2529" r:id="rId125"/>
    <p:sldId id="2530" r:id="rId126"/>
    <p:sldId id="2531" r:id="rId127"/>
    <p:sldId id="2532" r:id="rId128"/>
    <p:sldId id="2533" r:id="rId129"/>
    <p:sldId id="2534" r:id="rId130"/>
    <p:sldId id="2535" r:id="rId131"/>
    <p:sldId id="2536" r:id="rId132"/>
    <p:sldId id="2537" r:id="rId133"/>
    <p:sldId id="2538" r:id="rId134"/>
    <p:sldId id="2539" r:id="rId135"/>
    <p:sldId id="2540" r:id="rId136"/>
    <p:sldId id="2541" r:id="rId137"/>
    <p:sldId id="2542" r:id="rId138"/>
    <p:sldId id="2543" r:id="rId139"/>
    <p:sldId id="2544" r:id="rId140"/>
    <p:sldId id="2545" r:id="rId141"/>
    <p:sldId id="2546" r:id="rId142"/>
    <p:sldId id="2547" r:id="rId143"/>
    <p:sldId id="2548" r:id="rId144"/>
    <p:sldId id="2549" r:id="rId145"/>
    <p:sldId id="2550" r:id="rId146"/>
    <p:sldId id="2551" r:id="rId147"/>
    <p:sldId id="2552" r:id="rId148"/>
    <p:sldId id="2553" r:id="rId149"/>
    <p:sldId id="2554" r:id="rId150"/>
    <p:sldId id="2555" r:id="rId151"/>
    <p:sldId id="2556" r:id="rId1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slide" Target="slides/slide131.xml"/><Relationship Id="rId154" Type="http://schemas.openxmlformats.org/officeDocument/2006/relationships/presProps" Target="pres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viewProps" Target="viewProp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51" Type="http://schemas.openxmlformats.org/officeDocument/2006/relationships/slide" Target="slides/slide144.xml"/><Relationship Id="rId15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tableStyles" Target="tableStyle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A1753-4FCF-4E64-91BB-2D7540D972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B8F08-D541-421D-B5DB-AC69A2F1120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ACF57-538D-4316-AF21-AE5AEA6EA0E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CC34F-4900-4106-8BAF-D354ED526B8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A5DDC-B281-4DEE-B06C-7FE1F0BE417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3A87E2-F2DB-48C9-82AE-8F86B091DC24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05F-2D3D-4EAD-A562-761064F1D26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E8F4C-B45B-410C-B7DB-F6CACC2F5E8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CA00E-420B-4AC4-9370-95A41B2DDD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74288-C437-4C29-AE26-FFED697E726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49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50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51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52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F43FB-DE1B-4E14-B0DB-A000E9A6F1A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C9895-F8BC-4900-B3E5-8B0EB1E39CC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A3B64-2DDE-40D7-A584-62A8DF4BB33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90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E41E6-B1B6-4AF5-A87E-ED000ABAD27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7355-3BDD-4ED7-B2E9-CE27AFA364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B59-9DAA-4F20-AEFE-D07A0AC14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92AE-0CA4-4085-913B-0F4FDA21B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9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4D4-72D2-43FE-A96A-F392D3FE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3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9471-495E-4AA7-849D-620D4FCE5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2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14EC-40C3-4717-A5B8-411F6D2EF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51A-6D7E-48D5-8C19-A1CDE9149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221C-59D5-4250-A87F-882CCEF93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0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92D5-B08F-4CF1-B5A5-45F0BB954A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986-0600-4A5D-9035-4E36523F8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61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3F3-052D-462B-873D-E6B247102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3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4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2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84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29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8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9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7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20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07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94076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807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2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491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850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12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3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6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57985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8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9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69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98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3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6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45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330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531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55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2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60920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6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2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1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6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75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0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00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02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61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67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2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4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264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975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48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8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36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34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10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83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7AD48D-CD70-403A-B48B-1D09DD7B2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56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80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5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736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FE3FD4F-CD92-4632-B56B-3B37CBDFFA5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3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781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52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0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0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0.w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0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1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1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1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3.wmf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28.bin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7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26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wmf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3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3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9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ron\Documents\Talks\ComplexPopn\HDLSSmath\ToyMovie_PAMDWD.avi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08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3148508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09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10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11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12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- 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16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73084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59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853155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60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31984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61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98856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040335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87345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05404"/>
              </p:ext>
            </p:extLst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7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06988"/>
              </p:ext>
            </p:extLst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8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65566"/>
              </p:ext>
            </p:extLst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09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0"/>
          </p:cNvCxnSpPr>
          <p:nvPr/>
        </p:nvCxnSpPr>
        <p:spPr>
          <a:xfrm flipV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Angles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Standard Statistical Example: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(aka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Circular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(1972)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Jupp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(2000)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Fisher, Lewis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Engleton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(1987)</a:t>
                </a: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 (1993)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(Again Monographs,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 Literature)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1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(Already Challenging)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     sphere the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6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</a:t>
                </a: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24000" y="5143500"/>
            <a:ext cx="1371600" cy="266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20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</a:t>
                </a: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Clearly Inappropriate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8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24000" y="5143500"/>
            <a:ext cx="1371600" cy="266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24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		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Should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Use Unit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Circle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Structure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r="-145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6052066" y="5143500"/>
            <a:ext cx="577334" cy="1905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0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Recommended Approach: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(There are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umber of Others)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Recommended Approach: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Recommended Approach: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(1948)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Synonyms: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Geodesic Mean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Barycenter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Karcher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sz="40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Point Nearest to Data Points in L. S. Sense 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22750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7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1981200" y="2514600"/>
            <a:ext cx="1981200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(Easy to Check by Calculus)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29195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11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3048000" y="2209800"/>
            <a:ext cx="2971800" cy="1981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92028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8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00996"/>
              </p:ext>
            </p:extLst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9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1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“FastICA”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Appears fast, with good defaults</a:t>
            </a:r>
          </a:p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about local optima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(Recco:  several random restarts)</a:t>
            </a:r>
          </a:p>
        </p:txBody>
      </p:sp>
    </p:spTree>
    <p:extLst>
      <p:ext uri="{BB962C8B-B14F-4D97-AF65-F5344CB8AC3E}">
        <p14:creationId xmlns:p14="http://schemas.microsoft.com/office/powerpoint/2010/main" val="29455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(Also Can Check with Calculus)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23304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2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04650"/>
              </p:ext>
            </p:extLst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3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91558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2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75541"/>
              </p:ext>
            </p:extLst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3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37957"/>
              </p:ext>
            </p:extLst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4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63051"/>
              </p:ext>
            </p:extLst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5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8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(but not small circles)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Lines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59411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6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56991"/>
              </p:ext>
            </p:extLst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7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79392"/>
              </p:ext>
            </p:extLst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8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88060"/>
              </p:ext>
            </p:extLst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9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Well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Known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Robust Statistics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(Recall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Resistant to Outliers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80932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31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Marginals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over range of values of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65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Well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Known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Statistics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Replace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,  e.g.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68572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5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9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Well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Known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Statistics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Replace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,  e.g.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Reduces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Influence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Outliers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Gives Other Notions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Median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61543"/>
              </p:ext>
            </p:extLst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79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in General: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Big Advantage: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in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ny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Metric Space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17302"/>
              </p:ext>
            </p:extLst>
          </p:nvPr>
        </p:nvGraphicFramePr>
        <p:xfrm>
          <a:off x="2622550" y="2063750"/>
          <a:ext cx="434819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03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063750"/>
                        <a:ext cx="434819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Mean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17716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(for data from distribution absolutely </a:t>
                </a: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continuous w. r. t.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Measure)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14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center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Exponential Marginals</a:t>
            </a:r>
          </a:p>
        </p:txBody>
      </p:sp>
      <p:pic>
        <p:nvPicPr>
          <p:cNvPr id="2" name="HDLSSProjEx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790592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data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False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Manifold Data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</a:t>
            </a:r>
            <a:r>
              <a:rPr lang="en-US" sz="28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</a:t>
            </a:r>
            <a:r>
              <a:rPr lang="en-US" sz="2800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variance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2444"/>
              </p:ext>
            </p:extLst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27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</a:t>
            </a:r>
            <a:r>
              <a:rPr lang="en-US" sz="28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data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81233"/>
              </p:ext>
            </p:extLst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51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8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data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theoretical version: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Useful for Laws of Large Numbers, etc.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84195"/>
              </p:ext>
            </p:extLst>
          </p:nvPr>
        </p:nvGraphicFramePr>
        <p:xfrm>
          <a:off x="2971800" y="4679890"/>
          <a:ext cx="3352799" cy="8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8" name="Equation" r:id="rId4" imgW="1320227" imgH="317362" progId="Equation.3">
                  <p:embed/>
                </p:oleObj>
              </mc:Choice>
              <mc:Fallback>
                <p:oleObj name="Equation" r:id="rId4" imgW="132022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79890"/>
                        <a:ext cx="3352799" cy="8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61843"/>
              </p:ext>
            </p:extLst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9" name="Equation" r:id="rId6" imgW="1497950" imgH="431613" progId="Equation.3">
                  <p:embed/>
                </p:oleObj>
              </mc:Choice>
              <mc:Fallback>
                <p:oleObj name="Equation" r:id="rId6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9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Bimodal Marginals</a:t>
            </a:r>
          </a:p>
        </p:txBody>
      </p:sp>
      <p:pic>
        <p:nvPicPr>
          <p:cNvPr id="2" name="HDLSSProjBi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84041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3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Surprisingly fast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Quite close for   k = 9</a:t>
            </a:r>
          </a:p>
          <a:p>
            <a:pPr eaLnBrk="1" hangingPunct="1"/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Conclusions: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Expect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proj’ns are Gaussian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Non-G’n proj’ns (ICA target)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special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a given sample really “random”???</a:t>
            </a:r>
          </a:p>
          <a:p>
            <a:pPr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(could test???)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High dim’al space is a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strange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place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Gaussian – Original Signals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ICA Reconstruction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19237"/>
            <a:ext cx="694372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Additional Results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Batch Adjustment:   Xuxin Liu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Intuition from above: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Key is sizes of biological subtypes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Differing ratio trips up mean</a:t>
            </a:r>
          </a:p>
          <a:p>
            <a:pPr marL="533400" indent="-533400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DWD more robust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3600" b="1" smtClean="0">
                <a:solidFill>
                  <a:schemeClr val="bg2"/>
                </a:solidFill>
                <a:latin typeface="Arial" charset="0"/>
                <a:cs typeface="Arial" charset="0"/>
              </a:rPr>
              <a:t>Mathematics behind this?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5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Recall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Curves 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Data Objects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1980" r="67019" b="71606"/>
          <a:stretch/>
        </p:blipFill>
        <p:spPr bwMode="auto">
          <a:xfrm>
            <a:off x="685800" y="1828800"/>
            <a:ext cx="3850201" cy="41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Gives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Interpretable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Decomposition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1307" r="6091" b="25324"/>
          <a:stretch/>
        </p:blipFill>
        <p:spPr bwMode="auto">
          <a:xfrm>
            <a:off x="4114800" y="1462207"/>
            <a:ext cx="5029200" cy="53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7003" y="1941958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Sphered Data</a:t>
            </a:r>
            <a:endParaRPr lang="en-US" altLang="ko-KR" dirty="0" smtClean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77000" y="2133600"/>
            <a:ext cx="1066800" cy="1066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7003" y="1941958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Sphered Data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Sphered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   Components</a:t>
            </a:r>
            <a:endParaRPr lang="en-US" altLang="ko-KR" dirty="0" smtClean="0">
              <a:solidFill>
                <a:srgbClr val="00B05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10200" y="3124200"/>
            <a:ext cx="1066800" cy="3276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7003" y="1941958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Sphered Data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Sphered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Components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FFC000"/>
                </a:solidFill>
                <a:latin typeface="Arial" charset="0"/>
                <a:ea typeface="Gulim" pitchFamily="34" charset="-127"/>
                <a:cs typeface="Arial" charset="0"/>
              </a:rPr>
              <a:t>Sphered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rgbClr val="FFC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FFC000"/>
                </a:solidFill>
                <a:latin typeface="Arial" charset="0"/>
                <a:ea typeface="Gulim" pitchFamily="34" charset="-127"/>
                <a:cs typeface="Arial" charset="0"/>
              </a:rPr>
              <a:t> Residuals</a:t>
            </a:r>
            <a:endParaRPr lang="en-US" altLang="ko-KR" dirty="0" smtClean="0">
              <a:solidFill>
                <a:srgbClr val="FFC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00800" y="3124200"/>
            <a:ext cx="1066800" cy="3276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7003" y="1941958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Sphered Data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Sphered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Components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Sphered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Residuals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7030A0"/>
                </a:solidFill>
                <a:latin typeface="Arial" charset="0"/>
                <a:ea typeface="Gulim" pitchFamily="34" charset="-127"/>
                <a:cs typeface="Arial" charset="0"/>
              </a:rPr>
              <a:t>Scores</a:t>
            </a:r>
            <a:endParaRPr lang="en-US" altLang="ko-KR" dirty="0" smtClean="0">
              <a:solidFill>
                <a:srgbClr val="7030A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67600" y="3124200"/>
            <a:ext cx="1066800" cy="32766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7003" y="1941958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Original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   Components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Not Very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Interpretable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124200"/>
            <a:ext cx="1066800" cy="3276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Try FDA examples – Parabolas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Find Interesting Structure Well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(Since had Gaussian Scores)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Does Find Outliers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Next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Investigate This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     Same Curves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     plus “Outliers”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2359" r="67008" b="71728"/>
          <a:stretch/>
        </p:blipFill>
        <p:spPr bwMode="auto">
          <a:xfrm>
            <a:off x="837218" y="1908000"/>
            <a:ext cx="4115782" cy="44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Impact all of: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PC1 (slightly)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PC2  (dominant)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PC3 (tilt???)</a:t>
            </a:r>
          </a:p>
          <a:p>
            <a:pPr eaLnBrk="1" hangingPunct="1">
              <a:lnSpc>
                <a:spcPct val="150000"/>
              </a:lnSpc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11988" r="7507" b="25734"/>
          <a:stretch/>
        </p:blipFill>
        <p:spPr bwMode="auto">
          <a:xfrm>
            <a:off x="4123800" y="1458540"/>
            <a:ext cx="5020200" cy="53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Liu:  Twiddle ratios of subtypes</a:t>
            </a:r>
          </a:p>
        </p:txBody>
      </p:sp>
      <p:pic>
        <p:nvPicPr>
          <p:cNvPr id="5" name="ToyMovie_PAMDW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31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8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w/ 2 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Misses Main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Finds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Outliers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(non-Gaussian!)</a:t>
            </a:r>
          </a:p>
        </p:txBody>
      </p:sp>
    </p:spTree>
    <p:extLst>
      <p:ext uri="{BB962C8B-B14F-4D97-AF65-F5344CB8AC3E}">
        <p14:creationId xmlns:p14="http://schemas.microsoft.com/office/powerpoint/2010/main" val="30914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Recall 2 Clear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   Clusters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12991" r="67761" b="71646"/>
          <a:stretch/>
        </p:blipFill>
        <p:spPr bwMode="auto">
          <a:xfrm>
            <a:off x="0" y="1981270"/>
            <a:ext cx="4141200" cy="42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&amp; Other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Structure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 b="9262"/>
          <a:stretch/>
        </p:blipFill>
        <p:spPr bwMode="auto">
          <a:xfrm>
            <a:off x="4234952" y="1451672"/>
            <a:ext cx="4909048" cy="540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Clusters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Start</a:t>
            </a:r>
          </a:p>
        </p:txBody>
      </p:sp>
    </p:spTree>
    <p:extLst>
      <p:ext uri="{BB962C8B-B14F-4D97-AF65-F5344CB8AC3E}">
        <p14:creationId xmlns:p14="http://schemas.microsoft.com/office/powerpoint/2010/main" val="2369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CA:        Scary Issue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Local Minima in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24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1:     Use PCA to Start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Worked Here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Always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Multiple Random Starts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Shows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hen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ave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ultiple Minima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Range Should Turn Up Good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to Look At / Interpret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IC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Good</a:t>
            </a:r>
          </a:p>
        </p:txBody>
      </p:sp>
    </p:spTree>
    <p:extLst>
      <p:ext uri="{BB962C8B-B14F-4D97-AF65-F5344CB8AC3E}">
        <p14:creationId xmlns:p14="http://schemas.microsoft.com/office/powerpoint/2010/main" val="1848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</p:txBody>
      </p:sp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Multiple Random Starts?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Never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Clusters?</a:t>
            </a:r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Overview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Interesting Method, has Potential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Great for Directions of Non-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E.g. Finding Outliers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Common Application Area:  FMRI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Its Costs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Slippery Optimization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Interpetation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Challenges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HDLSS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Sparsity</a:t>
            </a:r>
            <a:endParaRPr lang="en-US" sz="3200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458200" cy="4768850"/>
          </a:xfrm>
        </p:spPr>
        <p:txBody>
          <a:bodyPr/>
          <a:lstStyle/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New Area Opened in PhD Work by Dan </a:t>
            </a:r>
            <a:r>
              <a:rPr lang="en-US" dirty="0" err="1" smtClean="0"/>
              <a:t>Shen</a:t>
            </a:r>
            <a:endParaRPr lang="en-US" dirty="0" smtClean="0"/>
          </a:p>
          <a:p>
            <a:pPr algn="l" eaLnBrk="1" hangingPunct="1">
              <a:lnSpc>
                <a:spcPct val="14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Uses Spike Index,   </a:t>
            </a:r>
          </a:p>
          <a:p>
            <a:pPr algn="l" eaLnBrk="1" hangingPunct="1">
              <a:lnSpc>
                <a:spcPct val="14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 err="1" smtClean="0"/>
              <a:t>Sparsity</a:t>
            </a:r>
            <a:r>
              <a:rPr lang="en-US" dirty="0" smtClean="0"/>
              <a:t> Index, </a:t>
            </a:r>
          </a:p>
          <a:p>
            <a:pPr algn="l" eaLnBrk="1" hangingPunct="1">
              <a:lnSpc>
                <a:spcPct val="14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Explores Consistency</a:t>
            </a:r>
          </a:p>
          <a:p>
            <a:pPr marL="0" indent="0" eaLnBrk="1" hangingPunct="1">
              <a:lnSpc>
                <a:spcPct val="140000"/>
              </a:lnSpc>
              <a:buClrTx/>
              <a:buSzPct val="100000"/>
              <a:buNone/>
            </a:pPr>
            <a:r>
              <a:rPr lang="en-US" dirty="0" smtClean="0"/>
              <a:t>&amp; Strong Inconsistency</a:t>
            </a:r>
          </a:p>
          <a:p>
            <a:pPr marL="0" indent="0" algn="l" eaLnBrk="1" hangingPunct="1">
              <a:lnSpc>
                <a:spcPct val="140000"/>
              </a:lnSpc>
              <a:buClrTx/>
              <a:buSzPct val="100000"/>
              <a:buNone/>
            </a:pPr>
            <a:r>
              <a:rPr lang="en-US" dirty="0" err="1" smtClean="0"/>
              <a:t>Sparsity</a:t>
            </a:r>
            <a:r>
              <a:rPr lang="en-US" dirty="0" smtClean="0"/>
              <a:t> Gives </a:t>
            </a:r>
            <a:r>
              <a:rPr lang="en-US" dirty="0"/>
              <a:t>B</a:t>
            </a:r>
            <a:r>
              <a:rPr lang="en-US" dirty="0" smtClean="0"/>
              <a:t>road </a:t>
            </a:r>
            <a:r>
              <a:rPr lang="en-US" dirty="0"/>
              <a:t>N</a:t>
            </a:r>
            <a:r>
              <a:rPr lang="en-US" dirty="0" smtClean="0"/>
              <a:t>ew Region  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18529"/>
              </p:ext>
            </p:extLst>
          </p:nvPr>
        </p:nvGraphicFramePr>
        <p:xfrm>
          <a:off x="4724400" y="2495550"/>
          <a:ext cx="4746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2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95550"/>
                        <a:ext cx="4746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76783"/>
              </p:ext>
            </p:extLst>
          </p:nvPr>
        </p:nvGraphicFramePr>
        <p:xfrm>
          <a:off x="5087938" y="3216275"/>
          <a:ext cx="4746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3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216275"/>
                        <a:ext cx="4746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H="1" flipV="1">
            <a:off x="4038600" y="4572000"/>
            <a:ext cx="838200" cy="1066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155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600" b="1" smtClean="0">
                        <a:solidFill>
                          <a:srgbClr val="000000"/>
                        </a:solidFill>
                        <a:latin typeface="Symbol" pitchFamily="18" charset="2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Symbol" pitchFamily="18" charset="2"/>
                      </a:rPr>
                      <a:t>a&gt;1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0 ≤ 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  <a:endParaRPr lang="en-US" altLang="zh-CN" sz="2400" b="1" smtClean="0">
                      <a:solidFill>
                        <a:srgbClr val="FFFFFF"/>
                      </a:solidFill>
                      <a:latin typeface="Symbol" pitchFamily="18" charset="2"/>
                    </a:endParaRP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Symbol" pitchFamily="18" charset="2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40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α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β </a:t>
                    </a:r>
                    <a:r>
                      <a:rPr lang="en-US" altLang="zh-CN" sz="2400" b="1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0≤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β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</a:t>
                    </a:r>
                    <a:r>
                      <a:rPr lang="el-GR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400" b="1" smtClean="0">
                      <a:solidFill>
                        <a:srgbClr val="000000"/>
                      </a:solidFill>
                      <a:latin typeface="Times" pitchFamily="18" charset="0"/>
                    </a:rPr>
                    <a:t>Jung and Marron  </a:t>
                  </a:r>
                  <a:endParaRPr lang="en-US" altLang="zh-CN" sz="1400" b="1" smtClean="0">
                    <a:solidFill>
                      <a:srgbClr val="000000"/>
                    </a:solidFill>
                    <a:latin typeface="Times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0≤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α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l-GR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β 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≤1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CN"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HDLSS</a:t>
            </a:r>
            <a:r>
              <a:rPr lang="en-US" sz="3200" dirty="0" smtClean="0"/>
              <a:t> &amp; Other </a:t>
            </a:r>
            <a:r>
              <a:rPr lang="en-US" sz="3200" dirty="0" err="1" smtClean="0"/>
              <a:t>Asymptotics</a:t>
            </a:r>
            <a:endParaRPr lang="en-US" sz="3200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Larger Context:    PhD Work by Dan </a:t>
            </a:r>
            <a:r>
              <a:rPr lang="en-US" dirty="0" err="1" smtClean="0"/>
              <a:t>Shen</a:t>
            </a:r>
            <a:endParaRPr lang="en-US" dirty="0" smtClean="0"/>
          </a:p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Explores  PCA  Consistency under all of: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dirty="0" smtClean="0"/>
              <a:t>Classical:                   d fixed,    n </a:t>
            </a:r>
            <a:r>
              <a:rPr lang="en-US" dirty="0" smtClean="0">
                <a:sym typeface="Wingdings" pitchFamily="2" charset="2"/>
              </a:rPr>
              <a:t> ∞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err="1" smtClean="0"/>
              <a:t>Portnoy</a:t>
            </a:r>
            <a:r>
              <a:rPr lang="en-US" dirty="0" smtClean="0"/>
              <a:t>:                    d, 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∞,    d &lt;&lt; n</a:t>
            </a:r>
            <a:r>
              <a:rPr lang="en-US" dirty="0" smtClean="0"/>
              <a:t> 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Random </a:t>
            </a:r>
            <a:r>
              <a:rPr lang="en-US" dirty="0"/>
              <a:t>Matrices: </a:t>
            </a:r>
            <a:r>
              <a:rPr lang="en-US" dirty="0" smtClean="0"/>
              <a:t>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~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HDMSS:               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</a:t>
            </a:r>
            <a:r>
              <a:rPr lang="en-US" dirty="0" smtClean="0">
                <a:sym typeface="Wingdings" pitchFamily="2" charset="2"/>
              </a:rPr>
              <a:t>&gt;&gt;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HDLSS</a:t>
            </a:r>
            <a:r>
              <a:rPr lang="en-US" dirty="0"/>
              <a:t>: </a:t>
            </a:r>
            <a:r>
              <a:rPr lang="en-US" dirty="0" smtClean="0"/>
              <a:t>                     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∞,    </a:t>
            </a:r>
            <a:r>
              <a:rPr lang="en-US" dirty="0" smtClean="0">
                <a:sym typeface="Wingdings" pitchFamily="2" charset="2"/>
              </a:rPr>
              <a:t>n fixed</a:t>
            </a:r>
            <a:endParaRPr lang="en-US" dirty="0" smtClean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HDLSS</a:t>
            </a:r>
            <a:r>
              <a:rPr lang="en-US" sz="3200" dirty="0" smtClean="0"/>
              <a:t> &amp; Other </a:t>
            </a:r>
            <a:r>
              <a:rPr lang="en-US" sz="3200" dirty="0" err="1" smtClean="0"/>
              <a:t>Asymptotics</a:t>
            </a:r>
            <a:endParaRPr lang="en-US" sz="3200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Larger Context:    PhD Work by Dan </a:t>
            </a:r>
            <a:r>
              <a:rPr lang="en-US" dirty="0" err="1" smtClean="0"/>
              <a:t>Shen</a:t>
            </a:r>
            <a:endParaRPr lang="en-US" dirty="0" smtClean="0"/>
          </a:p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Explores  PCA  Consistency under all of: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dirty="0" smtClean="0"/>
              <a:t>Classical:                   d fixed,    n </a:t>
            </a:r>
            <a:r>
              <a:rPr lang="en-US" dirty="0" smtClean="0">
                <a:sym typeface="Wingdings" pitchFamily="2" charset="2"/>
              </a:rPr>
              <a:t> ∞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err="1" smtClean="0"/>
              <a:t>Portnoy</a:t>
            </a:r>
            <a:r>
              <a:rPr lang="en-US" dirty="0" smtClean="0"/>
              <a:t>:                    d, 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∞,    d &lt;&lt; n</a:t>
            </a:r>
            <a:r>
              <a:rPr lang="en-US" dirty="0" smtClean="0"/>
              <a:t> 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Random </a:t>
            </a:r>
            <a:r>
              <a:rPr lang="en-US" dirty="0"/>
              <a:t>Matrices: </a:t>
            </a:r>
            <a:r>
              <a:rPr lang="en-US" dirty="0" smtClean="0"/>
              <a:t>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~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HDMSS:               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</a:t>
            </a:r>
            <a:r>
              <a:rPr lang="en-US" dirty="0" smtClean="0">
                <a:sym typeface="Wingdings" pitchFamily="2" charset="2"/>
              </a:rPr>
              <a:t>&gt;&gt;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HDLSS</a:t>
            </a:r>
            <a:r>
              <a:rPr lang="en-US" dirty="0"/>
              <a:t>: </a:t>
            </a:r>
            <a:r>
              <a:rPr lang="en-US" dirty="0" smtClean="0"/>
              <a:t>                     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∞,    </a:t>
            </a:r>
            <a:r>
              <a:rPr lang="en-US" dirty="0" smtClean="0">
                <a:sym typeface="Wingdings" pitchFamily="2" charset="2"/>
              </a:rPr>
              <a:t>n fixed</a:t>
            </a:r>
            <a:endParaRPr lang="en-US" dirty="0" smtClean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8600" y="5257800"/>
            <a:ext cx="1905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953000"/>
            <a:ext cx="5301580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</a:rPr>
              <a:t>High Dimension, Medium Sample Size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3" idx="1"/>
            <a:endCxn id="2" idx="7"/>
          </p:cNvCxnSpPr>
          <p:nvPr/>
        </p:nvCxnSpPr>
        <p:spPr bwMode="auto">
          <a:xfrm flipH="1">
            <a:off x="1854619" y="5183833"/>
            <a:ext cx="583781" cy="163241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637428" y="3505200"/>
            <a:ext cx="2696572" cy="461665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ahoma" pitchFamily="34" charset="0"/>
              </a:rPr>
              <a:t>1980s </a:t>
            </a:r>
            <a:r>
              <a:rPr lang="en-US" sz="2400" dirty="0" err="1" smtClean="0">
                <a:solidFill>
                  <a:srgbClr val="FF00FF"/>
                </a:solidFill>
                <a:latin typeface="Tahoma" pitchFamily="34" charset="0"/>
              </a:rPr>
              <a:t>asymptotics</a:t>
            </a:r>
            <a:endParaRPr lang="en-US" sz="2400" dirty="0">
              <a:solidFill>
                <a:srgbClr val="FF00FF"/>
              </a:solidFill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" y="3736032"/>
            <a:ext cx="2209800" cy="759768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9" name="Straight Connector 8"/>
          <p:cNvCxnSpPr>
            <a:stCxn id="7" idx="7"/>
          </p:cNvCxnSpPr>
          <p:nvPr/>
        </p:nvCxnSpPr>
        <p:spPr bwMode="auto">
          <a:xfrm flipV="1">
            <a:off x="2114782" y="3736032"/>
            <a:ext cx="522646" cy="111265"/>
          </a:xfrm>
          <a:prstGeom prst="lin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6928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0000"/>
                </a:solidFill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γ</a:t>
                  </a:r>
                  <a:r>
                    <a:rPr lang="en-US" altLang="zh-CN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Sample Index      (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Johnstone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0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≤</a:t>
                    </a:r>
                    <a:r>
                      <a:rPr lang="en-US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l-GR" altLang="zh-CN" sz="15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&lt;1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Spike Index     </a:t>
                    </a:r>
                    <a:r>
                      <a:rPr lang="en-US" altLang="zh-CN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Jung and </a:t>
                    </a:r>
                    <a:r>
                      <a:rPr lang="en-US" altLang="zh-CN" sz="1200" b="1" dirty="0" err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Marron</a:t>
                    </a:r>
                    <a:r>
                      <a:rPr lang="en-US" altLang="zh-CN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dirty="0">
                        <a:solidFill>
                          <a:srgbClr val="000000"/>
                        </a:solidFill>
                        <a:latin typeface="Symbol" pitchFamily="18" charset="2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α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r>
                      <a:rPr lang="el-GR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γ </a:t>
                    </a:r>
                    <a:r>
                      <a:rPr lang="en-US" altLang="zh-CN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&gt;1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 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Consistency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  </a:t>
                </a:r>
                <a:endParaRPr lang="en-US" altLang="zh-CN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000000"/>
                    </a:solidFill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Spike Index    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Jung and </a:t>
              </a:r>
              <a:r>
                <a:rPr lang="en-US" altLang="zh-CN" sz="1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Marron</a:t>
              </a:r>
              <a:r>
                <a:rPr lang="en-US" altLang="zh-CN" sz="1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0000"/>
                  </a:solidFill>
                  <a:latin typeface="Symbol" pitchFamily="18" charset="2"/>
                </a:rPr>
                <a:t>a    </a:t>
              </a:r>
              <a:endParaRPr lang="en-US" altLang="zh-CN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0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altLang="zh-CN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&gt;1, </a:t>
                      </a:r>
                      <a:r>
                        <a:rPr lang="el-GR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 </a:t>
                      </a: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Subspace Consistency </a:t>
                  </a:r>
                  <a:r>
                    <a:rPr lang="en-US" altLang="zh-CN" sz="1200" dirty="0">
                      <a:solidFill>
                        <a:srgbClr val="000000"/>
                      </a:solidFill>
                    </a:rPr>
                    <a:t> </a:t>
                  </a:r>
                  <a:endPara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>
                      <a:solidFill>
                        <a:srgbClr val="000000"/>
                      </a:solidFill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HDLSS</a:t>
            </a:r>
            <a:r>
              <a:rPr lang="en-US" sz="3200" dirty="0" smtClean="0"/>
              <a:t> &amp; Other </a:t>
            </a:r>
            <a:r>
              <a:rPr lang="en-US" sz="3200" dirty="0" err="1" smtClean="0"/>
              <a:t>Asymptotics</a:t>
            </a:r>
            <a:endParaRPr lang="en-US" sz="3200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Larger Context:    PhD Work by Dan </a:t>
            </a:r>
            <a:r>
              <a:rPr lang="en-US" dirty="0" err="1" smtClean="0"/>
              <a:t>Shen</a:t>
            </a:r>
            <a:endParaRPr lang="en-US" dirty="0" smtClean="0"/>
          </a:p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Explores  PCA  Consistency under all of: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dirty="0" smtClean="0"/>
              <a:t>Classical:                   d fixed,    n </a:t>
            </a:r>
            <a:r>
              <a:rPr lang="en-US" dirty="0" smtClean="0">
                <a:sym typeface="Wingdings" pitchFamily="2" charset="2"/>
              </a:rPr>
              <a:t> ∞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err="1" smtClean="0"/>
              <a:t>Portnoy</a:t>
            </a:r>
            <a:r>
              <a:rPr lang="en-US" dirty="0" smtClean="0"/>
              <a:t>:                    d, 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∞,    d &lt;&lt; n</a:t>
            </a:r>
            <a:r>
              <a:rPr lang="en-US" dirty="0" smtClean="0"/>
              <a:t> 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Random </a:t>
            </a:r>
            <a:r>
              <a:rPr lang="en-US" dirty="0"/>
              <a:t>Matrices: </a:t>
            </a:r>
            <a:r>
              <a:rPr lang="en-US" dirty="0" smtClean="0"/>
              <a:t>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~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HDMSS:               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</a:t>
            </a:r>
            <a:r>
              <a:rPr lang="en-US" dirty="0" smtClean="0">
                <a:sym typeface="Wingdings" pitchFamily="2" charset="2"/>
              </a:rPr>
              <a:t>&gt;&gt;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HDLSS</a:t>
            </a:r>
            <a:r>
              <a:rPr lang="en-US" dirty="0"/>
              <a:t>: </a:t>
            </a:r>
            <a:r>
              <a:rPr lang="en-US" dirty="0" smtClean="0"/>
              <a:t>                     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∞,    </a:t>
            </a:r>
            <a:r>
              <a:rPr lang="en-US" dirty="0" smtClean="0">
                <a:sym typeface="Wingdings" pitchFamily="2" charset="2"/>
              </a:rPr>
              <a:t>n fixed</a:t>
            </a:r>
            <a:endParaRPr lang="en-US" dirty="0" smtClean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HDLSS</a:t>
            </a:r>
            <a:r>
              <a:rPr lang="en-US" sz="3200" dirty="0" smtClean="0"/>
              <a:t> &amp; Other </a:t>
            </a:r>
            <a:r>
              <a:rPr lang="en-US" sz="3200" dirty="0" err="1" smtClean="0"/>
              <a:t>Asymptotics</a:t>
            </a:r>
            <a:endParaRPr lang="en-US" sz="3200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Larger Context:    PhD Work by Dan </a:t>
            </a:r>
            <a:r>
              <a:rPr lang="en-US" dirty="0" err="1" smtClean="0"/>
              <a:t>Shen</a:t>
            </a:r>
            <a:endParaRPr lang="en-US" dirty="0" smtClean="0"/>
          </a:p>
          <a:p>
            <a:pPr marL="533400" indent="-533400" algn="l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Explores  PCA  Consistency under all of: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dirty="0" smtClean="0"/>
              <a:t>Classical:                   d fixed,    n </a:t>
            </a:r>
            <a:r>
              <a:rPr lang="en-US" dirty="0" smtClean="0">
                <a:sym typeface="Wingdings" pitchFamily="2" charset="2"/>
              </a:rPr>
              <a:t> ∞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err="1" smtClean="0"/>
              <a:t>Portnoy</a:t>
            </a:r>
            <a:r>
              <a:rPr lang="en-US" dirty="0" smtClean="0"/>
              <a:t>:                    d, 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smtClean="0">
                <a:sym typeface="Wingdings" pitchFamily="2" charset="2"/>
              </a:rPr>
              <a:t>∞,    d &lt;&lt; n</a:t>
            </a:r>
            <a:r>
              <a:rPr lang="en-US" dirty="0" smtClean="0"/>
              <a:t> </a:t>
            </a:r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/>
              <a:t>Random </a:t>
            </a:r>
            <a:r>
              <a:rPr lang="en-US" dirty="0"/>
              <a:t>Matrices: </a:t>
            </a:r>
            <a:r>
              <a:rPr lang="en-US" dirty="0" smtClean="0"/>
              <a:t>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~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>
                <a:solidFill>
                  <a:srgbClr val="FF00FF"/>
                </a:solidFill>
              </a:rPr>
              <a:t>HDMSS</a:t>
            </a:r>
            <a:r>
              <a:rPr lang="en-US" dirty="0" smtClean="0"/>
              <a:t>:                     d</a:t>
            </a:r>
            <a:r>
              <a:rPr lang="en-US" dirty="0"/>
              <a:t>, n</a:t>
            </a:r>
            <a:r>
              <a:rPr lang="en-US" dirty="0">
                <a:sym typeface="Wingdings" pitchFamily="2" charset="2"/>
              </a:rPr>
              <a:t>  ∞,    d </a:t>
            </a:r>
            <a:r>
              <a:rPr lang="en-US" dirty="0" smtClean="0">
                <a:sym typeface="Wingdings" pitchFamily="2" charset="2"/>
              </a:rPr>
              <a:t>&gt;&gt; </a:t>
            </a:r>
            <a:r>
              <a:rPr lang="en-US" dirty="0">
                <a:sym typeface="Wingdings" pitchFamily="2" charset="2"/>
              </a:rPr>
              <a:t>n</a:t>
            </a:r>
            <a:endParaRPr lang="en-US" dirty="0" smtClean="0"/>
          </a:p>
          <a:p>
            <a:pPr marL="182880" indent="-533400" algn="l" eaLnBrk="1" hangingPunct="1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HDLSS</a:t>
            </a:r>
            <a:r>
              <a:rPr lang="en-US" dirty="0"/>
              <a:t>: </a:t>
            </a:r>
            <a:r>
              <a:rPr lang="en-US" dirty="0" smtClean="0"/>
              <a:t>                     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∞,    </a:t>
            </a:r>
            <a:r>
              <a:rPr lang="en-US" dirty="0" smtClean="0">
                <a:sym typeface="Wingdings" pitchFamily="2" charset="2"/>
              </a:rPr>
              <a:t>n fixed</a:t>
            </a:r>
            <a:endParaRPr lang="en-US" dirty="0" smtClean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28600" y="5181600"/>
            <a:ext cx="8305800" cy="685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576935"/>
            <a:ext cx="463739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Interesting and Surprising Case</a:t>
            </a: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>
            <a:off x="1600200" y="4038600"/>
            <a:ext cx="2471098" cy="1143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11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Asymptotics: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Leading Groups: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Fan, et al   (Princeton)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err="1" smtClean="0"/>
                  <a:t>Aoshima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Yata</a:t>
                </a:r>
                <a:r>
                  <a:rPr lang="en-US" dirty="0" smtClean="0"/>
                  <a:t>   (Tsukuba)</a:t>
                </a:r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Fan View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Asymptotics: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“Ultra High Dimension</a:t>
                </a:r>
                <a:r>
                  <a:rPr lang="en-US" dirty="0" smtClean="0"/>
                  <a:t>” (Fan &amp; </a:t>
                </a:r>
                <a:r>
                  <a:rPr lang="en-US" dirty="0" err="1" smtClean="0"/>
                  <a:t>Lv</a:t>
                </a:r>
                <a:r>
                  <a:rPr lang="en-US" dirty="0" smtClean="0"/>
                  <a:t> 2008):</a:t>
                </a:r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(Classical Viewpoint)</a:t>
                </a:r>
              </a:p>
              <a:p>
                <a:pPr marL="514350" indent="-51435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 startAt="2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(Perhaps Impressive?)</a:t>
                </a:r>
              </a:p>
            </p:txBody>
          </p:sp>
        </mc:Choice>
        <mc:Fallback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1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Motivating Context: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Signal Processing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“Blind Source Separation”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Aoshima</a:t>
            </a:r>
            <a:r>
              <a:rPr lang="en-US" sz="3200" dirty="0" smtClean="0">
                <a:solidFill>
                  <a:srgbClr val="000000"/>
                </a:solidFill>
              </a:rPr>
              <a:t> View</a:t>
            </a:r>
            <a:r>
              <a:rPr lang="en-US" sz="3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Asymptotics: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(New Viewpoint)</a:t>
                </a:r>
              </a:p>
              <a:p>
                <a:pPr marL="514350" indent="-51435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 startAt="2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(Mathematically Equivalent?)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59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Personal Choice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err="1" smtClean="0"/>
                  <a:t>Aoshima</a:t>
                </a:r>
                <a:r>
                  <a:rPr lang="en-US" dirty="0" smtClean="0"/>
                  <a:t> View:</a:t>
                </a:r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b="0" dirty="0" smtClean="0">
                    <a:ea typeface="Cambria Math"/>
                  </a:rPr>
                  <a:t>Since this allows </a:t>
                </a:r>
                <a:r>
                  <a:rPr lang="en-US" b="0" u="sng" dirty="0" smtClean="0">
                    <a:ea typeface="Cambria Math"/>
                  </a:rPr>
                  <a:t>easy interface</a:t>
                </a:r>
                <a:r>
                  <a:rPr lang="en-US" b="0" dirty="0" smtClean="0">
                    <a:ea typeface="Cambria Math"/>
                  </a:rPr>
                  <a:t> with </a:t>
                </a:r>
                <a:r>
                  <a:rPr lang="en-US" b="0" dirty="0" smtClean="0">
                    <a:solidFill>
                      <a:srgbClr val="00B050"/>
                    </a:solidFill>
                    <a:ea typeface="Cambria Math"/>
                  </a:rPr>
                  <a:t>HDLSS</a:t>
                </a:r>
                <a:r>
                  <a:rPr lang="en-US" b="0" dirty="0" smtClean="0">
                    <a:ea typeface="Cambria Math"/>
                  </a:rPr>
                  <a:t>:</a:t>
                </a: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ea typeface="Cambria Math"/>
                  </a:rPr>
                  <a:t>,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/>
                  </a:rPr>
                  <a:t>  fixed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r="-444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3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Surprising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Yata &amp; </a:t>
                </a:r>
                <a:r>
                  <a:rPr lang="en-US" dirty="0" err="1" smtClean="0"/>
                  <a:t>Aoshima</a:t>
                </a:r>
                <a:r>
                  <a:rPr lang="en-US" dirty="0" smtClean="0"/>
                  <a:t> (2010)  </a:t>
                </a:r>
                <a:r>
                  <a:rPr lang="en-US" i="1" dirty="0" smtClean="0"/>
                  <a:t>J. </a:t>
                </a:r>
                <a:r>
                  <a:rPr lang="en-US" i="1" dirty="0" err="1" smtClean="0"/>
                  <a:t>Mult</a:t>
                </a:r>
                <a:r>
                  <a:rPr lang="en-US" i="1" dirty="0" smtClean="0"/>
                  <a:t>. Anal.</a:t>
                </a: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Cross-Data Matrix Methodology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Courier New" pitchFamily="49" charset="0"/>
                  <a:buChar char="o"/>
                </a:pPr>
                <a:r>
                  <a:rPr lang="en-US" b="0" dirty="0" smtClean="0">
                    <a:ea typeface="Cambria Math"/>
                  </a:rPr>
                  <a:t>Split Sample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Courier New" pitchFamily="49" charset="0"/>
                  <a:buChar char="o"/>
                </a:pPr>
                <a:r>
                  <a:rPr lang="en-US" dirty="0" smtClean="0">
                    <a:ea typeface="Cambria Math"/>
                  </a:rPr>
                  <a:t>SVD of Cross-Covariance Matrices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Courier New" pitchFamily="49" charset="0"/>
                  <a:buChar char="o"/>
                </a:pPr>
                <a:r>
                  <a:rPr lang="en-US" b="0" dirty="0" smtClean="0">
                    <a:ea typeface="Cambria Math"/>
                  </a:rPr>
                  <a:t>Pool Results</a:t>
                </a:r>
              </a:p>
              <a:p>
                <a:pPr algn="l" eaLnBrk="1" hangingPunct="1">
                  <a:lnSpc>
                    <a:spcPct val="140000"/>
                  </a:lnSpc>
                  <a:buClrTx/>
                  <a:buSzPct val="100000"/>
                  <a:buFont typeface="Courier New" pitchFamily="49" charset="0"/>
                  <a:buChar char="o"/>
                </a:pPr>
                <a:r>
                  <a:rPr lang="en-US" dirty="0" smtClean="0">
                    <a:ea typeface="Cambria Math"/>
                  </a:rPr>
                  <a:t>PCA Consistency Weaker Conditions</a:t>
                </a: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b="0" dirty="0" smtClean="0">
                    <a:ea typeface="Cambria Math"/>
                  </a:rPr>
                  <a:t>(on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)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b="-16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1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90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7302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(et al  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(1998, revision coming)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10345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(et al  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Mardia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(1998, revision coming)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02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2081"/>
              </p:ext>
            </p:extLst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81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20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4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83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3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48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40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87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1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“=“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“=“,  Equivalence Classes Are Singletons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Example:    Modulo Arithmetic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(E.g. Clock Arithmetic, mod 12)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 hours after 11:00  is  2:00 …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signals:</a:t>
            </a:r>
          </a:p>
        </p:txBody>
      </p:sp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horizontal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Maximal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Minimal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</a:t>
            </a:r>
            <a:r>
              <a:rPr lang="en-US" u="sng" dirty="0" smtClean="0"/>
              <a:t>Classes</a:t>
            </a:r>
            <a:r>
              <a:rPr lang="en-US" dirty="0" smtClean="0"/>
              <a:t>   (orbits)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7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</a:t>
            </a:r>
            <a:r>
              <a:rPr lang="en-US" u="sng" dirty="0" smtClean="0"/>
              <a:t>Classes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orbits)</a:t>
            </a:r>
            <a:endParaRPr lang="en-US" u="sng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7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translation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H="1" flipV="1">
            <a:off x="17526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8458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rotation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30480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1463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  <p:pic>
        <p:nvPicPr>
          <p:cNvPr id="2355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1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849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(Elegant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Illustrative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Graphic)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Thanks to P. T. Fletcher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Lie in Curved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Surface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1600200"/>
            <a:ext cx="1752600" cy="11699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At Each Point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2209800"/>
            <a:ext cx="3886200" cy="827088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Approx’ing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(in limit of shrinking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 of p)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3886200"/>
            <a:ext cx="3886200" cy="2111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4219</Words>
  <Application>Microsoft Office PowerPoint</Application>
  <PresentationFormat>On-screen Show (4:3)</PresentationFormat>
  <Paragraphs>1170</Paragraphs>
  <Slides>145</Slides>
  <Notes>143</Notes>
  <HiddenSlides>0</HiddenSlides>
  <MMClips>4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145</vt:i4>
      </vt:variant>
    </vt:vector>
  </HeadingPairs>
  <TitlesOfParts>
    <vt:vector size="154" baseType="lpstr">
      <vt:lpstr>12_Default Design</vt:lpstr>
      <vt:lpstr>2_Default Design</vt:lpstr>
      <vt:lpstr>3_Default Design</vt:lpstr>
      <vt:lpstr>14_Nature</vt:lpstr>
      <vt:lpstr>5_Nature</vt:lpstr>
      <vt:lpstr>默认设计模板</vt:lpstr>
      <vt:lpstr>1_默认设计模板</vt:lpstr>
      <vt:lpstr>Equation</vt:lpstr>
      <vt:lpstr>Image File</vt:lpstr>
      <vt:lpstr>HDLSS Asy’s: Geometrical Represent’n</vt:lpstr>
      <vt:lpstr>HDLSS Additional Results</vt:lpstr>
      <vt:lpstr>Liu:  Twiddle ratios of subtypes</vt:lpstr>
      <vt:lpstr>HDLSS Asymptotics</vt:lpstr>
      <vt:lpstr>Independent Component Analysis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Algorithm</vt:lpstr>
      <vt:lpstr>ICA, Algorithm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ICA Overview</vt:lpstr>
      <vt:lpstr>HDLSS &amp; Sparsity</vt:lpstr>
      <vt:lpstr>PowerPoint Presentation</vt:lpstr>
      <vt:lpstr>HDLSS &amp; Other Asymptotics</vt:lpstr>
      <vt:lpstr>HDLSS &amp; Other Asymptotics</vt:lpstr>
      <vt:lpstr>PowerPoint Presentation</vt:lpstr>
      <vt:lpstr>HDLSS &amp; Other Asymptotics</vt:lpstr>
      <vt:lpstr>HDLSS &amp; Other Asymptotics</vt:lpstr>
      <vt:lpstr>HDMSS </vt:lpstr>
      <vt:lpstr>HDMSS, Fan View </vt:lpstr>
      <vt:lpstr>HDMSS, Aoshima View </vt:lpstr>
      <vt:lpstr>HDMSS, Personal Choice </vt:lpstr>
      <vt:lpstr>HDMSS, Surprising Result</vt:lpstr>
      <vt:lpstr>Shapes As Data Objects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Shapes As Data Objects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372</cp:revision>
  <dcterms:created xsi:type="dcterms:W3CDTF">2001-06-08T01:38:43Z</dcterms:created>
  <dcterms:modified xsi:type="dcterms:W3CDTF">2014-11-11T02:14:31Z</dcterms:modified>
</cp:coreProperties>
</file>