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g" ContentType="vide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4" r:id="rId2"/>
  </p:sldMasterIdLst>
  <p:notesMasterIdLst>
    <p:notesMasterId r:id="rId147"/>
  </p:notesMasterIdLst>
  <p:sldIdLst>
    <p:sldId id="2175" r:id="rId3"/>
    <p:sldId id="2203" r:id="rId4"/>
    <p:sldId id="2225" r:id="rId5"/>
    <p:sldId id="2231" r:id="rId6"/>
    <p:sldId id="2238" r:id="rId7"/>
    <p:sldId id="2256" r:id="rId8"/>
    <p:sldId id="2261" r:id="rId9"/>
    <p:sldId id="2263" r:id="rId10"/>
    <p:sldId id="2318" r:id="rId11"/>
    <p:sldId id="2333" r:id="rId12"/>
    <p:sldId id="2334" r:id="rId13"/>
    <p:sldId id="2335" r:id="rId14"/>
    <p:sldId id="2244" r:id="rId15"/>
    <p:sldId id="2245" r:id="rId16"/>
    <p:sldId id="2246" r:id="rId17"/>
    <p:sldId id="2247" r:id="rId18"/>
    <p:sldId id="2248" r:id="rId19"/>
    <p:sldId id="2422" r:id="rId20"/>
    <p:sldId id="2250" r:id="rId21"/>
    <p:sldId id="2249" r:id="rId22"/>
    <p:sldId id="2251" r:id="rId23"/>
    <p:sldId id="2424" r:id="rId24"/>
    <p:sldId id="2423" r:id="rId25"/>
    <p:sldId id="2425" r:id="rId26"/>
    <p:sldId id="2336" r:id="rId27"/>
    <p:sldId id="2337" r:id="rId28"/>
    <p:sldId id="2338" r:id="rId29"/>
    <p:sldId id="2339" r:id="rId30"/>
    <p:sldId id="2340" r:id="rId31"/>
    <p:sldId id="2341" r:id="rId32"/>
    <p:sldId id="2342" r:id="rId33"/>
    <p:sldId id="2343" r:id="rId34"/>
    <p:sldId id="2344" r:id="rId35"/>
    <p:sldId id="2345" r:id="rId36"/>
    <p:sldId id="2346" r:id="rId37"/>
    <p:sldId id="2347" r:id="rId38"/>
    <p:sldId id="2348" r:id="rId39"/>
    <p:sldId id="2349" r:id="rId40"/>
    <p:sldId id="2350" r:id="rId41"/>
    <p:sldId id="2351" r:id="rId42"/>
    <p:sldId id="2352" r:id="rId43"/>
    <p:sldId id="2353" r:id="rId44"/>
    <p:sldId id="2354" r:id="rId45"/>
    <p:sldId id="2355" r:id="rId46"/>
    <p:sldId id="2356" r:id="rId47"/>
    <p:sldId id="2357" r:id="rId48"/>
    <p:sldId id="2358" r:id="rId49"/>
    <p:sldId id="2359" r:id="rId50"/>
    <p:sldId id="2360" r:id="rId51"/>
    <p:sldId id="2417" r:id="rId52"/>
    <p:sldId id="2419" r:id="rId53"/>
    <p:sldId id="2418" r:id="rId54"/>
    <p:sldId id="2364" r:id="rId55"/>
    <p:sldId id="2365" r:id="rId56"/>
    <p:sldId id="2366" r:id="rId57"/>
    <p:sldId id="2367" r:id="rId58"/>
    <p:sldId id="2368" r:id="rId59"/>
    <p:sldId id="2369" r:id="rId60"/>
    <p:sldId id="2370" r:id="rId61"/>
    <p:sldId id="2371" r:id="rId62"/>
    <p:sldId id="2372" r:id="rId63"/>
    <p:sldId id="2420" r:id="rId64"/>
    <p:sldId id="2421" r:id="rId65"/>
    <p:sldId id="2373" r:id="rId66"/>
    <p:sldId id="2374" r:id="rId67"/>
    <p:sldId id="2375" r:id="rId68"/>
    <p:sldId id="2376" r:id="rId69"/>
    <p:sldId id="2377" r:id="rId70"/>
    <p:sldId id="2378" r:id="rId71"/>
    <p:sldId id="2379" r:id="rId72"/>
    <p:sldId id="2380" r:id="rId73"/>
    <p:sldId id="2381" r:id="rId74"/>
    <p:sldId id="2382" r:id="rId75"/>
    <p:sldId id="2383" r:id="rId76"/>
    <p:sldId id="2384" r:id="rId77"/>
    <p:sldId id="2385" r:id="rId78"/>
    <p:sldId id="2386" r:id="rId79"/>
    <p:sldId id="2387" r:id="rId80"/>
    <p:sldId id="2388" r:id="rId81"/>
    <p:sldId id="2389" r:id="rId82"/>
    <p:sldId id="2390" r:id="rId83"/>
    <p:sldId id="2391" r:id="rId84"/>
    <p:sldId id="2392" r:id="rId85"/>
    <p:sldId id="2393" r:id="rId86"/>
    <p:sldId id="2394" r:id="rId87"/>
    <p:sldId id="2395" r:id="rId88"/>
    <p:sldId id="2396" r:id="rId89"/>
    <p:sldId id="2397" r:id="rId90"/>
    <p:sldId id="2398" r:id="rId91"/>
    <p:sldId id="2399" r:id="rId92"/>
    <p:sldId id="2400" r:id="rId93"/>
    <p:sldId id="2401" r:id="rId94"/>
    <p:sldId id="2402" r:id="rId95"/>
    <p:sldId id="2403" r:id="rId96"/>
    <p:sldId id="2404" r:id="rId97"/>
    <p:sldId id="2405" r:id="rId98"/>
    <p:sldId id="2406" r:id="rId99"/>
    <p:sldId id="2407" r:id="rId100"/>
    <p:sldId id="2408" r:id="rId101"/>
    <p:sldId id="2409" r:id="rId102"/>
    <p:sldId id="2410" r:id="rId103"/>
    <p:sldId id="2411" r:id="rId104"/>
    <p:sldId id="2412" r:id="rId105"/>
    <p:sldId id="2413" r:id="rId106"/>
    <p:sldId id="2414" r:id="rId107"/>
    <p:sldId id="2429" r:id="rId108"/>
    <p:sldId id="2427" r:id="rId109"/>
    <p:sldId id="2428" r:id="rId110"/>
    <p:sldId id="2430" r:id="rId111"/>
    <p:sldId id="2432" r:id="rId112"/>
    <p:sldId id="2426" r:id="rId113"/>
    <p:sldId id="2431" r:id="rId114"/>
    <p:sldId id="2433" r:id="rId115"/>
    <p:sldId id="2434" r:id="rId116"/>
    <p:sldId id="2435" r:id="rId117"/>
    <p:sldId id="2438" r:id="rId118"/>
    <p:sldId id="2436" r:id="rId119"/>
    <p:sldId id="2437" r:id="rId120"/>
    <p:sldId id="2439" r:id="rId121"/>
    <p:sldId id="2440" r:id="rId122"/>
    <p:sldId id="2441" r:id="rId123"/>
    <p:sldId id="2442" r:id="rId124"/>
    <p:sldId id="2443" r:id="rId125"/>
    <p:sldId id="2444" r:id="rId126"/>
    <p:sldId id="2447" r:id="rId127"/>
    <p:sldId id="2445" r:id="rId128"/>
    <p:sldId id="2446" r:id="rId129"/>
    <p:sldId id="2448" r:id="rId130"/>
    <p:sldId id="2449" r:id="rId131"/>
    <p:sldId id="2450" r:id="rId132"/>
    <p:sldId id="2451" r:id="rId133"/>
    <p:sldId id="2452" r:id="rId134"/>
    <p:sldId id="2453" r:id="rId135"/>
    <p:sldId id="2454" r:id="rId136"/>
    <p:sldId id="2455" r:id="rId137"/>
    <p:sldId id="2456" r:id="rId138"/>
    <p:sldId id="2457" r:id="rId139"/>
    <p:sldId id="2459" r:id="rId140"/>
    <p:sldId id="2458" r:id="rId141"/>
    <p:sldId id="2460" r:id="rId142"/>
    <p:sldId id="2462" r:id="rId143"/>
    <p:sldId id="2461" r:id="rId144"/>
    <p:sldId id="2463" r:id="rId145"/>
    <p:sldId id="2464" r:id="rId1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357FF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91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8.wmf"/><Relationship Id="rId4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68.wmf"/><Relationship Id="rId1" Type="http://schemas.openxmlformats.org/officeDocument/2006/relationships/image" Target="../media/image66.wmf"/><Relationship Id="rId4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6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3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A805F-2D3D-4EAD-A562-761064F1D26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3A87E2-F2DB-48C9-82AE-8F86B091DC2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5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A805F-2D3D-4EAD-A562-761064F1D26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72269B-CBAC-444D-B574-F5438FACF43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AE8F4C-B45B-410C-B7DB-F6CACC2F5E8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5CA00E-420B-4AC4-9370-95A41B2DDD0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374288-C437-4C29-AE26-FFED697E726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3CFC08-206D-4E6B-A04F-D99B39947CE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815EE2-ADF1-4E06-8555-0EE1A74262C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9AC3A7-9ACD-4F15-9288-5B1F6E7C631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705C7-6A64-42C9-A121-AD53E0DD8F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5C6213-8D0D-400A-B145-E9DF625997C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705C7-6A64-42C9-A121-AD53E0DD8F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7BF7CA-6016-4B6D-830D-6508040D75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7BF7CA-6016-4B6D-830D-6508040D75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7BF7CA-6016-4B6D-830D-6508040D75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7BF7CA-6016-4B6D-830D-6508040D75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1335C6-141A-4EE8-8C3C-563A22744C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3C9BD2-B715-4636-9E8B-CA05735883A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0456D-375C-414C-9B82-F6D8CE41019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0456D-375C-414C-9B82-F6D8CE41019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0456D-375C-414C-9B82-F6D8CE41019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85519E-4879-403B-B240-1F74DE9861A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9FC57-812F-476D-9DCB-7769CEE7B1E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9FC57-812F-476D-9DCB-7769CEE7B1E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9FC57-812F-476D-9DCB-7769CEE7B1E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2F43FB-DE1B-4E14-B0DB-A000E9A6F1A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2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94FDA6-AC2B-49B7-9162-F4F78149690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9AE17-F08A-4AA0-A60F-0AABAB7DD9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8C9895-F8BC-4900-B3E5-8B0EB1E39CC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BFAEB2-06D1-409B-8C4E-2CCA54293D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969A3-793B-433A-951B-3276561CDBA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969A3-793B-433A-951B-3276561CDBA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6B07A9-A735-48B9-82FA-02E0C1457E0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AA3B64-2DDE-40D7-A584-62A8DF4BB33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55F403-BEDC-4B21-A757-6D0E6AD3D6E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0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DE41E6-B1B6-4AF5-A87E-ED000ABAD27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1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BE63CF-3DCB-4F24-8A64-BE3FA4863CF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2BD5B4-082F-4480-AC6C-7623EBB58D6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3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11FE9F-685A-4DAE-9734-A6E0AACB597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11FE9F-685A-4DAE-9734-A6E0AACB597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11FE9F-685A-4DAE-9734-A6E0AACB597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9E3D3C-668A-4FD6-9314-99C7A339BA1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5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4D7BE2-4C34-4D99-8BB8-8E31EEDAB0E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8DBA3A-7FF3-49DF-998B-6D7E1DB164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21D1A6-7846-43BF-BFCF-282DD348EE8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FA4F-FF02-4706-B07E-4A16002970A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9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288BA-4286-4141-9D64-B97421E059F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B409C-9EE5-4366-B203-C1256782C10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1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BE1D1A-C75C-494E-A8D7-099C04D6CF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442F31-67A0-4D7F-8CAE-1D2C007CBE6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EA3BD-13B6-4624-8F97-96AC0785712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3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21D1A6-7846-43BF-BFCF-282DD348EE8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442F31-67A0-4D7F-8CAE-1D2C007CBE6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04BDF4-5E2D-4F8B-94F6-F168DC10750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A1753-4FCF-4E64-91BB-2D7540D9722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5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38B3B6-5A5A-4122-A4D1-80694141E6D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6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273865-3329-4535-93F5-02BD890D2DD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59AE9F-C509-404D-8269-02B8B0BA570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F9A185-F1C6-4E29-8038-DF8AAC637F7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6B8F08-D541-421D-B5DB-AC69A2F1120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37E3E7-E835-4A1F-AE76-D750C3E6BEF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37E3E7-E835-4A1F-AE76-D750C3E6BEF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37E3E7-E835-4A1F-AE76-D750C3E6BEF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B708A7-0125-42A4-A0CB-405F5D832AA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B708A7-0125-42A4-A0CB-405F5D832AA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36160-2504-4F6B-B4F9-11AD534DB26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3D09EB-D587-4AC7-99AD-33AF4C37273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AF6BB-A26E-43D5-9591-F5C1E8656C2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AF6BB-A26E-43D5-9591-F5C1E8656C2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AF6BB-A26E-43D5-9591-F5C1E8656C2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5210A4-7B7B-475B-9E3C-52EBF019C53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6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975157-D178-4D95-AFE3-FD2C2BCBEB2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ACF57-538D-4316-AF21-AE5AEA6EA0E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ACF57-538D-4316-AF21-AE5AEA6EA0E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ACF57-538D-4316-AF21-AE5AEA6EA0E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6865E-97F2-4A89-B310-AEF977A1E7B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40B6B4-33B6-4B59-9474-93D1538AABC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0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2D6E58-B368-4EEC-9405-453E57FD73D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1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EAC1D-74B6-4D7B-BF9B-244AB3315E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ED1B83-0316-4703-94B6-5614C78E7EB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667C72-758C-476C-88B6-FA9B959C6F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468D5B-46CD-46BB-A2A0-2D429D12FF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5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77FE5D-940F-4444-AB92-BA422CDEADD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5FC766-1B4F-4449-A63D-BF90B64CCA5C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7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38620-CB4F-4584-A425-3F73AD69449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8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CC34F-4900-4106-8BAF-D354ED526B8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B19C94-3D5E-4048-A9E5-063FD0C02EB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0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A6A0BD-F98C-48CE-B164-785A6A10E3D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2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A5DDC-B281-4DEE-B06C-7FE1F0BE417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7355-3BDD-4ED7-B2E9-CE27AFA364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5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2B59-9DAA-4F20-AEFE-D07A0AC14D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6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92AE-0CA4-4085-913B-0F4FDA21B9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9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04D4-72D2-43FE-A96A-F392D3FE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3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9471-495E-4AA7-849D-620D4FCE56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2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14EC-40C3-4717-A5B8-411F6D2EF7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0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B51A-6D7E-48D5-8C19-A1CDE91499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3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221C-59D5-4250-A87F-882CCEF931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0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492D5-B08F-4CF1-B5A5-45F0BB954A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6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6986-0600-4A5D-9035-4E36523F8E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61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93F3-052D-462B-873D-E6B2471028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33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7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77AD48D-CD70-403A-B48B-1D09DD7B25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568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5" Type="http://schemas.openxmlformats.org/officeDocument/2006/relationships/image" Target="../media/image114.png"/><Relationship Id="rId4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38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ron\Documents\Talks\ComplexPopn\HDLSSmath\ToyMovie_PAMDWD.avi" TargetMode="External"/><Relationship Id="rId4" Type="http://schemas.openxmlformats.org/officeDocument/2006/relationships/image" Target="../media/image21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5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5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0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1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5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54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6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9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8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8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73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7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77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79.wmf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77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79.wmf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77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100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84.w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0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11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13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0.bin"/><Relationship Id="rId5" Type="http://schemas.openxmlformats.org/officeDocument/2006/relationships/image" Target="../media/image86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112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20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90.wmf"/><Relationship Id="rId5" Type="http://schemas.openxmlformats.org/officeDocument/2006/relationships/image" Target="../media/image92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119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100.wmf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28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22.bin"/><Relationship Id="rId11" Type="http://schemas.openxmlformats.org/officeDocument/2006/relationships/oleObject" Target="../embeddings/oleObject125.bin"/><Relationship Id="rId5" Type="http://schemas.openxmlformats.org/officeDocument/2006/relationships/image" Target="../media/image97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124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27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29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31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10.wmf"/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37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112.png"/><Relationship Id="rId4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113.png"/><Relationship Id="rId4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Hyperplane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&amp; dist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Within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plane, can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“rotate  towards           Unit Simplex”</a:t>
            </a:r>
            <a:endParaRPr lang="en-US" sz="2000" i="1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All Gaussian data sets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are: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“near Unit Simplex Vertices”!!!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“Randomness” </a:t>
            </a: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appears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only in rotation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of simplex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53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83148508"/>
              </p:ext>
            </p:extLst>
          </p:nvPr>
        </p:nvGraphicFramePr>
        <p:xfrm>
          <a:off x="44958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54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55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438400" y="419100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56" name="Equation" r:id="rId10" imgW="647640" imgH="342720" progId="Equation.3">
                  <p:embed/>
                </p:oleObj>
              </mc:Choice>
              <mc:Fallback>
                <p:oleObj name="Equation" r:id="rId10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57"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</p:spTree>
    <p:extLst>
      <p:ext uri="{BB962C8B-B14F-4D97-AF65-F5344CB8AC3E}">
        <p14:creationId xmlns:p14="http://schemas.microsoft.com/office/powerpoint/2010/main" val="536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~  Linear Classifiers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2D890CA-7BBD-4335-8F9A-2D7D20353CC4}" type="mathplaceholder">
                        <a:rPr lang="en-US" i="1" smtClean="0">
                          <a:solidFill>
                            <a:srgbClr val="FFFFFF"/>
                          </a:solidFill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marL="514350" indent="-514350" eaLnBrk="1" hangingPunct="1">
              <a:buFont typeface="+mj-lt"/>
              <a:buAutoNum type="alphaLcPeriod" startAt="2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Exponential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Marginals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still have convergence to Gaussian,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slower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(“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skewness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 has stronger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impact than “kurtosis”)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need   k &gt;= 25   to see no difference</a:t>
            </a:r>
          </a:p>
          <a:p>
            <a:pPr eaLnBrk="1" hangingPunct="1"/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- Bimodal Marginals</a:t>
            </a:r>
          </a:p>
        </p:txBody>
      </p:sp>
      <p:pic>
        <p:nvPicPr>
          <p:cNvPr id="2" name="HDLSSProjBim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295400"/>
            <a:ext cx="6840414" cy="5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marL="514350" indent="-514350" eaLnBrk="1" hangingPunct="1">
              <a:buFont typeface="+mj-lt"/>
              <a:buAutoNum type="alphaLcPeriod" startAt="3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Marginals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onvergence to Gaussian,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Surprisingly fast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Quite close for   k = 9</a:t>
            </a:r>
          </a:p>
          <a:p>
            <a:pPr eaLnBrk="1" hangingPunct="1"/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Summary: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indep., non-Gaussian,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standardized, r.v.’s:                              ,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</a:p>
          <a:p>
            <a:pPr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638800" y="1752600"/>
          <a:ext cx="182721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5" name="Equation" r:id="rId4" imgW="672840" imgH="711000" progId="Equation.3">
                  <p:embed/>
                </p:oleObj>
              </mc:Choice>
              <mc:Fallback>
                <p:oleObj name="Equation" r:id="rId4" imgW="6728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52600"/>
                        <a:ext cx="1827213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</a:p>
          <a:p>
            <a:pPr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Conclusions: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Expect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proj’ns are Gaussian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Non-G’n proj’ns (ICA target)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special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a given sample really “random”???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(could test???)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High dim’al space is a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strange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place 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Original Signals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84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481137"/>
            <a:ext cx="6943725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Original Scatterplot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</a:t>
            </a: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Indep’t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!!!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00187"/>
            <a:ext cx="692943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Mixed Input Data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485900"/>
            <a:ext cx="69437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476375"/>
            <a:ext cx="695801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Scatterplot &amp; PCA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Clearly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Recovery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Scatterplot for ICA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Very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Good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90663"/>
            <a:ext cx="6948487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Recall Main Advantage is for High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34383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71613"/>
            <a:ext cx="69389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ICA Reconstruction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Excellent,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Despite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ep’t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Scatteplot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Try Another Pair of Signals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ike “Signal + Noise”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 Gaussian – Original Signals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1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6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Original Scatterplot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Well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Set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1495425"/>
            <a:ext cx="69770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4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Mixed Input Data 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3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504950"/>
            <a:ext cx="69437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4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Scatterplot &amp; PCA 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4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524000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PCA Reconstruction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Got Sine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Wave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+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Scatterplot ICA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5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ICA Reconstruction 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519237"/>
            <a:ext cx="6943725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Try Another Pair of Signals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Understand Assumption of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One </a:t>
            </a: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ot Gaussian</a:t>
            </a: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Recall Main Advantage is for High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So not Clear Embedding Helps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Thus not yet Implemented in DWD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15209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Original Signals</a:t>
            </a:r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0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Original Scatterplot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Indep’t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All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Directions!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Mixed Input Data</a:t>
            </a:r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7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PCA Scatterplot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Exploits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 Give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Good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Diredtions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PCA Reconstruction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Good?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Original Signals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Check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Against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Original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5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ICA Scatterplot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 Clear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Good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Rotation?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ICA Reconstruction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It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Bad?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Original Signals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Check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Against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Original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Recall 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  Curves 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Data Objects</a:t>
            </a: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1980" r="67019" b="71606"/>
          <a:stretch/>
        </p:blipFill>
        <p:spPr bwMode="auto">
          <a:xfrm>
            <a:off x="685800" y="1828800"/>
            <a:ext cx="3850201" cy="419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Additional Results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Batch Adjustment:   Xuxin Liu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Recall Intuition from above:</a:t>
            </a:r>
          </a:p>
          <a:p>
            <a:pPr marL="533400" indent="-533400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Key is sizes of biological subtypes</a:t>
            </a:r>
          </a:p>
          <a:p>
            <a:pPr marL="533400" indent="-533400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Differing ratio trips up mean</a:t>
            </a:r>
          </a:p>
          <a:p>
            <a:pPr marL="533400" indent="-533400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But DWD more robust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chemeClr val="bg2"/>
                </a:solidFill>
                <a:latin typeface="Arial" charset="0"/>
                <a:cs typeface="Arial" charset="0"/>
              </a:rPr>
              <a:t>Mathematics behind this?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7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5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Gives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Interpretable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Decomposition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11307" r="6091" b="25324"/>
          <a:stretch/>
        </p:blipFill>
        <p:spPr bwMode="auto">
          <a:xfrm>
            <a:off x="4114800" y="1462207"/>
            <a:ext cx="5029200" cy="53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Sphering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Loses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Structure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Finds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Outliers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w/ 2 Outliers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        Same Curves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        plus “Outliers”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12359" r="67008" b="71728"/>
          <a:stretch/>
        </p:blipFill>
        <p:spPr bwMode="auto">
          <a:xfrm>
            <a:off x="837218" y="1908000"/>
            <a:ext cx="4115782" cy="44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1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w/ 2 Outliers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Impact all of: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PC1 (slightly)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PC2  (dominant)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PC3 (tilt???)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11988" r="7507" b="25734"/>
          <a:stretch/>
        </p:blipFill>
        <p:spPr bwMode="auto">
          <a:xfrm>
            <a:off x="4123800" y="1458540"/>
            <a:ext cx="5020200" cy="539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w/ 2 Outliers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Misses Main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Directions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Finds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Outliers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(non-Gaussian!)</a:t>
            </a:r>
          </a:p>
        </p:txBody>
      </p:sp>
    </p:spTree>
    <p:extLst>
      <p:ext uri="{BB962C8B-B14F-4D97-AF65-F5344CB8AC3E}">
        <p14:creationId xmlns:p14="http://schemas.microsoft.com/office/powerpoint/2010/main" val="30914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Recall 2 Clear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   Clusters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12991" r="67761" b="71646"/>
          <a:stretch/>
        </p:blipFill>
        <p:spPr bwMode="auto">
          <a:xfrm>
            <a:off x="0" y="1981270"/>
            <a:ext cx="4141200" cy="42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PCA: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&amp; Other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Structure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 b="9262"/>
          <a:stretch/>
        </p:blipFill>
        <p:spPr bwMode="auto">
          <a:xfrm>
            <a:off x="4234952" y="1451672"/>
            <a:ext cx="4909048" cy="540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Clusters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Reason: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Start</a:t>
            </a:r>
          </a:p>
        </p:txBody>
      </p:sp>
    </p:spTree>
    <p:extLst>
      <p:ext uri="{BB962C8B-B14F-4D97-AF65-F5344CB8AC3E}">
        <p14:creationId xmlns:p14="http://schemas.microsoft.com/office/powerpoint/2010/main" val="23695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CA:        Scary Issue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Local Minima in Optimization</a:t>
            </a:r>
          </a:p>
        </p:txBody>
      </p:sp>
    </p:spTree>
    <p:extLst>
      <p:ext uri="{BB962C8B-B14F-4D97-AF65-F5344CB8AC3E}">
        <p14:creationId xmlns:p14="http://schemas.microsoft.com/office/powerpoint/2010/main" val="1424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1:     Use PCA to Start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Worked Here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Always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Liu:  Twiddle ratios of subtypes</a:t>
            </a:r>
          </a:p>
        </p:txBody>
      </p:sp>
      <p:pic>
        <p:nvPicPr>
          <p:cNvPr id="5" name="ToyMovie_PAMDW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31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84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2: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Multiple Random Starts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Shows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hen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ave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ultiple Minima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Range Should Turn Up Good Directions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to Look At / Interpret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2:  Multiple Random Starts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3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IC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 Good</a:t>
            </a:r>
          </a:p>
        </p:txBody>
      </p:sp>
    </p:spTree>
    <p:extLst>
      <p:ext uri="{BB962C8B-B14F-4D97-AF65-F5344CB8AC3E}">
        <p14:creationId xmlns:p14="http://schemas.microsoft.com/office/powerpoint/2010/main" val="1848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2:  Multiple Random Starts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Good</a:t>
            </a:r>
          </a:p>
        </p:txBody>
      </p:sp>
      <p:pic>
        <p:nvPicPr>
          <p:cNvPr id="611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</a:t>
            </a:r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Examples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2:  Multiple Random Starts?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Never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Clusters?</a:t>
            </a:r>
          </a:p>
        </p:txBody>
      </p:sp>
      <p:pic>
        <p:nvPicPr>
          <p:cNvPr id="612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Overview</a:t>
            </a:r>
            <a:endParaRPr lang="en-US" altLang="ko-KR" sz="40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Interesting Method, has Potential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Great for Directions of Non-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E.g. Finding Outliers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Common Application Area:  FMRI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Has Its Costs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Slippery Optimization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Interpetation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Challenges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Xuxin Liu Dissertation Results: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Unbalanced Cluster Model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Growing at rate        as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Answers depend on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Visualization of setting….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962400" y="3048000"/>
          <a:ext cx="711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6" name="Equation" r:id="rId4" imgW="203040" imgH="203040" progId="Equation.3">
                  <p:embed/>
                </p:oleObj>
              </mc:Choice>
              <mc:Fallback>
                <p:oleObj name="Equation" r:id="rId4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48000"/>
                        <a:ext cx="711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410200" y="31242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7" name="Equation" r:id="rId6" imgW="469800" imgH="177480" progId="Equation.3">
                  <p:embed/>
                </p:oleObj>
              </mc:Choice>
              <mc:Fallback>
                <p:oleObj name="Equation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1242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724400" y="4038600"/>
          <a:ext cx="4699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8" name="Equation" r:id="rId8" imgW="152280" imgH="139680" progId="Equation.3">
                  <p:embed/>
                </p:oleObj>
              </mc:Choice>
              <mc:Fallback>
                <p:oleObj name="Equation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4699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52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2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75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3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9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8288"/>
            <a:ext cx="76200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415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5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Let      denote ratio between subgroup sizes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8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591476"/>
              </p:ext>
            </p:extLst>
          </p:nvPr>
        </p:nvGraphicFramePr>
        <p:xfrm>
          <a:off x="1236662" y="3786187"/>
          <a:ext cx="3635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9" name="Equation" r:id="rId6" imgW="114120" imgH="126720" progId="Equation.3">
                  <p:embed/>
                </p:oleObj>
              </mc:Choice>
              <mc:Fallback>
                <p:oleObj name="Equation" r:id="rId6" imgW="114120" imgH="126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2" y="3786187"/>
                        <a:ext cx="3635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345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):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,   PAM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Angle(PAM,Truth)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,   PAM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Strongly 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Angle(PAM,Truth) </a:t>
            </a:r>
          </a:p>
        </p:txBody>
      </p:sp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6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752600" y="44958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7" name="Equation" r:id="rId6" imgW="406080" imgH="393480" progId="Equation.3">
                  <p:embed/>
                </p:oleObj>
              </mc:Choice>
              <mc:Fallback>
                <p:oleObj name="Equation" r:id="rId6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1676400" y="25146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8" name="Equation" r:id="rId8" imgW="406080" imgH="393480" progId="Equation.3">
                  <p:embed/>
                </p:oleObj>
              </mc:Choice>
              <mc:Fallback>
                <p:oleObj name="Equation" r:id="rId8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99765"/>
              </p:ext>
            </p:extLst>
          </p:nvPr>
        </p:nvGraphicFramePr>
        <p:xfrm>
          <a:off x="5867400" y="3716338"/>
          <a:ext cx="20812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9" name="Equation" r:id="rId10" imgW="723600" imgH="215640" progId="Equation.3">
                  <p:embed/>
                </p:oleObj>
              </mc:Choice>
              <mc:Fallback>
                <p:oleObj name="Equation" r:id="rId10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16338"/>
                        <a:ext cx="208121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7"/>
          <p:cNvGraphicFramePr>
            <a:graphicFrameLocks noChangeAspect="1"/>
          </p:cNvGraphicFramePr>
          <p:nvPr/>
        </p:nvGraphicFramePr>
        <p:xfrm>
          <a:off x="5943600" y="5638800"/>
          <a:ext cx="1533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0" name="Equation" r:id="rId12" imgW="533160" imgH="228600" progId="Equation.3">
                  <p:embed/>
                </p:oleObj>
              </mc:Choice>
              <mc:Fallback>
                <p:oleObj name="Equation" r:id="rId12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38800"/>
                        <a:ext cx="1533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13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33762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5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):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,   DWD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DWD,Truth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,   DWD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Strongly 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DWD,Truth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 </a:t>
            </a: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93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752600" y="44958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94" name="Equation" r:id="rId6" imgW="406080" imgH="393480" progId="Equation.3">
                  <p:embed/>
                </p:oleObj>
              </mc:Choice>
              <mc:Fallback>
                <p:oleObj name="Equation" r:id="rId6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676400" y="25146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95" name="Equation" r:id="rId8" imgW="406080" imgH="393480" progId="Equation.3">
                  <p:embed/>
                </p:oleObj>
              </mc:Choice>
              <mc:Fallback>
                <p:oleObj name="Equation" r:id="rId8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943600" y="5638800"/>
          <a:ext cx="1533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96" name="Equation" r:id="rId10" imgW="533160" imgH="228600" progId="Equation.3">
                  <p:embed/>
                </p:oleObj>
              </mc:Choice>
              <mc:Fallback>
                <p:oleObj name="Equation" r:id="rId10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38800"/>
                        <a:ext cx="1533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262220"/>
              </p:ext>
            </p:extLst>
          </p:nvPr>
        </p:nvGraphicFramePr>
        <p:xfrm>
          <a:off x="5889625" y="3657600"/>
          <a:ext cx="21907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97" name="Equation" r:id="rId12" imgW="761760" imgH="241200" progId="Equation.3">
                  <p:embed/>
                </p:oleObj>
              </mc:Choice>
              <mc:Fallback>
                <p:oleObj name="Equation" r:id="rId12" imgW="7617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3657600"/>
                        <a:ext cx="219075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21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Value of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     ,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sample size ratio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: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, only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when    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Otherwise for        ,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both are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955560"/>
              </p:ext>
            </p:extLst>
          </p:nvPr>
        </p:nvGraphicFramePr>
        <p:xfrm>
          <a:off x="2060575" y="16764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97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6764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90733"/>
              </p:ext>
            </p:extLst>
          </p:nvPr>
        </p:nvGraphicFramePr>
        <p:xfrm>
          <a:off x="381000" y="2362200"/>
          <a:ext cx="397986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98" name="Equation" r:id="rId6" imgW="1384200" imgH="482400" progId="Equation.3">
                  <p:embed/>
                </p:oleObj>
              </mc:Choice>
              <mc:Fallback>
                <p:oleObj name="Equation" r:id="rId6" imgW="1384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3979862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76397"/>
              </p:ext>
            </p:extLst>
          </p:nvPr>
        </p:nvGraphicFramePr>
        <p:xfrm>
          <a:off x="871537" y="4591050"/>
          <a:ext cx="21764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99" name="Equation" r:id="rId8" imgW="787320" imgH="241200" progId="Equation.3">
                  <p:embed/>
                </p:oleObj>
              </mc:Choice>
              <mc:Fallback>
                <p:oleObj name="Equation" r:id="rId8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7" y="4591050"/>
                        <a:ext cx="21764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25471"/>
              </p:ext>
            </p:extLst>
          </p:nvPr>
        </p:nvGraphicFramePr>
        <p:xfrm>
          <a:off x="8077200" y="1828800"/>
          <a:ext cx="454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00" name="Equation" r:id="rId10" imgW="114120" imgH="126720" progId="Equation.3">
                  <p:embed/>
                </p:oleObj>
              </mc:Choice>
              <mc:Fallback>
                <p:oleObj name="Equation" r:id="rId10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828800"/>
                        <a:ext cx="4540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61317"/>
              </p:ext>
            </p:extLst>
          </p:nvPr>
        </p:nvGraphicFramePr>
        <p:xfrm>
          <a:off x="5192712" y="4648200"/>
          <a:ext cx="903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01" name="Equation" r:id="rId12" imgW="317160" imgH="164880" progId="Equation.3">
                  <p:embed/>
                </p:oleObj>
              </mc:Choice>
              <mc:Fallback>
                <p:oleObj name="Equation" r:id="rId12" imgW="3171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2" y="4648200"/>
                        <a:ext cx="9032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146462"/>
              </p:ext>
            </p:extLst>
          </p:nvPr>
        </p:nvGraphicFramePr>
        <p:xfrm>
          <a:off x="3429000" y="5638800"/>
          <a:ext cx="903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02" name="Equation" r:id="rId14" imgW="317160" imgH="164880" progId="Equation.3">
                  <p:embed/>
                </p:oleObj>
              </mc:Choice>
              <mc:Fallback>
                <p:oleObj name="Equation" r:id="rId14" imgW="3171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800"/>
                        <a:ext cx="9032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363887"/>
              </p:ext>
            </p:extLst>
          </p:nvPr>
        </p:nvGraphicFramePr>
        <p:xfrm>
          <a:off x="3521075" y="1636713"/>
          <a:ext cx="7286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03" name="Equation" r:id="rId16" imgW="228600" imgH="241200" progId="Equation.3">
                  <p:embed/>
                </p:oleObj>
              </mc:Choice>
              <mc:Fallback>
                <p:oleObj name="Equation" r:id="rId16" imgW="2286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1636713"/>
                        <a:ext cx="7286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855710"/>
              </p:ext>
            </p:extLst>
          </p:nvPr>
        </p:nvGraphicFramePr>
        <p:xfrm>
          <a:off x="4646612" y="2286000"/>
          <a:ext cx="434498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04" name="Equation" r:id="rId18" imgW="1511280" imgH="507960" progId="Equation.3">
                  <p:embed/>
                </p:oleObj>
              </mc:Choice>
              <mc:Fallback>
                <p:oleObj name="Equation" r:id="rId18" imgW="151128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2" y="2286000"/>
                        <a:ext cx="4344988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78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between        and        ?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75715"/>
              </p:ext>
            </p:extLst>
          </p:nvPr>
        </p:nvGraphicFramePr>
        <p:xfrm>
          <a:off x="2743200" y="26670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2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670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144360"/>
              </p:ext>
            </p:extLst>
          </p:nvPr>
        </p:nvGraphicFramePr>
        <p:xfrm>
          <a:off x="4376737" y="2586038"/>
          <a:ext cx="7286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3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7" y="2586038"/>
                        <a:ext cx="7286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225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between        and        ?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Shows Strong Difference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Explains Above Empirical Observation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12555"/>
              </p:ext>
            </p:extLst>
          </p:nvPr>
        </p:nvGraphicFramePr>
        <p:xfrm>
          <a:off x="2743200" y="26670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6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670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485759"/>
              </p:ext>
            </p:extLst>
          </p:nvPr>
        </p:nvGraphicFramePr>
        <p:xfrm>
          <a:off x="4376737" y="2586038"/>
          <a:ext cx="7286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7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7" y="2586038"/>
                        <a:ext cx="7286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840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…]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(?)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520113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 Future of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“Contiguity” in Hypo Testing?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Rates of Convergence?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Improvements of DWD?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(e.g. other functions of distance than inverse)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Many Others?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It is still early days …</a:t>
            </a:r>
          </a:p>
        </p:txBody>
      </p:sp>
    </p:spTree>
    <p:extLst>
      <p:ext uri="{BB962C8B-B14F-4D97-AF65-F5344CB8AC3E}">
        <p14:creationId xmlns:p14="http://schemas.microsoft.com/office/powerpoint/2010/main" val="26876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indep’dent of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entries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have strong depend’ce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However, can show entries have cov = 0!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Recall statistical folklore: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Covariance = 0                Independence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17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4343400" y="5410200"/>
          <a:ext cx="6032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18" name="Equation" r:id="rId6" imgW="190440" imgH="152280" progId="Equation.3">
                  <p:embed/>
                </p:oleObj>
              </mc:Choice>
              <mc:Fallback>
                <p:oleObj name="Equation" r:id="rId6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10200"/>
                        <a:ext cx="6032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343400" y="5410200"/>
            <a:ext cx="609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343400" y="5410200"/>
            <a:ext cx="533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State of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>
                <a:solidFill>
                  <a:schemeClr val="bg2"/>
                </a:solidFill>
                <a:latin typeface="Arial" charset="0"/>
                <a:cs typeface="Arial" charset="0"/>
              </a:rPr>
              <a:t>defiant.corban.edu/gtipton/net-fun/iceberg.html)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85570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PCA, DWD)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that maximize independence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that maximize independence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Motivating Context: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Signal Processing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“Blind Source Separation”</a:t>
            </a:r>
            <a:endParaRPr lang="en-US" altLang="ko-KR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References: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Cardoso (1993)     (1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paper)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Lee (1998)    (early book, not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recco’ed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fi-FI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Hyvärinen &amp; Oja (1998)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fi-FI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(excellent short tutorial) 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i-FI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Hyvärinen, Karhunen &amp; Oja (2001) 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(detailed monograph)</a:t>
            </a:r>
          </a:p>
        </p:txBody>
      </p:sp>
    </p:spTree>
    <p:extLst>
      <p:ext uri="{BB962C8B-B14F-4D97-AF65-F5344CB8AC3E}">
        <p14:creationId xmlns:p14="http://schemas.microsoft.com/office/powerpoint/2010/main" val="29831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“Cocktail party problem”</a:t>
            </a:r>
          </a:p>
        </p:txBody>
      </p:sp>
    </p:spTree>
    <p:extLst>
      <p:ext uri="{BB962C8B-B14F-4D97-AF65-F5344CB8AC3E}">
        <p14:creationId xmlns:p14="http://schemas.microsoft.com/office/powerpoint/2010/main" val="28429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“Cocktail party problem”: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Hear several simultaneous conversations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Would like to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separate them</a:t>
            </a:r>
          </a:p>
        </p:txBody>
      </p:sp>
    </p:spTree>
    <p:extLst>
      <p:ext uri="{BB962C8B-B14F-4D97-AF65-F5344CB8AC3E}">
        <p14:creationId xmlns:p14="http://schemas.microsoft.com/office/powerpoint/2010/main" val="19159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“Cocktail party problem”: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Hear several simultaneous conversations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Would like to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separate them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for “conversations”:  time series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276600" y="5486400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56" name="Equation" r:id="rId4" imgW="291960" imgH="215640" progId="Equation.3">
                  <p:embed/>
                </p:oleObj>
              </mc:Choice>
              <mc:Fallback>
                <p:oleObj name="Equation" r:id="rId4" imgW="29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486400"/>
                        <a:ext cx="7889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5300663" y="5486400"/>
          <a:ext cx="8286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57" name="Equation" r:id="rId6" imgW="317160" imgH="215640" progId="Equation.3">
                  <p:embed/>
                </p:oleObj>
              </mc:Choice>
              <mc:Fallback>
                <p:oleObj name="Equation" r:id="rId6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5486400"/>
                        <a:ext cx="8286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6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for “conversations”:  time series</a:t>
            </a: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Mixed version of signals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 also a 2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mixture: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286000" y="2133600"/>
          <a:ext cx="48768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80" name="Equation" r:id="rId4" imgW="1434960" imgH="215640" progId="Equation.3">
                  <p:embed/>
                </p:oleObj>
              </mc:Choice>
              <mc:Fallback>
                <p:oleObj name="Equation" r:id="rId4" imgW="1434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48768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4"/>
          <p:cNvGraphicFramePr>
            <a:graphicFrameLocks noChangeAspect="1"/>
          </p:cNvGraphicFramePr>
          <p:nvPr/>
        </p:nvGraphicFramePr>
        <p:xfrm>
          <a:off x="2224088" y="4267200"/>
          <a:ext cx="47720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81" name="Equation" r:id="rId6" imgW="1473120" imgH="215640" progId="Equation.3">
                  <p:embed/>
                </p:oleObj>
              </mc:Choice>
              <mc:Fallback>
                <p:oleObj name="Equation" r:id="rId6" imgW="1473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4267200"/>
                        <a:ext cx="477202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0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Mixed version of signals:</a:t>
            </a:r>
          </a:p>
        </p:txBody>
      </p:sp>
      <p:pic>
        <p:nvPicPr>
          <p:cNvPr id="2314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40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Goal:  Recover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unknown mixture matrix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where                         for all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971800" y="2514600"/>
          <a:ext cx="21177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61" name="Equation" r:id="rId4" imgW="838080" imgH="482400" progId="Equation.3">
                  <p:embed/>
                </p:oleObj>
              </mc:Choice>
              <mc:Fallback>
                <p:oleObj name="Equation" r:id="rId4" imgW="83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21177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876800" y="1066800"/>
          <a:ext cx="20542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62" name="Equation" r:id="rId6" imgW="812520" imgH="482400" progId="Equation.3">
                  <p:embed/>
                </p:oleObj>
              </mc:Choice>
              <mc:Fallback>
                <p:oleObj name="Equation" r:id="rId6" imgW="812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066800"/>
                        <a:ext cx="20542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019800" y="3810000"/>
          <a:ext cx="27066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63" name="Equation" r:id="rId8" imgW="952200" imgH="482400" progId="Equation.3">
                  <p:embed/>
                </p:oleObj>
              </mc:Choice>
              <mc:Fallback>
                <p:oleObj name="Equation" r:id="rId8" imgW="952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10000"/>
                        <a:ext cx="27066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2514600" y="5486400"/>
          <a:ext cx="14176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64" name="Equation" r:id="rId10" imgW="444240" imgH="228600" progId="Equation.3">
                  <p:embed/>
                </p:oleObj>
              </mc:Choice>
              <mc:Fallback>
                <p:oleObj name="Equation" r:id="rId10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86400"/>
                        <a:ext cx="14176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6248400" y="5562600"/>
          <a:ext cx="304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65" name="Equation" r:id="rId12" imgW="88560" imgH="152280" progId="Equation.3">
                  <p:embed/>
                </p:oleObj>
              </mc:Choice>
              <mc:Fallback>
                <p:oleObj name="Equation" r:id="rId12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3048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9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50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Goal is to find separating weights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so that                      for all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124200" y="2667000"/>
          <a:ext cx="1574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47" name="Equation" r:id="rId4" imgW="482400" imgH="228600" progId="Equation.3">
                  <p:embed/>
                </p:oleObj>
              </mc:Choice>
              <mc:Fallback>
                <p:oleObj name="Equation" r:id="rId4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67000"/>
                        <a:ext cx="1574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934200" y="1371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48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3716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6"/>
          <p:cNvGraphicFramePr>
            <a:graphicFrameLocks noChangeAspect="1"/>
          </p:cNvGraphicFramePr>
          <p:nvPr/>
        </p:nvGraphicFramePr>
        <p:xfrm>
          <a:off x="6705600" y="2819400"/>
          <a:ext cx="304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49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3048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5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50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Goal is to find separating weights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so that                      for all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Problem:                   would be fine,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but        is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unknown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124200" y="2667000"/>
          <a:ext cx="1574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09" name="Equation" r:id="rId4" imgW="482400" imgH="228600" progId="Equation.3">
                  <p:embed/>
                </p:oleObj>
              </mc:Choice>
              <mc:Fallback>
                <p:oleObj name="Equation" r:id="rId4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67000"/>
                        <a:ext cx="1574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934200" y="1371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10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3716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5"/>
          <p:cNvGraphicFramePr>
            <a:graphicFrameLocks noChangeAspect="1"/>
          </p:cNvGraphicFramePr>
          <p:nvPr/>
        </p:nvGraphicFramePr>
        <p:xfrm>
          <a:off x="2438400" y="4038600"/>
          <a:ext cx="17002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11" name="Equation" r:id="rId8" imgW="533160" imgH="203040" progId="Equation.3">
                  <p:embed/>
                </p:oleObj>
              </mc:Choice>
              <mc:Fallback>
                <p:oleObj name="Equation" r:id="rId8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38600"/>
                        <a:ext cx="170021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6"/>
          <p:cNvGraphicFramePr>
            <a:graphicFrameLocks noChangeAspect="1"/>
          </p:cNvGraphicFramePr>
          <p:nvPr/>
        </p:nvGraphicFramePr>
        <p:xfrm>
          <a:off x="6705600" y="2819400"/>
          <a:ext cx="304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12" name="Equation" r:id="rId10" imgW="88560" imgH="152280" progId="Equation.3">
                  <p:embed/>
                </p:oleObj>
              </mc:Choice>
              <mc:Fallback>
                <p:oleObj name="Equation" r:id="rId10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3048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7"/>
          <p:cNvGraphicFramePr>
            <a:graphicFrameLocks noChangeAspect="1"/>
          </p:cNvGraphicFramePr>
          <p:nvPr/>
        </p:nvGraphicFramePr>
        <p:xfrm>
          <a:off x="3200400" y="4800600"/>
          <a:ext cx="5238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13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00600"/>
                        <a:ext cx="5238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4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Solutions for Cocktail Party Problem:</a:t>
            </a:r>
          </a:p>
          <a:p>
            <a:pPr eaLnBrk="1" hangingPunct="1">
              <a:buFontTx/>
              <a:buNone/>
            </a:pP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= matrix of eigenvectors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34877"/>
              </p:ext>
            </p:extLst>
          </p:nvPr>
        </p:nvGraphicFramePr>
        <p:xfrm>
          <a:off x="2133600" y="47244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57" name="Equation" r:id="rId4" imgW="177492" imgH="177492" progId="Equation.3">
                  <p:embed/>
                </p:oleObj>
              </mc:Choice>
              <mc:Fallback>
                <p:oleObj name="Equation" r:id="rId4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5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marL="514350" indent="-514350" eaLnBrk="1" hangingPunct="1">
              <a:lnSpc>
                <a:spcPct val="120000"/>
              </a:lnSpc>
              <a:buFontTx/>
              <a:buAutoNum type="arabicPeriod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Maximal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Variance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Minimal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Variance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Solutions for Cocktail Party Problem:</a:t>
            </a:r>
          </a:p>
          <a:p>
            <a:pPr eaLnBrk="1" hangingPunct="1">
              <a:buFontTx/>
              <a:buNone/>
            </a:pP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direction of maximal variation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doesn’t solve this problem]</a:t>
            </a:r>
          </a:p>
          <a:p>
            <a:pPr eaLnBrk="1" hangingPunct="1">
              <a:lnSpc>
                <a:spcPct val="120000"/>
              </a:lnSpc>
              <a:buFont typeface="Times New Roman" pitchFamily="18" charset="0"/>
              <a:buAutoNum type="arabicPeriod" startAt="2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(will describe method later)</a:t>
            </a:r>
          </a:p>
        </p:txBody>
      </p:sp>
    </p:spTree>
    <p:extLst>
      <p:ext uri="{BB962C8B-B14F-4D97-AF65-F5344CB8AC3E}">
        <p14:creationId xmlns:p14="http://schemas.microsoft.com/office/powerpoint/2010/main" val="4413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Times New Roman" pitchFamily="18" charset="0"/>
              <a:buAutoNum type="arabicPeriod" startAt="2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(will describe method later)</a:t>
            </a:r>
          </a:p>
        </p:txBody>
      </p:sp>
      <p:pic>
        <p:nvPicPr>
          <p:cNvPr id="2355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1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Solutions for Cocktail Party Problem:</a:t>
            </a:r>
          </a:p>
          <a:p>
            <a:pPr eaLnBrk="1" hangingPunct="1">
              <a:buFontTx/>
              <a:buNone/>
            </a:pP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direction of maximal variation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doesn’t solve this problem]</a:t>
            </a:r>
          </a:p>
          <a:p>
            <a:pPr eaLnBrk="1" hangingPunct="1">
              <a:lnSpc>
                <a:spcPct val="120000"/>
              </a:lnSpc>
              <a:buFont typeface="Times New Roman" pitchFamily="18" charset="0"/>
              <a:buAutoNum type="arabicPeriod" startAt="2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(will describe method later)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[Independent Components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solve it]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[modulo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 changes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and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identification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036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original time series:</a:t>
            </a:r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marginals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Yet strong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dependence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of        and   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Thus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not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Shows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means more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than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Gaussian Marginals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1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2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3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5562600" y="3886200"/>
          <a:ext cx="481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4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481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/>
        </p:nvGraphicFramePr>
        <p:xfrm>
          <a:off x="6934200" y="3886200"/>
          <a:ext cx="377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5" name="Equation" r:id="rId11" imgW="139680" imgH="164880" progId="Equation.3">
                  <p:embed/>
                </p:oleObj>
              </mc:Choice>
              <mc:Fallback>
                <p:oleObj name="Equation" r:id="rId1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377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9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Relation to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OODA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            recall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matrix</a:t>
            </a: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981200" y="1524000"/>
          <a:ext cx="502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08" name="Equation" r:id="rId4" imgW="2133360" imgH="711000" progId="Equation.3">
                  <p:embed/>
                </p:oleObj>
              </mc:Choice>
              <mc:Fallback>
                <p:oleObj name="Equation" r:id="rId4" imgW="2133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5029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6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Relation to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OODA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            recall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matrix</a:t>
            </a: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Processing:  focus on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rows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time series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indexed by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ko-KR" sz="12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OODA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focus on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columns as data objects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 data vectors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981200" y="1524000"/>
          <a:ext cx="502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34" name="Equation" r:id="rId4" imgW="2133360" imgH="711000" progId="Equation.3">
                  <p:embed/>
                </p:oleObj>
              </mc:Choice>
              <mc:Fallback>
                <p:oleObj name="Equation" r:id="rId4" imgW="2133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5029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87485"/>
              </p:ext>
            </p:extLst>
          </p:nvPr>
        </p:nvGraphicFramePr>
        <p:xfrm>
          <a:off x="1371600" y="38862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35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38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86259"/>
              </p:ext>
            </p:extLst>
          </p:nvPr>
        </p:nvGraphicFramePr>
        <p:xfrm>
          <a:off x="6248400" y="3886200"/>
          <a:ext cx="16970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36" name="Equation" r:id="rId8" imgW="622080" imgH="203040" progId="Equation.3">
                  <p:embed/>
                </p:oleObj>
              </mc:Choice>
              <mc:Fallback>
                <p:oleObj name="Equation" r:id="rId8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86200"/>
                        <a:ext cx="16970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446463" y="5384800"/>
          <a:ext cx="346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37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384800"/>
                        <a:ext cx="346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5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Relation to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OODA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            recall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matrix</a:t>
            </a: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Processing:  focus on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rows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time series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indexed by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ko-KR" sz="12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OODA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focus on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columns as data objects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 data vectors)</a:t>
            </a:r>
          </a:p>
          <a:p>
            <a:pPr algn="ctr" eaLnBrk="1" hangingPunct="1">
              <a:buFontTx/>
              <a:buNone/>
            </a:pPr>
            <a:endParaRPr lang="en-US" altLang="ko-KR" sz="12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  2 viewpoints like “duals” for PCA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981200" y="1524000"/>
          <a:ext cx="502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58" name="Equation" r:id="rId4" imgW="2133360" imgH="711000" progId="Equation.3">
                  <p:embed/>
                </p:oleObj>
              </mc:Choice>
              <mc:Fallback>
                <p:oleObj name="Equation" r:id="rId4" imgW="2133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5029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749568"/>
              </p:ext>
            </p:extLst>
          </p:nvPr>
        </p:nvGraphicFramePr>
        <p:xfrm>
          <a:off x="1371600" y="38862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59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38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120903"/>
              </p:ext>
            </p:extLst>
          </p:nvPr>
        </p:nvGraphicFramePr>
        <p:xfrm>
          <a:off x="6248400" y="3886200"/>
          <a:ext cx="16970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60" name="Equation" r:id="rId8" imgW="622080" imgH="203040" progId="Equation.3">
                  <p:embed/>
                </p:oleObj>
              </mc:Choice>
              <mc:Fallback>
                <p:oleObj name="Equation" r:id="rId8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86200"/>
                        <a:ext cx="16970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446463" y="5384800"/>
          <a:ext cx="346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61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384800"/>
                        <a:ext cx="346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9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53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7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Study  Signals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505200" y="10668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77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01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2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   -   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385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7"/>
          <a:stretch>
            <a:fillRect/>
          </a:stretch>
        </p:blipFill>
        <p:spPr bwMode="auto">
          <a:xfrm>
            <a:off x="838200" y="2362200"/>
            <a:ext cx="42783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44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895600" y="4495800"/>
          <a:ext cx="4959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45" name="Equation" r:id="rId6" imgW="1523880" imgH="215640" progId="Equation.3">
                  <p:embed/>
                </p:oleObj>
              </mc:Choice>
              <mc:Fallback>
                <p:oleObj name="Equation" r:id="rId6" imgW="1523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49593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9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Study  Data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/>
        </p:nvGraphicFramePr>
        <p:xfrm>
          <a:off x="3505200" y="1066800"/>
          <a:ext cx="4959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49" name="Equation" r:id="rId4" imgW="1523880" imgH="215640" progId="Equation.3">
                  <p:embed/>
                </p:oleObj>
              </mc:Choice>
              <mc:Fallback>
                <p:oleObj name="Equation" r:id="rId4" imgW="1523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49593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92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895600" y="4495800"/>
          <a:ext cx="4959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93" name="Equation" r:id="rId6" imgW="1523880" imgH="215640" progId="Equation.3">
                  <p:embed/>
                </p:oleObj>
              </mc:Choice>
              <mc:Fallback>
                <p:oleObj name="Equation" r:id="rId6" imgW="1523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49593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1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1-NN rule inefficiency is quantified. 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Inefficiency of DWD for uneven sample size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(motivates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weighted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version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Qiao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et al (2010)</a:t>
            </a:r>
          </a:p>
        </p:txBody>
      </p:sp>
    </p:spTree>
    <p:extLst>
      <p:ext uri="{BB962C8B-B14F-4D97-AF65-F5344CB8AC3E}">
        <p14:creationId xmlns:p14="http://schemas.microsoft.com/office/powerpoint/2010/main" val="2343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  -   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>
            <a:fillRect/>
          </a:stretch>
        </p:blipFill>
        <p:spPr bwMode="auto">
          <a:xfrm>
            <a:off x="838200" y="2286000"/>
            <a:ext cx="41497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32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Plot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 &amp;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Scat’plot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&amp;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Scat’plot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Scatterplots give hint how ICA is possible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Affine transformation 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Stretches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indep’t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signals into dep’t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Inversion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key to ICA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(even w/       unknown)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724400" y="1828800"/>
          <a:ext cx="4038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54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4038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495800" y="2590800"/>
          <a:ext cx="41910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55" name="Equation" r:id="rId6" imgW="1523880" imgH="215640" progId="Equation.3">
                  <p:embed/>
                </p:oleObj>
              </mc:Choice>
              <mc:Fallback>
                <p:oleObj name="Equation" r:id="rId6" imgW="1523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41910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267200" y="6165850"/>
          <a:ext cx="533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56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165850"/>
                        <a:ext cx="5334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029200" y="3941763"/>
          <a:ext cx="1447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57" name="Equation" r:id="rId10" imgW="444240" imgH="228600" progId="Equation.3">
                  <p:embed/>
                </p:oleObj>
              </mc:Choice>
              <mc:Fallback>
                <p:oleObj name="Equation" r:id="rId10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41763"/>
                        <a:ext cx="1447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   -   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Note: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Since Known Value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Of s</a:t>
            </a:r>
            <a:r>
              <a:rPr lang="en-US" altLang="ko-KR" baseline="-25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Does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Change Distribution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of s</a:t>
            </a:r>
            <a:r>
              <a:rPr lang="en-US" altLang="ko-KR" baseline="-25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385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7"/>
          <a:stretch>
            <a:fillRect/>
          </a:stretch>
        </p:blipFill>
        <p:spPr bwMode="auto">
          <a:xfrm>
            <a:off x="0" y="2419350"/>
            <a:ext cx="42783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2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  -   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ependent</a:t>
            </a:r>
            <a:endParaRPr lang="en-US" altLang="ko-KR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Since Known Value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Of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</a:t>
            </a:r>
            <a:r>
              <a:rPr lang="en-US" altLang="ko-KR" baseline="-25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Changes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Distribution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of s</a:t>
            </a:r>
            <a:r>
              <a:rPr lang="en-US" altLang="ko-KR" baseline="-25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>
            <a:fillRect/>
          </a:stretch>
        </p:blipFill>
        <p:spPr bwMode="auto">
          <a:xfrm>
            <a:off x="0" y="2286000"/>
            <a:ext cx="41497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not PCA?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- 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416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1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not PCA?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is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separation</a:t>
            </a:r>
          </a:p>
        </p:txBody>
      </p:sp>
    </p:spTree>
    <p:extLst>
      <p:ext uri="{BB962C8B-B14F-4D97-AF65-F5344CB8AC3E}">
        <p14:creationId xmlns:p14="http://schemas.microsoft.com/office/powerpoint/2010/main" val="40953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 - 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separation</a:t>
            </a:r>
          </a:p>
        </p:txBody>
      </p:sp>
      <p:pic>
        <p:nvPicPr>
          <p:cNvPr id="2437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not PCA?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is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separation</a:t>
            </a:r>
          </a:p>
        </p:txBody>
      </p:sp>
    </p:spTree>
    <p:extLst>
      <p:ext uri="{BB962C8B-B14F-4D97-AF65-F5344CB8AC3E}">
        <p14:creationId xmlns:p14="http://schemas.microsoft.com/office/powerpoint/2010/main" val="391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sphere the data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algn="ctr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Eigenvector: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Good are Empirical Versions,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 Estimates?</a:t>
            </a: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62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10000" y="3470275"/>
          <a:ext cx="571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63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0275"/>
                        <a:ext cx="5715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638800" y="5715000"/>
          <a:ext cx="317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64" name="Equation" r:id="rId8" imgW="965160" imgH="266400" progId="Equation.3">
                  <p:embed/>
                </p:oleObj>
              </mc:Choice>
              <mc:Fallback>
                <p:oleObj name="Equation" r:id="rId8" imgW="965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317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     sphere the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46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42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“sphere the data”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find linear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transf’n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make 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 =        , 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  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work with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419600" y="32766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9" name="Equation" r:id="rId4" imgW="126720" imgH="228600" progId="Equation.3">
                  <p:embed/>
                </p:oleObj>
              </mc:Choice>
              <mc:Fallback>
                <p:oleObj name="Equation" r:id="rId4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629400" y="3273425"/>
          <a:ext cx="457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0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3425"/>
                        <a:ext cx="457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733800" y="3886200"/>
          <a:ext cx="2590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1" name="Equation" r:id="rId8" imgW="1041120" imgH="279360" progId="Equation.3">
                  <p:embed/>
                </p:oleObj>
              </mc:Choice>
              <mc:Fallback>
                <p:oleObj name="Equation" r:id="rId8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2590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2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42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“sphere the data”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find linear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transf’n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make 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 =        , 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  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work with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requires       of full rank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(at least          ,  i.e. no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419600" y="32766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1" name="Equation" r:id="rId4" imgW="126720" imgH="228600" progId="Equation.3">
                  <p:embed/>
                </p:oleObj>
              </mc:Choice>
              <mc:Fallback>
                <p:oleObj name="Equation" r:id="rId4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629400" y="3273425"/>
          <a:ext cx="457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2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3425"/>
                        <a:ext cx="457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733800" y="3886200"/>
          <a:ext cx="2590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3" name="Equation" r:id="rId8" imgW="1041120" imgH="279360" progId="Equation.3">
                  <p:embed/>
                </p:oleObj>
              </mc:Choice>
              <mc:Fallback>
                <p:oleObj name="Equation" r:id="rId8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2590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352800" y="5105400"/>
          <a:ext cx="1104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4" name="Equation" r:id="rId10" imgW="368280" imgH="177480" progId="Equation.3">
                  <p:embed/>
                </p:oleObj>
              </mc:Choice>
              <mc:Fallback>
                <p:oleObj name="Equation" r:id="rId10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1104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667000" y="4514850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5" name="Equation" r:id="rId12" imgW="177480" imgH="164880" progId="Equation.3">
                  <p:embed/>
                </p:oleObj>
              </mc:Choice>
              <mc:Fallback>
                <p:oleObj name="Equation" r:id="rId12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14850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1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42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“sphere the data”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find linear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transf’n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make 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 =        , 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  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work with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requires       of full rank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(at least          ,  i.e. no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search for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beyond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linear and quadratic structure</a:t>
            </a:r>
          </a:p>
          <a:p>
            <a:pPr eaLnBrk="1" hangingPunct="1"/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419600" y="32766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5" name="Equation" r:id="rId4" imgW="126720" imgH="228600" progId="Equation.3">
                  <p:embed/>
                </p:oleObj>
              </mc:Choice>
              <mc:Fallback>
                <p:oleObj name="Equation" r:id="rId4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629400" y="3273425"/>
          <a:ext cx="457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6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3425"/>
                        <a:ext cx="457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733800" y="3886200"/>
          <a:ext cx="2590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7" name="Equation" r:id="rId8" imgW="1041120" imgH="279360" progId="Equation.3">
                  <p:embed/>
                </p:oleObj>
              </mc:Choice>
              <mc:Fallback>
                <p:oleObj name="Equation" r:id="rId8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2590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352800" y="5105400"/>
          <a:ext cx="1104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8" name="Equation" r:id="rId10" imgW="368280" imgH="177480" progId="Equation.3">
                  <p:embed/>
                </p:oleObj>
              </mc:Choice>
              <mc:Fallback>
                <p:oleObj name="Equation" r:id="rId10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1104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667000" y="4514850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9" name="Equation" r:id="rId12" imgW="177480" imgH="164880" progId="Equation.3">
                  <p:embed/>
                </p:oleObj>
              </mc:Choice>
              <mc:Fallback>
                <p:oleObj name="Equation" r:id="rId12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14850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5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dir’ns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that make (sphered) data </a:t>
            </a:r>
          </a:p>
          <a:p>
            <a:pPr algn="ctr" eaLnBrk="1" hangingPunct="1"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as possible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dir’ns that make (sphered) data </a:t>
            </a:r>
          </a:p>
          <a:p>
            <a:pPr algn="ctr"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as possible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“independence” means: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joint distribution is product of marginals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cocktail party example:</a:t>
            </a:r>
          </a:p>
        </p:txBody>
      </p:sp>
    </p:spTree>
    <p:extLst>
      <p:ext uri="{BB962C8B-B14F-4D97-AF65-F5344CB8AC3E}">
        <p14:creationId xmlns:p14="http://schemas.microsoft.com/office/powerpoint/2010/main" val="41752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      Cocktail party example</a:t>
            </a:r>
          </a:p>
        </p:txBody>
      </p:sp>
      <p:pic>
        <p:nvPicPr>
          <p:cNvPr id="2488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dir’ns that make (sphered) data </a:t>
            </a:r>
          </a:p>
          <a:p>
            <a:pPr algn="ctr"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as possible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“independence” means: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joint distribution is product of marginals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cocktail party example:</a:t>
            </a:r>
          </a:p>
          <a:p>
            <a:pPr lvl="1"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Happens only when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support parallel to axes</a:t>
            </a:r>
          </a:p>
          <a:p>
            <a:pPr lvl="1"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Otherwise have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blank areas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lvl="1"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marginals are non-zero</a:t>
            </a:r>
          </a:p>
        </p:txBody>
      </p:sp>
    </p:spTree>
    <p:extLst>
      <p:ext uri="{BB962C8B-B14F-4D97-AF65-F5344CB8AC3E}">
        <p14:creationId xmlns:p14="http://schemas.microsoft.com/office/powerpoint/2010/main" val="11838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Parallel Idea (and key to algorithm):  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directions that maximize </a:t>
            </a:r>
          </a:p>
          <a:p>
            <a:pPr algn="ctr" eaLnBrk="1" hangingPunct="1"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Parallel Idea (and key to algorithm):  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directions that maximize </a:t>
            </a:r>
          </a:p>
          <a:p>
            <a:pPr algn="ctr" eaLnBrk="1" hangingPunct="1"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Based on assumption:  starting from </a:t>
            </a:r>
          </a:p>
          <a:p>
            <a:pPr algn="ctr" eaLnBrk="1" hangingPunct="1"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coordinates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   “most” projections are Gaussian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(since projection is “linear combo”)</a:t>
            </a:r>
          </a:p>
        </p:txBody>
      </p:sp>
    </p:spTree>
    <p:extLst>
      <p:ext uri="{BB962C8B-B14F-4D97-AF65-F5344CB8AC3E}">
        <p14:creationId xmlns:p14="http://schemas.microsoft.com/office/powerpoint/2010/main" val="23864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(big enough spike):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 Inconsistency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(spike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big enough):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47590"/>
              </p:ext>
            </p:extLst>
          </p:nvPr>
        </p:nvGraphicFramePr>
        <p:xfrm>
          <a:off x="1219200" y="1981200"/>
          <a:ext cx="817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8" name="Equation" r:id="rId4" imgW="355320" imgH="177480" progId="Equation.3">
                  <p:embed/>
                </p:oleObj>
              </mc:Choice>
              <mc:Fallback>
                <p:oleObj name="Equation" r:id="rId4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8175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648385"/>
              </p:ext>
            </p:extLst>
          </p:nvPr>
        </p:nvGraphicFramePr>
        <p:xfrm>
          <a:off x="2895600" y="25908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9" name="Equation" r:id="rId6" imgW="1091880" imgH="215640" progId="Equation.3">
                  <p:embed/>
                </p:oleObj>
              </mc:Choice>
              <mc:Fallback>
                <p:oleObj name="Equation" r:id="rId6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99930"/>
              </p:ext>
            </p:extLst>
          </p:nvPr>
        </p:nvGraphicFramePr>
        <p:xfrm>
          <a:off x="1219200" y="4724400"/>
          <a:ext cx="788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40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7889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25075"/>
              </p:ext>
            </p:extLst>
          </p:nvPr>
        </p:nvGraphicFramePr>
        <p:xfrm>
          <a:off x="2743200" y="5410200"/>
          <a:ext cx="365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41" name="Equation" r:id="rId10" imgW="1218960" imgH="228600" progId="Equation.3">
                  <p:embed/>
                </p:oleObj>
              </mc:Choice>
              <mc:Fallback>
                <p:oleObj name="Equation" r:id="rId10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3657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2540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Parallel Idea (and key to algorithm):  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directions that maximize </a:t>
            </a:r>
          </a:p>
          <a:p>
            <a:pPr algn="ctr"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non-Gaussianity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Based on assumption:  starting from </a:t>
            </a:r>
          </a:p>
          <a:p>
            <a:pPr algn="ctr"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coordinates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   “most” projections are Gaussian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(since projection is “linear combo”)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Mathematics behind this: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Diaconis and Freedman (1984)</a:t>
            </a:r>
          </a:p>
        </p:txBody>
      </p:sp>
    </p:spTree>
    <p:extLst>
      <p:ext uri="{BB962C8B-B14F-4D97-AF65-F5344CB8AC3E}">
        <p14:creationId xmlns:p14="http://schemas.microsoft.com/office/powerpoint/2010/main" val="27447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Worst case for ICA: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 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sphered data are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have independence in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ortho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dir’ns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Thus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can’t find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useful directions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distribution is characterized by: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  &amp;  spherically symmetric</a:t>
            </a:r>
          </a:p>
        </p:txBody>
      </p:sp>
    </p:spTree>
    <p:extLst>
      <p:ext uri="{BB962C8B-B14F-4D97-AF65-F5344CB8AC3E}">
        <p14:creationId xmlns:p14="http://schemas.microsoft.com/office/powerpoint/2010/main" val="17890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Criteria for non-Gaussianity / independence: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Kurtosis  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(4th order cumulant)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Negative Entropy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Mutual Information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Nonparametric Maximum Likelihood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“Infomax” in Neural Networks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Interesting connections between these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143000" y="5334000"/>
          <a:ext cx="409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12" name="Equation" r:id="rId4" imgW="126720" imgH="152280" progId="Equation.3">
                  <p:embed/>
                </p:oleObj>
              </mc:Choice>
              <mc:Fallback>
                <p:oleObj name="Equation" r:id="rId4" imgW="12672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409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895600" y="1676400"/>
          <a:ext cx="2362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13" name="Equation" r:id="rId6" imgW="952200" imgH="266400" progId="Equation.3">
                  <p:embed/>
                </p:oleObj>
              </mc:Choice>
              <mc:Fallback>
                <p:oleObj name="Equation" r:id="rId6" imgW="952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6400"/>
                        <a:ext cx="23622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6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Algorithm (optimizing any of above):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Numerical gradient search method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find directions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iteratively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Algorithm (optimizing any of above):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Numerical gradient search method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find directions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iteratively</a:t>
            </a: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 by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simultaneous optimization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(note:  PCA does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but not ICA)</a:t>
            </a:r>
          </a:p>
        </p:txBody>
      </p:sp>
    </p:spTree>
    <p:extLst>
      <p:ext uri="{BB962C8B-B14F-4D97-AF65-F5344CB8AC3E}">
        <p14:creationId xmlns:p14="http://schemas.microsoft.com/office/powerpoint/2010/main" val="5041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 Algorithm (optimizing any of above):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“FastICA”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Numerical gradient search method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find directions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iteratively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 by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simultaneous optimization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(note:  PCA does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but not ICA)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Appears fast, with good defaults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Careful about local optima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(Recco:  several random restarts)</a:t>
            </a:r>
          </a:p>
        </p:txBody>
      </p:sp>
    </p:spTree>
    <p:extLst>
      <p:ext uri="{BB962C8B-B14F-4D97-AF65-F5344CB8AC3E}">
        <p14:creationId xmlns:p14="http://schemas.microsoft.com/office/powerpoint/2010/main" val="29455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63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Notational Summary:</a:t>
            </a:r>
          </a:p>
          <a:p>
            <a:pPr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sphere data:</a:t>
            </a:r>
          </a:p>
          <a:p>
            <a:pPr eaLnBrk="1" hangingPunct="1"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Times New Roman" pitchFamily="18" charset="0"/>
              <a:buAutoNum type="arabicPeriod" startAt="2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Apply ICA:    Find         to make 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rows of                    “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indep’t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</a:p>
          <a:p>
            <a:pPr eaLnBrk="1" hangingPunct="1">
              <a:lnSpc>
                <a:spcPct val="150000"/>
              </a:lnSpc>
              <a:buFont typeface="Times New Roman" pitchFamily="18" charset="0"/>
              <a:buAutoNum type="arabicPeriod" startAt="3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transform back to: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original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scale: </a:t>
            </a:r>
          </a:p>
        </p:txBody>
      </p:sp>
      <p:graphicFrame>
        <p:nvGraphicFramePr>
          <p:cNvPr id="563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09223"/>
              </p:ext>
            </p:extLst>
          </p:nvPr>
        </p:nvGraphicFramePr>
        <p:xfrm>
          <a:off x="5029200" y="2133600"/>
          <a:ext cx="28273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14" name="Equation" r:id="rId4" imgW="1041120" imgH="279360" progId="Equation.3">
                  <p:embed/>
                </p:oleObj>
              </mc:Choice>
              <mc:Fallback>
                <p:oleObj name="Equation" r:id="rId4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33600"/>
                        <a:ext cx="28273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10"/>
          <p:cNvGraphicFramePr>
            <a:graphicFrameLocks noChangeAspect="1"/>
          </p:cNvGraphicFramePr>
          <p:nvPr/>
        </p:nvGraphicFramePr>
        <p:xfrm>
          <a:off x="4572000" y="3124200"/>
          <a:ext cx="5873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15" name="Equation" r:id="rId6" imgW="215640" imgH="228600" progId="Equation.3">
                  <p:embed/>
                </p:oleObj>
              </mc:Choice>
              <mc:Fallback>
                <p:oleObj name="Equation" r:id="rId6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24200"/>
                        <a:ext cx="5873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11"/>
          <p:cNvGraphicFramePr>
            <a:graphicFrameLocks noChangeAspect="1"/>
          </p:cNvGraphicFramePr>
          <p:nvPr/>
        </p:nvGraphicFramePr>
        <p:xfrm>
          <a:off x="3505200" y="3810000"/>
          <a:ext cx="17272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16" name="Equation" r:id="rId8" imgW="634680" imgH="228600" progId="Equation.3">
                  <p:embed/>
                </p:oleObj>
              </mc:Choice>
              <mc:Fallback>
                <p:oleObj name="Equation" r:id="rId8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0"/>
                        <a:ext cx="17272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819321"/>
              </p:ext>
            </p:extLst>
          </p:nvPr>
        </p:nvGraphicFramePr>
        <p:xfrm>
          <a:off x="5943600" y="5181600"/>
          <a:ext cx="24479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17" name="Equation" r:id="rId10" imgW="901440" imgH="279360" progId="Equation.3">
                  <p:embed/>
                </p:oleObj>
              </mc:Choice>
              <mc:Fallback>
                <p:oleObj name="Equation" r:id="rId10" imgW="9014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81600"/>
                        <a:ext cx="24479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8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Careful look at identifiability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Seen already in above example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Could rotate “square of data” in several ways, etc.</a:t>
            </a:r>
          </a:p>
        </p:txBody>
      </p:sp>
    </p:spTree>
    <p:extLst>
      <p:ext uri="{BB962C8B-B14F-4D97-AF65-F5344CB8AC3E}">
        <p14:creationId xmlns:p14="http://schemas.microsoft.com/office/powerpoint/2010/main" val="2361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Careful look at identifiability</a:t>
            </a:r>
          </a:p>
        </p:txBody>
      </p:sp>
      <p:pic>
        <p:nvPicPr>
          <p:cNvPr id="2549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Identifiability:       Swap        Flips</a:t>
            </a:r>
          </a:p>
        </p:txBody>
      </p:sp>
      <p:pic>
        <p:nvPicPr>
          <p:cNvPr id="2560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952500" y="3771900"/>
            <a:ext cx="1143000" cy="609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315200" y="2895600"/>
            <a:ext cx="8382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066800" y="4800600"/>
            <a:ext cx="990600" cy="6858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429500" y="3695700"/>
            <a:ext cx="685800" cy="3048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467600" y="5867400"/>
            <a:ext cx="5334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7391400" y="5257800"/>
            <a:ext cx="6858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219200" y="1524000"/>
            <a:ext cx="3124200" cy="3124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019800" y="1600200"/>
            <a:ext cx="1981200" cy="18288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876800" y="2743200"/>
            <a:ext cx="4267200" cy="18288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0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is “Proportional Errors”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Axes have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Inconsistent Scales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 are Still Useful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65481"/>
              </p:ext>
            </p:extLst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26" name="Equation" r:id="rId4" imgW="825480" imgH="469800" progId="Equation.3">
                  <p:embed/>
                </p:oleObj>
              </mc:Choice>
              <mc:Fallback>
                <p:oleObj name="Equation" r:id="rId4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7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7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 1: 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Generally can’t order rows of       (&amp;    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(seen as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swap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above)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for a “permutation matrix” 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(pre-multiplication by      “swaps rows”)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(post-multiplication by      “swaps columns”)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each column,                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i.e.        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i.e. 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6477000" y="1600200"/>
          <a:ext cx="533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82" name="Equation" r:id="rId4" imgW="190440" imgH="228600" progId="Equation.3">
                  <p:embed/>
                </p:oleObj>
              </mc:Choice>
              <mc:Fallback>
                <p:oleObj name="E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533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7620000" y="1600200"/>
          <a:ext cx="3905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83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3905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477000" y="30480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84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480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5029200" y="36576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85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6576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4876800" y="41910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86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910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965720"/>
              </p:ext>
            </p:extLst>
          </p:nvPr>
        </p:nvGraphicFramePr>
        <p:xfrm>
          <a:off x="3960812" y="4894263"/>
          <a:ext cx="16017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87" name="Equation" r:id="rId12" imgW="571320" imgH="241200" progId="Equation.3">
                  <p:embed/>
                </p:oleObj>
              </mc:Choice>
              <mc:Fallback>
                <p:oleObj name="Equation" r:id="rId12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4894263"/>
                        <a:ext cx="160178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471816"/>
              </p:ext>
            </p:extLst>
          </p:nvPr>
        </p:nvGraphicFramePr>
        <p:xfrm>
          <a:off x="2286000" y="5638800"/>
          <a:ext cx="39147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88" name="Equation" r:id="rId14" imgW="1396800" imgH="266400" progId="Equation.3">
                  <p:embed/>
                </p:oleObj>
              </mc:Choice>
              <mc:Fallback>
                <p:oleObj name="Equation" r:id="rId14" imgW="1396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38800"/>
                        <a:ext cx="39147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22693"/>
              </p:ext>
            </p:extLst>
          </p:nvPr>
        </p:nvGraphicFramePr>
        <p:xfrm>
          <a:off x="6781800" y="4800600"/>
          <a:ext cx="19208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89" name="Equation" r:id="rId16" imgW="685800" imgH="266400" progId="Equation.3">
                  <p:embed/>
                </p:oleObj>
              </mc:Choice>
              <mc:Fallback>
                <p:oleObj name="Equation" r:id="rId16" imgW="68580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00600"/>
                        <a:ext cx="19208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6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8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 problem 1: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Generally can’t order rows of       (&amp;    )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for a “permutation matrix”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each column,                       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So          and          are also ICA solut’ns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(i.e.                      )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FastICA:    appears to order in terms of “how non-Gaussian”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6477000" y="1600200"/>
          <a:ext cx="533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79" name="Equation" r:id="rId4" imgW="190440" imgH="228600" progId="Equation.3">
                  <p:embed/>
                </p:oleObj>
              </mc:Choice>
              <mc:Fallback>
                <p:oleObj name="Equation" r:id="rId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533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7620000" y="1600200"/>
          <a:ext cx="3905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80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3905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6477000" y="22098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81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098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8"/>
          <p:cNvGraphicFramePr>
            <a:graphicFrameLocks noChangeAspect="1"/>
          </p:cNvGraphicFramePr>
          <p:nvPr/>
        </p:nvGraphicFramePr>
        <p:xfrm>
          <a:off x="4038600" y="2667000"/>
          <a:ext cx="39147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82" name="Equation" r:id="rId10" imgW="1396800" imgH="266400" progId="Equation.3">
                  <p:embed/>
                </p:oleObj>
              </mc:Choice>
              <mc:Fallback>
                <p:oleObj name="Equation" r:id="rId10" imgW="1396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67000"/>
                        <a:ext cx="39147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9"/>
          <p:cNvGraphicFramePr>
            <a:graphicFrameLocks noChangeAspect="1"/>
          </p:cNvGraphicFramePr>
          <p:nvPr/>
        </p:nvGraphicFramePr>
        <p:xfrm>
          <a:off x="1905000" y="3505200"/>
          <a:ext cx="7826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83" name="Equation" r:id="rId12" imgW="279360" imgH="228600" progId="Equation.3">
                  <p:embed/>
                </p:oleObj>
              </mc:Choice>
              <mc:Fallback>
                <p:oleObj name="Equation" r:id="rId12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78263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10"/>
          <p:cNvGraphicFramePr>
            <a:graphicFrameLocks noChangeAspect="1"/>
          </p:cNvGraphicFramePr>
          <p:nvPr/>
        </p:nvGraphicFramePr>
        <p:xfrm>
          <a:off x="3657600" y="3505200"/>
          <a:ext cx="9255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84" name="Equation" r:id="rId14" imgW="330120" imgH="228600" progId="Equation.3">
                  <p:embed/>
                </p:oleObj>
              </mc:Choice>
              <mc:Fallback>
                <p:oleObj name="Equation" r:id="rId1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05200"/>
                        <a:ext cx="92551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11"/>
          <p:cNvGraphicFramePr>
            <a:graphicFrameLocks noChangeAspect="1"/>
          </p:cNvGraphicFramePr>
          <p:nvPr/>
        </p:nvGraphicFramePr>
        <p:xfrm>
          <a:off x="3810000" y="4343400"/>
          <a:ext cx="23495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85" name="Equation" r:id="rId16" imgW="838080" imgH="228600" progId="Equation.3">
                  <p:embed/>
                </p:oleObj>
              </mc:Choice>
              <mc:Fallback>
                <p:oleObj name="Equation" r:id="rId16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23495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4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94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229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 2: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Can’t find scale of elements of  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(seen as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flips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above)  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for a (full rank) diagonal matrix  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(pre-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multipl’n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by      is scalar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rows)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(post-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multipl’n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by      is scalar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col’s)  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 for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each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col’n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  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i.e. 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         and          are also ICA solutions</a:t>
            </a:r>
          </a:p>
        </p:txBody>
      </p:sp>
      <p:graphicFrame>
        <p:nvGraphicFramePr>
          <p:cNvPr id="59394" name="Object 9"/>
          <p:cNvGraphicFramePr>
            <a:graphicFrameLocks noChangeAspect="1"/>
          </p:cNvGraphicFramePr>
          <p:nvPr/>
        </p:nvGraphicFramePr>
        <p:xfrm>
          <a:off x="7467600" y="2819400"/>
          <a:ext cx="4619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40" name="Equation" r:id="rId4" imgW="164880" imgH="164880" progId="Equation.3">
                  <p:embed/>
                </p:oleObj>
              </mc:Choice>
              <mc:Fallback>
                <p:oleObj name="Equation" r:id="rId4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819400"/>
                        <a:ext cx="4619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0"/>
          <p:cNvGraphicFramePr>
            <a:graphicFrameLocks noChangeAspect="1"/>
          </p:cNvGraphicFramePr>
          <p:nvPr/>
        </p:nvGraphicFramePr>
        <p:xfrm>
          <a:off x="7162800" y="1524000"/>
          <a:ext cx="381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41" name="Equation" r:id="rId6" imgW="114120" imgH="228600" progId="Equation.3">
                  <p:embed/>
                </p:oleObj>
              </mc:Choice>
              <mc:Fallback>
                <p:oleObj name="Equation" r:id="rId6" imgW="114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524000"/>
                        <a:ext cx="3810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11"/>
          <p:cNvGraphicFramePr>
            <a:graphicFrameLocks noChangeAspect="1"/>
          </p:cNvGraphicFramePr>
          <p:nvPr/>
        </p:nvGraphicFramePr>
        <p:xfrm>
          <a:off x="3124200" y="5638800"/>
          <a:ext cx="9620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42" name="Equation" r:id="rId8" imgW="342720" imgH="228600" progId="Equation.3">
                  <p:embed/>
                </p:oleObj>
              </mc:Choice>
              <mc:Fallback>
                <p:oleObj name="Equation" r:id="rId8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38800"/>
                        <a:ext cx="9620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4114800" y="3962400"/>
          <a:ext cx="4619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43" name="Equation" r:id="rId10" imgW="164880" imgH="164880" progId="Equation.3">
                  <p:embed/>
                </p:oleObj>
              </mc:Choice>
              <mc:Fallback>
                <p:oleObj name="Equation" r:id="rId10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962400"/>
                        <a:ext cx="4619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3886200" y="3352800"/>
          <a:ext cx="4619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44" name="Equation" r:id="rId11" imgW="164880" imgH="164880" progId="Equation.3">
                  <p:embed/>
                </p:oleObj>
              </mc:Choice>
              <mc:Fallback>
                <p:oleObj name="Equation" r:id="rId11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4619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1347788" y="5638800"/>
          <a:ext cx="8556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45" name="Equation" r:id="rId12" imgW="304560" imgH="228600" progId="Equation.3">
                  <p:embed/>
                </p:oleObj>
              </mc:Choice>
              <mc:Fallback>
                <p:oleObj name="Equation" r:id="rId12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5638800"/>
                        <a:ext cx="8556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13"/>
          <p:cNvGraphicFramePr>
            <a:graphicFrameLocks noChangeAspect="1"/>
          </p:cNvGraphicFramePr>
          <p:nvPr/>
        </p:nvGraphicFramePr>
        <p:xfrm>
          <a:off x="3124200" y="5029200"/>
          <a:ext cx="39782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46" name="Equation" r:id="rId14" imgW="1422360" imgH="266400" progId="Equation.3">
                  <p:embed/>
                </p:oleObj>
              </mc:Choice>
              <mc:Fallback>
                <p:oleObj name="Equation" r:id="rId14" imgW="14223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39782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0595"/>
              </p:ext>
            </p:extLst>
          </p:nvPr>
        </p:nvGraphicFramePr>
        <p:xfrm>
          <a:off x="4495800" y="4419600"/>
          <a:ext cx="19208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47" name="Equation" r:id="rId16" imgW="685800" imgH="266400" progId="Equation.3">
                  <p:embed/>
                </p:oleObj>
              </mc:Choice>
              <mc:Fallback>
                <p:oleObj name="Equation" r:id="rId16" imgW="68580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19600"/>
                        <a:ext cx="19208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6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3058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Processing Scale identification: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(Hyvärinen and Oja, 1999)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Choose scale so each signal   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has “unit average energy”: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(preserves energy along rows of data matrix)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Explains “same scales” in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Cocktail Party Example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172200" y="2133600"/>
          <a:ext cx="81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34" name="Equation" r:id="rId4" imgW="304560" imgH="228600" progId="Equation.3">
                  <p:embed/>
                </p:oleObj>
              </mc:Choice>
              <mc:Fallback>
                <p:oleObj name="Equation" r:id="rId4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812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907445"/>
              </p:ext>
            </p:extLst>
          </p:nvPr>
        </p:nvGraphicFramePr>
        <p:xfrm>
          <a:off x="6538913" y="2743200"/>
          <a:ext cx="2224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35" name="Equation" r:id="rId6" imgW="761760" imgH="342720" progId="Equation.3">
                  <p:embed/>
                </p:oleObj>
              </mc:Choice>
              <mc:Fallback>
                <p:oleObj name="Equation" r:id="rId6" imgW="761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2743200"/>
                        <a:ext cx="22240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0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Explore main ICA principle: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indep., non-Gaussian,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standardized, r.v.’s: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61442" name="Object 1"/>
          <p:cNvGraphicFramePr>
            <a:graphicFrameLocks noChangeAspect="1"/>
          </p:cNvGraphicFramePr>
          <p:nvPr/>
        </p:nvGraphicFramePr>
        <p:xfrm>
          <a:off x="6019800" y="2057400"/>
          <a:ext cx="182721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37" name="Equation" r:id="rId4" imgW="672840" imgH="711000" progId="Equation.3">
                  <p:embed/>
                </p:oleObj>
              </mc:Choice>
              <mc:Fallback>
                <p:oleObj name="Equation" r:id="rId4" imgW="6728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1827213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2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62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Explore main ICA principle: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the dir’n vector                        ,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where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(thus            ),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have                       ,  for large     and </a:t>
            </a:r>
          </a:p>
        </p:txBody>
      </p:sp>
      <p:graphicFrame>
        <p:nvGraphicFramePr>
          <p:cNvPr id="6246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120230"/>
              </p:ext>
            </p:extLst>
          </p:nvPr>
        </p:nvGraphicFramePr>
        <p:xfrm>
          <a:off x="4943475" y="1981200"/>
          <a:ext cx="193040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2" name="Equation" r:id="rId4" imgW="711000" imgH="736560" progId="Equation.3">
                  <p:embed/>
                </p:oleObj>
              </mc:Choice>
              <mc:Fallback>
                <p:oleObj name="Equation" r:id="rId4" imgW="7110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981200"/>
                        <a:ext cx="1930400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524000" y="3581400"/>
          <a:ext cx="40036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3" name="Equation" r:id="rId6" imgW="1688760" imgH="482400" progId="Equation.3">
                  <p:embed/>
                </p:oleObj>
              </mc:Choice>
              <mc:Fallback>
                <p:oleObj name="Equation" r:id="rId6" imgW="1688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81400"/>
                        <a:ext cx="40036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058495"/>
              </p:ext>
            </p:extLst>
          </p:nvPr>
        </p:nvGraphicFramePr>
        <p:xfrm>
          <a:off x="2370138" y="5240338"/>
          <a:ext cx="25511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4" name="Equation" r:id="rId8" imgW="939600" imgH="330120" progId="Equation.3">
                  <p:embed/>
                </p:oleObj>
              </mc:Choice>
              <mc:Fallback>
                <p:oleObj name="Equation" r:id="rId8" imgW="939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5240338"/>
                        <a:ext cx="255111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6781800" y="5486400"/>
          <a:ext cx="3984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5" name="Equation" r:id="rId10" imgW="126720" imgH="177480" progId="Equation.3">
                  <p:embed/>
                </p:oleObj>
              </mc:Choice>
              <mc:Fallback>
                <p:oleObj name="Equation" r:id="rId10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486400"/>
                        <a:ext cx="3984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7"/>
          <p:cNvGraphicFramePr>
            <a:graphicFrameLocks noChangeAspect="1"/>
          </p:cNvGraphicFramePr>
          <p:nvPr/>
        </p:nvGraphicFramePr>
        <p:xfrm>
          <a:off x="8001000" y="5486400"/>
          <a:ext cx="439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6" name="Equation" r:id="rId12" imgW="139680" imgH="177480" progId="Equation.3">
                  <p:embed/>
                </p:oleObj>
              </mc:Choice>
              <mc:Fallback>
                <p:oleObj name="Equation" r:id="rId12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486400"/>
                        <a:ext cx="4397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88340"/>
              </p:ext>
            </p:extLst>
          </p:nvPr>
        </p:nvGraphicFramePr>
        <p:xfrm>
          <a:off x="1666875" y="4765675"/>
          <a:ext cx="12747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7" name="Equation" r:id="rId14" imgW="469800" imgH="279360" progId="Equation.3">
                  <p:embed/>
                </p:oleObj>
              </mc:Choice>
              <mc:Fallback>
                <p:oleObj name="Equation" r:id="rId14" imgW="469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4765675"/>
                        <a:ext cx="1274763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7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Uniform Marginals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Exponential Marginals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Marginals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Study over range of values of 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8655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 -  Uniform marginals</a:t>
            </a:r>
          </a:p>
        </p:txBody>
      </p:sp>
      <p:pic>
        <p:nvPicPr>
          <p:cNvPr id="2" name="HDLSSProjUnif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371600"/>
            <a:ext cx="6764214" cy="50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Uniform Marginals</a:t>
            </a:r>
          </a:p>
          <a:p>
            <a:pPr eaLnBrk="1" hangingPunct="1"/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= 1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 very poor fit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(Uniform 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 from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Gaussian)</a:t>
            </a:r>
          </a:p>
          <a:p>
            <a:pPr eaLnBrk="1" hangingPunct="1"/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= 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 much closer?   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(Triangular closer to Gaussian)</a:t>
            </a:r>
          </a:p>
          <a:p>
            <a:pPr eaLnBrk="1" hangingPunct="1"/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= 4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very close,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still have stat’ly sig’t difference</a:t>
            </a:r>
          </a:p>
          <a:p>
            <a:pPr eaLnBrk="1" hangingPunct="1"/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&gt;= 6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all diff’s could be sampling var’n</a:t>
            </a:r>
          </a:p>
          <a:p>
            <a:pPr eaLnBrk="1" hangingPunct="1"/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- Exponential Marginals</a:t>
            </a:r>
          </a:p>
        </p:txBody>
      </p:sp>
      <p:pic>
        <p:nvPicPr>
          <p:cNvPr id="2" name="HDLSSProjExp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295400"/>
            <a:ext cx="6790592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</TotalTime>
  <Words>3064</Words>
  <Application>Microsoft Office PowerPoint</Application>
  <PresentationFormat>On-screen Show (4:3)</PresentationFormat>
  <Paragraphs>1003</Paragraphs>
  <Slides>144</Slides>
  <Notes>144</Notes>
  <HiddenSlides>0</HiddenSlides>
  <MMClips>4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144</vt:i4>
      </vt:variant>
    </vt:vector>
  </HeadingPairs>
  <TitlesOfParts>
    <vt:vector size="148" baseType="lpstr">
      <vt:lpstr>12_Default Design</vt:lpstr>
      <vt:lpstr>2_Default Design</vt:lpstr>
      <vt:lpstr>Equation</vt:lpstr>
      <vt:lpstr>Microsoft Equation 3.0</vt:lpstr>
      <vt:lpstr>HDLSS Asy’s: Geometrical Represent’n</vt:lpstr>
      <vt:lpstr>HDLSS Asy’s: Geometrical Represen’tion</vt:lpstr>
      <vt:lpstr>2nd Paper on HDLSS Asymptotics</vt:lpstr>
      <vt:lpstr>0 Covariance is not independence</vt:lpstr>
      <vt:lpstr>0 Covariance is not independence</vt:lpstr>
      <vt:lpstr>HDLSS Asy’s: Geometrical Represen’tion</vt:lpstr>
      <vt:lpstr>HDLSS Math. Stat. of PCA</vt:lpstr>
      <vt:lpstr>HDLSS Math. Stat. of PCA</vt:lpstr>
      <vt:lpstr>HDLSS Math. Stat. of PCA</vt:lpstr>
      <vt:lpstr>HDLSS Asymptotics &amp; Kernel Methods</vt:lpstr>
      <vt:lpstr>HDLSS Asymptotics &amp; Kernel Methods</vt:lpstr>
      <vt:lpstr>HDLSS Asymptotics &amp; Kernel Methods</vt:lpstr>
      <vt:lpstr>HDLSS Additional Results</vt:lpstr>
      <vt:lpstr>Liu:  Twiddle ratios of subtypes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Asymptotics</vt:lpstr>
      <vt:lpstr>HDLSS Asymptotics</vt:lpstr>
      <vt:lpstr>HDLSS Asymptotics</vt:lpstr>
      <vt:lpstr>HDLSS Asymptotics</vt:lpstr>
      <vt:lpstr>The Future of HDLSS Asymptotics</vt:lpstr>
      <vt:lpstr>State of HDLSS Research?</vt:lpstr>
      <vt:lpstr>Independent Component Analysis</vt:lpstr>
      <vt:lpstr>Independent Component Analysis</vt:lpstr>
      <vt:lpstr>Independent Component Analysis</vt:lpstr>
      <vt:lpstr>Independent Component Analysis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ICA Overview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343</cp:revision>
  <dcterms:created xsi:type="dcterms:W3CDTF">2001-06-08T01:38:43Z</dcterms:created>
  <dcterms:modified xsi:type="dcterms:W3CDTF">2014-11-06T03:21:16Z</dcterms:modified>
</cp:coreProperties>
</file>