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5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6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11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12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13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14.xml" ContentType="application/vnd.openxmlformats-officedocument.presentationml.notesSlide+xml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notesSlides/notesSlide17.xml" ContentType="application/vnd.openxmlformats-officedocument.presentationml.notesSlide+xml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notesSlides/notesSlide25.xml" ContentType="application/vnd.openxmlformats-officedocument.presentationml.notesSlide+xml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notesSlides/notesSlide26.xml" ContentType="application/vnd.openxmlformats-officedocument.presentationml.notesSlide+xml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notesSlides/notesSlide30.xml" ContentType="application/vnd.openxmlformats-officedocument.presentationml.notesSlide+xml"/>
  <Override PartName="/ppt/embeddings/oleObject57.bin" ContentType="application/vnd.openxmlformats-officedocument.oleObject"/>
  <Override PartName="/ppt/notesSlides/notesSlide31.xml" ContentType="application/vnd.openxmlformats-officedocument.presentationml.notesSlide+xml"/>
  <Override PartName="/ppt/embeddings/oleObject58.bin" ContentType="application/vnd.openxmlformats-officedocument.oleObject"/>
  <Override PartName="/ppt/notesSlides/notesSlide32.xml" ContentType="application/vnd.openxmlformats-officedocument.presentationml.notesSlide+xml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notesSlides/notesSlide33.xml" ContentType="application/vnd.openxmlformats-officedocument.presentationml.notesSlide+xml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notesSlides/notesSlide37.xml" ContentType="application/vnd.openxmlformats-officedocument.presentationml.notesSlide+xml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notesSlides/notesSlide38.xml" ContentType="application/vnd.openxmlformats-officedocument.presentationml.notesSlide+xml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1.xml" ContentType="application/vnd.openxmlformats-officedocument.drawingml.chart+xml"/>
  <Override PartName="/ppt/notesSlides/notesSlide41.xml" ContentType="application/vnd.openxmlformats-officedocument.presentationml.notesSlide+xml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notesSlides/notesSlide42.xml" ContentType="application/vnd.openxmlformats-officedocument.presentationml.notesSlide+xml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notesSlides/notesSlide43.xml" ContentType="application/vnd.openxmlformats-officedocument.presentationml.notesSlide+xml"/>
  <Override PartName="/ppt/embeddings/oleObject91.bin" ContentType="application/vnd.openxmlformats-officedocument.oleObject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2.xml" ContentType="application/vnd.openxmlformats-officedocument.drawingml.chart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56" r:id="rId2"/>
    <p:sldId id="313" r:id="rId3"/>
    <p:sldId id="361" r:id="rId4"/>
    <p:sldId id="306" r:id="rId5"/>
    <p:sldId id="366" r:id="rId6"/>
    <p:sldId id="369" r:id="rId7"/>
    <p:sldId id="370" r:id="rId8"/>
    <p:sldId id="372" r:id="rId9"/>
    <p:sldId id="375" r:id="rId10"/>
    <p:sldId id="379" r:id="rId11"/>
    <p:sldId id="387" r:id="rId12"/>
    <p:sldId id="388" r:id="rId13"/>
    <p:sldId id="390" r:id="rId14"/>
    <p:sldId id="393" r:id="rId15"/>
    <p:sldId id="399" r:id="rId16"/>
    <p:sldId id="405" r:id="rId17"/>
    <p:sldId id="406" r:id="rId18"/>
    <p:sldId id="408" r:id="rId19"/>
    <p:sldId id="409" r:id="rId20"/>
    <p:sldId id="420" r:id="rId21"/>
    <p:sldId id="292" r:id="rId22"/>
    <p:sldId id="483" r:id="rId23"/>
    <p:sldId id="295" r:id="rId24"/>
    <p:sldId id="419" r:id="rId25"/>
    <p:sldId id="425" r:id="rId26"/>
    <p:sldId id="429" r:id="rId27"/>
    <p:sldId id="431" r:id="rId28"/>
    <p:sldId id="436" r:id="rId29"/>
    <p:sldId id="438" r:id="rId30"/>
    <p:sldId id="444" r:id="rId31"/>
    <p:sldId id="445" r:id="rId32"/>
    <p:sldId id="449" r:id="rId33"/>
    <p:sldId id="452" r:id="rId34"/>
    <p:sldId id="456" r:id="rId35"/>
    <p:sldId id="459" r:id="rId36"/>
    <p:sldId id="460" r:id="rId37"/>
    <p:sldId id="461" r:id="rId38"/>
    <p:sldId id="463" r:id="rId39"/>
    <p:sldId id="465" r:id="rId40"/>
    <p:sldId id="467" r:id="rId41"/>
    <p:sldId id="330" r:id="rId42"/>
    <p:sldId id="347" r:id="rId43"/>
    <p:sldId id="469" r:id="rId44"/>
    <p:sldId id="334" r:id="rId45"/>
    <p:sldId id="472" r:id="rId46"/>
    <p:sldId id="349" r:id="rId47"/>
    <p:sldId id="474" r:id="rId48"/>
    <p:sldId id="477" r:id="rId49"/>
    <p:sldId id="480" r:id="rId50"/>
    <p:sldId id="482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07" autoAdjust="0"/>
    <p:restoredTop sz="87797" autoAdjust="0"/>
  </p:normalViewPr>
  <p:slideViewPr>
    <p:cSldViewPr snapToGrid="0" snapToObjects="1">
      <p:cViewPr varScale="1">
        <p:scale>
          <a:sx n="87" d="100"/>
          <a:sy n="87" d="100"/>
        </p:scale>
        <p:origin x="-17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miao:Dropbox:Research:Dissertation:Thyroid_ChgLbd_Train_Tune_Test_AllMethods_ErrorRate_Barplo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miao:Dropbox:Research:Dissertation:AngleToOptimal_VarExplaine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miao:Dropbox:Research:Dissertation:AngleToOptimal_VarExplain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BarPlotNew!$A$2</c:f>
              <c:strCache>
                <c:ptCount val="1"/>
                <c:pt idx="0">
                  <c:v>CSPC1</c:v>
                </c:pt>
              </c:strCache>
            </c:strRef>
          </c:tx>
          <c:invertIfNegative val="0"/>
          <c:cat>
            <c:strRef>
              <c:f>BarPlotNew!$B$1:$F$1</c:f>
              <c:strCache>
                <c:ptCount val="5"/>
                <c:pt idx="0">
                  <c:v>4k2v3</c:v>
                </c:pt>
                <c:pt idx="1">
                  <c:v>4k23v4</c:v>
                </c:pt>
                <c:pt idx="2">
                  <c:v>5k2v4</c:v>
                </c:pt>
                <c:pt idx="3">
                  <c:v>5k2v5</c:v>
                </c:pt>
                <c:pt idx="4">
                  <c:v>5k3v5</c:v>
                </c:pt>
              </c:strCache>
            </c:strRef>
          </c:cat>
          <c:val>
            <c:numRef>
              <c:f>BarPlotNew!$B$2:$F$2</c:f>
              <c:numCache>
                <c:formatCode>0.0000</c:formatCode>
                <c:ptCount val="5"/>
                <c:pt idx="0">
                  <c:v>0.033898</c:v>
                </c:pt>
                <c:pt idx="1">
                  <c:v>0.084746</c:v>
                </c:pt>
                <c:pt idx="2">
                  <c:v>0.079365</c:v>
                </c:pt>
                <c:pt idx="3">
                  <c:v>0.033333</c:v>
                </c:pt>
                <c:pt idx="4">
                  <c:v>0.015385</c:v>
                </c:pt>
              </c:numCache>
            </c:numRef>
          </c:val>
        </c:ser>
        <c:ser>
          <c:idx val="1"/>
          <c:order val="1"/>
          <c:tx>
            <c:strRef>
              <c:f>BarPlotNew!$A$3</c:f>
              <c:strCache>
                <c:ptCount val="1"/>
                <c:pt idx="0">
                  <c:v>MDP</c:v>
                </c:pt>
              </c:strCache>
            </c:strRef>
          </c:tx>
          <c:invertIfNegative val="0"/>
          <c:cat>
            <c:strRef>
              <c:f>BarPlotNew!$B$1:$F$1</c:f>
              <c:strCache>
                <c:ptCount val="5"/>
                <c:pt idx="0">
                  <c:v>4k2v3</c:v>
                </c:pt>
                <c:pt idx="1">
                  <c:v>4k23v4</c:v>
                </c:pt>
                <c:pt idx="2">
                  <c:v>5k2v4</c:v>
                </c:pt>
                <c:pt idx="3">
                  <c:v>5k2v5</c:v>
                </c:pt>
                <c:pt idx="4">
                  <c:v>5k3v5</c:v>
                </c:pt>
              </c:strCache>
            </c:strRef>
          </c:cat>
          <c:val>
            <c:numRef>
              <c:f>BarPlotNew!$B$3:$F$3</c:f>
              <c:numCache>
                <c:formatCode>0.0000</c:formatCode>
                <c:ptCount val="5"/>
                <c:pt idx="0">
                  <c:v>0.067797</c:v>
                </c:pt>
                <c:pt idx="1">
                  <c:v>0.10169</c:v>
                </c:pt>
                <c:pt idx="2">
                  <c:v>0.063492</c:v>
                </c:pt>
                <c:pt idx="3">
                  <c:v>0.033333</c:v>
                </c:pt>
                <c:pt idx="4">
                  <c:v>0.046154</c:v>
                </c:pt>
              </c:numCache>
            </c:numRef>
          </c:val>
        </c:ser>
        <c:ser>
          <c:idx val="2"/>
          <c:order val="2"/>
          <c:tx>
            <c:strRef>
              <c:f>BarPlotNew!$A$4</c:f>
              <c:strCache>
                <c:ptCount val="1"/>
                <c:pt idx="0">
                  <c:v>PC1</c:v>
                </c:pt>
              </c:strCache>
            </c:strRef>
          </c:tx>
          <c:invertIfNegative val="0"/>
          <c:cat>
            <c:strRef>
              <c:f>BarPlotNew!$B$1:$F$1</c:f>
              <c:strCache>
                <c:ptCount val="5"/>
                <c:pt idx="0">
                  <c:v>4k2v3</c:v>
                </c:pt>
                <c:pt idx="1">
                  <c:v>4k23v4</c:v>
                </c:pt>
                <c:pt idx="2">
                  <c:v>5k2v4</c:v>
                </c:pt>
                <c:pt idx="3">
                  <c:v>5k2v5</c:v>
                </c:pt>
                <c:pt idx="4">
                  <c:v>5k3v5</c:v>
                </c:pt>
              </c:strCache>
            </c:strRef>
          </c:cat>
          <c:val>
            <c:numRef>
              <c:f>BarPlotNew!$B$4:$F$4</c:f>
              <c:numCache>
                <c:formatCode>0.0000</c:formatCode>
                <c:ptCount val="5"/>
                <c:pt idx="0">
                  <c:v>0.11864</c:v>
                </c:pt>
                <c:pt idx="1">
                  <c:v>0.49153</c:v>
                </c:pt>
                <c:pt idx="2">
                  <c:v>0.15873</c:v>
                </c:pt>
                <c:pt idx="3" formatCode="General">
                  <c:v>0.083333</c:v>
                </c:pt>
                <c:pt idx="4">
                  <c:v>0.4</c:v>
                </c:pt>
              </c:numCache>
            </c:numRef>
          </c:val>
        </c:ser>
        <c:ser>
          <c:idx val="3"/>
          <c:order val="3"/>
          <c:tx>
            <c:strRef>
              <c:f>BarPlotNew!$A$5</c:f>
              <c:strCache>
                <c:ptCount val="1"/>
                <c:pt idx="0">
                  <c:v>DWD</c:v>
                </c:pt>
              </c:strCache>
            </c:strRef>
          </c:tx>
          <c:invertIfNegative val="0"/>
          <c:cat>
            <c:strRef>
              <c:f>BarPlotNew!$B$1:$F$1</c:f>
              <c:strCache>
                <c:ptCount val="5"/>
                <c:pt idx="0">
                  <c:v>4k2v3</c:v>
                </c:pt>
                <c:pt idx="1">
                  <c:v>4k23v4</c:v>
                </c:pt>
                <c:pt idx="2">
                  <c:v>5k2v4</c:v>
                </c:pt>
                <c:pt idx="3">
                  <c:v>5k2v5</c:v>
                </c:pt>
                <c:pt idx="4">
                  <c:v>5k3v5</c:v>
                </c:pt>
              </c:strCache>
            </c:strRef>
          </c:cat>
          <c:val>
            <c:numRef>
              <c:f>BarPlotNew!$B$5:$F$5</c:f>
              <c:numCache>
                <c:formatCode>0.0000</c:formatCode>
                <c:ptCount val="5"/>
                <c:pt idx="0">
                  <c:v>0.084746</c:v>
                </c:pt>
                <c:pt idx="1">
                  <c:v>0.12712</c:v>
                </c:pt>
                <c:pt idx="2">
                  <c:v>0.095238</c:v>
                </c:pt>
                <c:pt idx="3" formatCode="General">
                  <c:v>0.033333</c:v>
                </c:pt>
                <c:pt idx="4">
                  <c:v>0.046154</c:v>
                </c:pt>
              </c:numCache>
            </c:numRef>
          </c:val>
        </c:ser>
        <c:ser>
          <c:idx val="4"/>
          <c:order val="4"/>
          <c:tx>
            <c:strRef>
              <c:f>BarPlotNew!$A$6</c:f>
              <c:strCache>
                <c:ptCount val="1"/>
                <c:pt idx="0">
                  <c:v>SVM</c:v>
                </c:pt>
              </c:strCache>
            </c:strRef>
          </c:tx>
          <c:invertIfNegative val="0"/>
          <c:cat>
            <c:strRef>
              <c:f>BarPlotNew!$B$1:$F$1</c:f>
              <c:strCache>
                <c:ptCount val="5"/>
                <c:pt idx="0">
                  <c:v>4k2v3</c:v>
                </c:pt>
                <c:pt idx="1">
                  <c:v>4k23v4</c:v>
                </c:pt>
                <c:pt idx="2">
                  <c:v>5k2v4</c:v>
                </c:pt>
                <c:pt idx="3">
                  <c:v>5k2v5</c:v>
                </c:pt>
                <c:pt idx="4">
                  <c:v>5k3v5</c:v>
                </c:pt>
              </c:strCache>
            </c:strRef>
          </c:cat>
          <c:val>
            <c:numRef>
              <c:f>BarPlotNew!$B$6:$F$6</c:f>
              <c:numCache>
                <c:formatCode>0.0000</c:formatCode>
                <c:ptCount val="5"/>
                <c:pt idx="0">
                  <c:v>0.050847</c:v>
                </c:pt>
                <c:pt idx="1">
                  <c:v>0.11864</c:v>
                </c:pt>
                <c:pt idx="2">
                  <c:v>0.047619</c:v>
                </c:pt>
                <c:pt idx="3" formatCode="General">
                  <c:v>0.033333</c:v>
                </c:pt>
                <c:pt idx="4">
                  <c:v>0.030769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8549032"/>
        <c:axId val="-2128553464"/>
      </c:barChart>
      <c:catAx>
        <c:axId val="-2128549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latin typeface="Times New Roman"/>
                    <a:cs typeface="Times New Roman"/>
                  </a:defRPr>
                </a:pPr>
                <a:r>
                  <a:rPr lang="en-US" sz="1600">
                    <a:latin typeface="Times New Roman"/>
                    <a:cs typeface="Times New Roman"/>
                  </a:rPr>
                  <a:t>Group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/>
                <a:cs typeface="Times New Roman"/>
              </a:defRPr>
            </a:pPr>
            <a:endParaRPr lang="en-US"/>
          </a:p>
        </c:txPr>
        <c:crossAx val="-2128553464"/>
        <c:crosses val="autoZero"/>
        <c:auto val="1"/>
        <c:lblAlgn val="ctr"/>
        <c:lblOffset val="100"/>
        <c:noMultiLvlLbl val="0"/>
      </c:catAx>
      <c:valAx>
        <c:axId val="-21285534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>
                    <a:latin typeface="Times New Roman"/>
                    <a:cs typeface="Times New Roman"/>
                  </a:defRPr>
                </a:pPr>
                <a:r>
                  <a:rPr lang="en-US" sz="1600">
                    <a:latin typeface="Times New Roman"/>
                    <a:cs typeface="Times New Roman"/>
                  </a:rPr>
                  <a:t>Error Rate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/>
                <a:cs typeface="Times New Roman"/>
              </a:defRPr>
            </a:pPr>
            <a:endParaRPr lang="en-US"/>
          </a:p>
        </c:txPr>
        <c:crossAx val="-2128549032"/>
        <c:crosses val="autoZero"/>
        <c:crossBetween val="between"/>
      </c:valAx>
    </c:plotArea>
    <c:legend>
      <c:legendPos val="r"/>
      <c:layout/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600" b="1">
              <a:latin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Variation Explained</c:v>
                </c:pt>
              </c:strCache>
            </c:strRef>
          </c:tx>
          <c:spPr>
            <a:pattFill prst="wdUpDiag">
              <a:fgClr>
                <a:srgbClr val="660066"/>
              </a:fgClr>
              <a:bgClr>
                <a:schemeClr val="bg1"/>
              </a:bgClr>
            </a:pattFill>
            <a:ln>
              <a:solidFill>
                <a:srgbClr val="660066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PC 1</c:v>
                </c:pt>
                <c:pt idx="1">
                  <c:v>SVM</c:v>
                </c:pt>
                <c:pt idx="2">
                  <c:v>MDP</c:v>
                </c:pt>
                <c:pt idx="3">
                  <c:v>DWD</c:v>
                </c:pt>
                <c:pt idx="4">
                  <c:v>CSPC 1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0.02</c:v>
                </c:pt>
                <c:pt idx="1">
                  <c:v>0.016</c:v>
                </c:pt>
                <c:pt idx="2">
                  <c:v>0.016</c:v>
                </c:pt>
                <c:pt idx="3">
                  <c:v>0.0185</c:v>
                </c:pt>
                <c:pt idx="4">
                  <c:v>0.0195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6062200"/>
        <c:axId val="-2126057336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Angle to Optimal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circle"/>
            <c:size val="12"/>
            <c:spPr>
              <a:noFill/>
              <a:ln w="25400">
                <a:solidFill>
                  <a:srgbClr val="008000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PC 1</c:v>
                </c:pt>
                <c:pt idx="1">
                  <c:v>SVM</c:v>
                </c:pt>
                <c:pt idx="2">
                  <c:v>MDP</c:v>
                </c:pt>
                <c:pt idx="3">
                  <c:v>DWD</c:v>
                </c:pt>
                <c:pt idx="4">
                  <c:v>CSPC 1</c:v>
                </c:pt>
              </c:strCache>
            </c:strRef>
          </c:cat>
          <c:val>
            <c:numRef>
              <c:f>Sheet1!$B$2:$B$6</c:f>
              <c:numCache>
                <c:formatCode>0.00</c:formatCode>
                <c:ptCount val="5"/>
                <c:pt idx="0">
                  <c:v>50.9361</c:v>
                </c:pt>
                <c:pt idx="1">
                  <c:v>49.2333</c:v>
                </c:pt>
                <c:pt idx="2">
                  <c:v>49.2707</c:v>
                </c:pt>
                <c:pt idx="3">
                  <c:v>47.0393</c:v>
                </c:pt>
                <c:pt idx="4">
                  <c:v>47.131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6045224"/>
        <c:axId val="-2126051320"/>
      </c:lineChart>
      <c:catAx>
        <c:axId val="-21260622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1">
                <a:latin typeface="Times New Roman"/>
                <a:cs typeface="Times New Roman"/>
              </a:defRPr>
            </a:pPr>
            <a:endParaRPr lang="en-US"/>
          </a:p>
        </c:txPr>
        <c:crossAx val="-2126057336"/>
        <c:crosses val="autoZero"/>
        <c:auto val="1"/>
        <c:lblAlgn val="ctr"/>
        <c:lblOffset val="100"/>
        <c:noMultiLvlLbl val="0"/>
      </c:catAx>
      <c:valAx>
        <c:axId val="-2126057336"/>
        <c:scaling>
          <c:orientation val="minMax"/>
          <c:min val="0.01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660066"/>
                    </a:solidFill>
                  </a:defRPr>
                </a:pPr>
                <a:r>
                  <a:rPr lang="en-US" sz="1600" b="1">
                    <a:solidFill>
                      <a:srgbClr val="660066"/>
                    </a:solidFill>
                    <a:latin typeface="Times New Roman"/>
                    <a:cs typeface="Times New Roman"/>
                  </a:rPr>
                  <a:t>Variation Explained (larger is better)</a:t>
                </a:r>
              </a:p>
            </c:rich>
          </c:tx>
          <c:layout/>
          <c:overlay val="0"/>
        </c:title>
        <c:numFmt formatCode="0.0%" sourceLinked="0"/>
        <c:majorTickMark val="out"/>
        <c:minorTickMark val="none"/>
        <c:tickLblPos val="nextTo"/>
        <c:spPr>
          <a:ln>
            <a:solidFill>
              <a:srgbClr val="660066"/>
            </a:solidFill>
          </a:ln>
        </c:spPr>
        <c:txPr>
          <a:bodyPr/>
          <a:lstStyle/>
          <a:p>
            <a:pPr>
              <a:defRPr sz="1600" b="1">
                <a:solidFill>
                  <a:srgbClr val="660066"/>
                </a:solidFill>
                <a:latin typeface="Times New Roman"/>
                <a:cs typeface="Times New Roman"/>
              </a:defRPr>
            </a:pPr>
            <a:endParaRPr lang="en-US"/>
          </a:p>
        </c:txPr>
        <c:crossAx val="-2126062200"/>
        <c:crosses val="autoZero"/>
        <c:crossBetween val="between"/>
      </c:valAx>
      <c:valAx>
        <c:axId val="-2126051320"/>
        <c:scaling>
          <c:orientation val="minMax"/>
          <c:min val="46.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008000"/>
                    </a:solidFill>
                  </a:defRPr>
                </a:pPr>
                <a:r>
                  <a:rPr lang="en-US" sz="1600">
                    <a:solidFill>
                      <a:srgbClr val="008000"/>
                    </a:solidFill>
                    <a:latin typeface="Times New Roman"/>
                    <a:cs typeface="Times New Roman"/>
                  </a:rPr>
                  <a:t>Angle to Optimal (smaller is better)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rgbClr val="008000"/>
            </a:solidFill>
          </a:ln>
        </c:spPr>
        <c:txPr>
          <a:bodyPr/>
          <a:lstStyle/>
          <a:p>
            <a:pPr>
              <a:defRPr sz="1600" b="1">
                <a:solidFill>
                  <a:srgbClr val="008000"/>
                </a:solidFill>
                <a:latin typeface="Times New Roman"/>
                <a:cs typeface="Times New Roman"/>
              </a:defRPr>
            </a:pPr>
            <a:endParaRPr lang="en-US"/>
          </a:p>
        </c:txPr>
        <c:crossAx val="-2126045224"/>
        <c:crosses val="max"/>
        <c:crossBetween val="between"/>
      </c:valAx>
      <c:catAx>
        <c:axId val="-2126045224"/>
        <c:scaling>
          <c:orientation val="minMax"/>
        </c:scaling>
        <c:delete val="1"/>
        <c:axPos val="b"/>
        <c:majorTickMark val="out"/>
        <c:minorTickMark val="none"/>
        <c:tickLblPos val="nextTo"/>
        <c:crossAx val="-212605132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'4k23v4'!$C$1</c:f>
              <c:strCache>
                <c:ptCount val="1"/>
                <c:pt idx="0">
                  <c:v>Variation Explained of Training</c:v>
                </c:pt>
              </c:strCache>
            </c:strRef>
          </c:tx>
          <c:spPr>
            <a:pattFill prst="wdUpDiag">
              <a:fgClr>
                <a:srgbClr val="660066"/>
              </a:fgClr>
              <a:bgClr>
                <a:schemeClr val="bg1"/>
              </a:bgClr>
            </a:pattFill>
            <a:ln>
              <a:solidFill>
                <a:srgbClr val="660066"/>
              </a:solidFill>
            </a:ln>
            <a:effectLst/>
          </c:spPr>
          <c:invertIfNegative val="0"/>
          <c:cat>
            <c:strRef>
              <c:f>'4k23v4'!$A$2:$A$7</c:f>
              <c:strCache>
                <c:ptCount val="6"/>
                <c:pt idx="0">
                  <c:v>PC 1</c:v>
                </c:pt>
                <c:pt idx="1">
                  <c:v>PC 2</c:v>
                </c:pt>
                <c:pt idx="2">
                  <c:v>SVM</c:v>
                </c:pt>
                <c:pt idx="3">
                  <c:v>MDP</c:v>
                </c:pt>
                <c:pt idx="4">
                  <c:v>DWD</c:v>
                </c:pt>
                <c:pt idx="5">
                  <c:v>CSPC 1</c:v>
                </c:pt>
              </c:strCache>
            </c:strRef>
          </c:cat>
          <c:val>
            <c:numRef>
              <c:f>'4k23v4'!$C$2:$C$7</c:f>
              <c:numCache>
                <c:formatCode>0.00%</c:formatCode>
                <c:ptCount val="6"/>
                <c:pt idx="0">
                  <c:v>0.0902</c:v>
                </c:pt>
                <c:pt idx="1">
                  <c:v>0.0705</c:v>
                </c:pt>
                <c:pt idx="2">
                  <c:v>0.0169</c:v>
                </c:pt>
                <c:pt idx="3">
                  <c:v>0.0068</c:v>
                </c:pt>
                <c:pt idx="4">
                  <c:v>0.0567</c:v>
                </c:pt>
                <c:pt idx="5">
                  <c:v>0.0697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5006680"/>
        <c:axId val="-2125001736"/>
      </c:barChart>
      <c:lineChart>
        <c:grouping val="standard"/>
        <c:varyColors val="0"/>
        <c:ser>
          <c:idx val="0"/>
          <c:order val="0"/>
          <c:tx>
            <c:strRef>
              <c:f>'4k23v4'!$B$1</c:f>
              <c:strCache>
                <c:ptCount val="1"/>
                <c:pt idx="0">
                  <c:v>AUC of Testing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circle"/>
            <c:size val="12"/>
            <c:spPr>
              <a:noFill/>
              <a:ln w="25400">
                <a:solidFill>
                  <a:srgbClr val="008000"/>
                </a:solidFill>
              </a:ln>
            </c:spPr>
          </c:marker>
          <c:cat>
            <c:strRef>
              <c:f>'4k23v4'!$A$2:$A$7</c:f>
              <c:strCache>
                <c:ptCount val="6"/>
                <c:pt idx="0">
                  <c:v>PC 1</c:v>
                </c:pt>
                <c:pt idx="1">
                  <c:v>PC 2</c:v>
                </c:pt>
                <c:pt idx="2">
                  <c:v>SVM</c:v>
                </c:pt>
                <c:pt idx="3">
                  <c:v>MDP</c:v>
                </c:pt>
                <c:pt idx="4">
                  <c:v>DWD</c:v>
                </c:pt>
                <c:pt idx="5">
                  <c:v>CSPC 1</c:v>
                </c:pt>
              </c:strCache>
            </c:strRef>
          </c:cat>
          <c:val>
            <c:numRef>
              <c:f>'4k23v4'!$B$2:$B$7</c:f>
              <c:numCache>
                <c:formatCode>0.00000</c:formatCode>
                <c:ptCount val="6"/>
                <c:pt idx="0">
                  <c:v>0.58511</c:v>
                </c:pt>
                <c:pt idx="1">
                  <c:v>0.95905</c:v>
                </c:pt>
                <c:pt idx="2">
                  <c:v>0.97356</c:v>
                </c:pt>
                <c:pt idx="3">
                  <c:v>0.97082</c:v>
                </c:pt>
                <c:pt idx="4">
                  <c:v>0.98006</c:v>
                </c:pt>
                <c:pt idx="5">
                  <c:v>0.96786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4989096"/>
        <c:axId val="-2124995192"/>
      </c:lineChart>
      <c:catAx>
        <c:axId val="-21250066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1">
                <a:latin typeface="Times New Roman"/>
                <a:cs typeface="Times New Roman"/>
              </a:defRPr>
            </a:pPr>
            <a:endParaRPr lang="en-US"/>
          </a:p>
        </c:txPr>
        <c:crossAx val="-2125001736"/>
        <c:crosses val="autoZero"/>
        <c:auto val="1"/>
        <c:lblAlgn val="ctr"/>
        <c:lblOffset val="100"/>
        <c:noMultiLvlLbl val="0"/>
      </c:catAx>
      <c:valAx>
        <c:axId val="-21250017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660066"/>
                    </a:solidFill>
                  </a:defRPr>
                </a:pPr>
                <a:r>
                  <a:rPr lang="en-US" sz="1600" b="1" dirty="0">
                    <a:solidFill>
                      <a:srgbClr val="660066"/>
                    </a:solidFill>
                    <a:latin typeface="Times New Roman"/>
                    <a:cs typeface="Times New Roman"/>
                  </a:rPr>
                  <a:t>Variation </a:t>
                </a:r>
                <a:r>
                  <a:rPr lang="en-US" sz="1600" b="1" dirty="0" smtClean="0">
                    <a:solidFill>
                      <a:srgbClr val="660066"/>
                    </a:solidFill>
                    <a:latin typeface="Times New Roman"/>
                    <a:cs typeface="Times New Roman"/>
                  </a:rPr>
                  <a:t>Explained of Training </a:t>
                </a:r>
                <a:r>
                  <a:rPr lang="en-US" sz="1600" b="1" dirty="0">
                    <a:solidFill>
                      <a:srgbClr val="660066"/>
                    </a:solidFill>
                    <a:latin typeface="Times New Roman"/>
                    <a:cs typeface="Times New Roman"/>
                  </a:rPr>
                  <a:t>(larger is better)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rgbClr val="660066"/>
            </a:solidFill>
          </a:ln>
        </c:spPr>
        <c:txPr>
          <a:bodyPr/>
          <a:lstStyle/>
          <a:p>
            <a:pPr>
              <a:defRPr sz="1600" b="1">
                <a:solidFill>
                  <a:srgbClr val="660066"/>
                </a:solidFill>
                <a:latin typeface="Times New Roman"/>
                <a:cs typeface="Times New Roman"/>
              </a:defRPr>
            </a:pPr>
            <a:endParaRPr lang="en-US"/>
          </a:p>
        </c:txPr>
        <c:crossAx val="-2125006680"/>
        <c:crosses val="autoZero"/>
        <c:crossBetween val="between"/>
      </c:valAx>
      <c:valAx>
        <c:axId val="-2124995192"/>
        <c:scaling>
          <c:orientation val="minMax"/>
          <c:max val="1.0"/>
          <c:min val="0.5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008000"/>
                    </a:solidFill>
                  </a:defRPr>
                </a:pPr>
                <a:r>
                  <a:rPr lang="en-US" sz="1600">
                    <a:solidFill>
                      <a:srgbClr val="008000"/>
                    </a:solidFill>
                    <a:latin typeface="Times New Roman"/>
                    <a:cs typeface="Times New Roman"/>
                  </a:rPr>
                  <a:t>AUC of Testing (larger is better)</a:t>
                </a:r>
              </a:p>
            </c:rich>
          </c:tx>
          <c:layout/>
          <c:overlay val="0"/>
        </c:title>
        <c:numFmt formatCode="0.00" sourceLinked="0"/>
        <c:majorTickMark val="out"/>
        <c:minorTickMark val="none"/>
        <c:tickLblPos val="nextTo"/>
        <c:spPr>
          <a:ln>
            <a:solidFill>
              <a:srgbClr val="008000"/>
            </a:solidFill>
          </a:ln>
        </c:spPr>
        <c:txPr>
          <a:bodyPr/>
          <a:lstStyle/>
          <a:p>
            <a:pPr>
              <a:defRPr sz="1600" b="1">
                <a:solidFill>
                  <a:srgbClr val="008000"/>
                </a:solidFill>
                <a:latin typeface="Times New Roman"/>
                <a:cs typeface="Times New Roman"/>
              </a:defRPr>
            </a:pPr>
            <a:endParaRPr lang="en-US"/>
          </a:p>
        </c:txPr>
        <c:crossAx val="-2124989096"/>
        <c:crosses val="max"/>
        <c:crossBetween val="between"/>
      </c:valAx>
      <c:catAx>
        <c:axId val="-2124989096"/>
        <c:scaling>
          <c:orientation val="minMax"/>
        </c:scaling>
        <c:delete val="1"/>
        <c:axPos val="b"/>
        <c:majorTickMark val="out"/>
        <c:minorTickMark val="none"/>
        <c:tickLblPos val="nextTo"/>
        <c:crossAx val="-212499519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1" Type="http://schemas.openxmlformats.org/officeDocument/2006/relationships/image" Target="../media/image39.emf"/><Relationship Id="rId2" Type="http://schemas.openxmlformats.org/officeDocument/2006/relationships/image" Target="../media/image4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Relationship Id="rId2" Type="http://schemas.openxmlformats.org/officeDocument/2006/relationships/image" Target="../media/image49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5" Type="http://schemas.openxmlformats.org/officeDocument/2006/relationships/image" Target="../media/image54.emf"/><Relationship Id="rId6" Type="http://schemas.openxmlformats.org/officeDocument/2006/relationships/image" Target="../media/image55.emf"/><Relationship Id="rId1" Type="http://schemas.openxmlformats.org/officeDocument/2006/relationships/image" Target="../media/image50.emf"/><Relationship Id="rId2" Type="http://schemas.openxmlformats.org/officeDocument/2006/relationships/image" Target="../media/image5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Relationship Id="rId2" Type="http://schemas.openxmlformats.org/officeDocument/2006/relationships/image" Target="../media/image57.emf"/><Relationship Id="rId3" Type="http://schemas.openxmlformats.org/officeDocument/2006/relationships/image" Target="../media/image58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61.emf"/><Relationship Id="rId5" Type="http://schemas.openxmlformats.org/officeDocument/2006/relationships/image" Target="../media/image62.emf"/><Relationship Id="rId6" Type="http://schemas.openxmlformats.org/officeDocument/2006/relationships/image" Target="../media/image63.emf"/><Relationship Id="rId1" Type="http://schemas.openxmlformats.org/officeDocument/2006/relationships/image" Target="../media/image56.emf"/><Relationship Id="rId2" Type="http://schemas.openxmlformats.org/officeDocument/2006/relationships/image" Target="../media/image5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71.emf"/><Relationship Id="rId5" Type="http://schemas.openxmlformats.org/officeDocument/2006/relationships/image" Target="../media/image72.emf"/><Relationship Id="rId6" Type="http://schemas.openxmlformats.org/officeDocument/2006/relationships/image" Target="../media/image73.emf"/><Relationship Id="rId7" Type="http://schemas.openxmlformats.org/officeDocument/2006/relationships/image" Target="../media/image74.emf"/><Relationship Id="rId8" Type="http://schemas.openxmlformats.org/officeDocument/2006/relationships/image" Target="../media/image75.emf"/><Relationship Id="rId1" Type="http://schemas.openxmlformats.org/officeDocument/2006/relationships/image" Target="../media/image68.emf"/><Relationship Id="rId2" Type="http://schemas.openxmlformats.org/officeDocument/2006/relationships/image" Target="../media/image6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Relationship Id="rId2" Type="http://schemas.openxmlformats.org/officeDocument/2006/relationships/image" Target="../media/image77.emf"/><Relationship Id="rId3" Type="http://schemas.openxmlformats.org/officeDocument/2006/relationships/image" Target="../media/image7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11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Relationship Id="rId2" Type="http://schemas.openxmlformats.org/officeDocument/2006/relationships/image" Target="../media/image80.emf"/><Relationship Id="rId3" Type="http://schemas.openxmlformats.org/officeDocument/2006/relationships/image" Target="../media/image81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4" Type="http://schemas.openxmlformats.org/officeDocument/2006/relationships/image" Target="../media/image85.emf"/><Relationship Id="rId5" Type="http://schemas.openxmlformats.org/officeDocument/2006/relationships/image" Target="../media/image86.emf"/><Relationship Id="rId1" Type="http://schemas.openxmlformats.org/officeDocument/2006/relationships/image" Target="../media/image82.emf"/><Relationship Id="rId2" Type="http://schemas.openxmlformats.org/officeDocument/2006/relationships/image" Target="../media/image8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Relationship Id="rId2" Type="http://schemas.openxmlformats.org/officeDocument/2006/relationships/image" Target="../media/image88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4" Type="http://schemas.openxmlformats.org/officeDocument/2006/relationships/image" Target="../media/image93.emf"/><Relationship Id="rId1" Type="http://schemas.openxmlformats.org/officeDocument/2006/relationships/image" Target="../media/image90.emf"/><Relationship Id="rId2" Type="http://schemas.openxmlformats.org/officeDocument/2006/relationships/image" Target="../media/image9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Relationship Id="rId2" Type="http://schemas.openxmlformats.org/officeDocument/2006/relationships/image" Target="../media/image94.emf"/><Relationship Id="rId3" Type="http://schemas.openxmlformats.org/officeDocument/2006/relationships/image" Target="../media/image9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4.emf"/><Relationship Id="rId3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/>
              </a:defRPr>
            </a:lvl1pPr>
          </a:lstStyle>
          <a:p>
            <a:fld id="{496BFEA2-2529-6945-BD89-D86CF7734465}" type="datetimeFigureOut">
              <a:rPr lang="en-US" smtClean="0"/>
              <a:pPr/>
              <a:t>9/30/14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/>
              </a:defRPr>
            </a:lvl1pPr>
          </a:lstStyle>
          <a:p>
            <a:fld id="{8686728C-429A-554A-A7F3-247F4772AA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055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6728C-429A-554A-A7F3-247F4772AA7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355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6728C-429A-554A-A7F3-247F4772AA7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270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6728C-429A-554A-A7F3-247F4772AA7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53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6728C-429A-554A-A7F3-247F4772AA7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492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6728C-429A-554A-A7F3-247F4772AA7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50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6728C-429A-554A-A7F3-247F4772AA7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565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6728C-429A-554A-A7F3-247F4772AA7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952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6728C-429A-554A-A7F3-247F4772AA7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383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6728C-429A-554A-A7F3-247F4772AA7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31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6728C-429A-554A-A7F3-247F4772AA7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028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6728C-429A-554A-A7F3-247F4772AA7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77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6728C-429A-554A-A7F3-247F4772AA7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2899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6728C-429A-554A-A7F3-247F4772AA7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0596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6728C-429A-554A-A7F3-247F4772AA7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775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6728C-429A-554A-A7F3-247F4772AA7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5628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6728C-429A-554A-A7F3-247F4772AA7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7531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6728C-429A-554A-A7F3-247F4772AA7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7907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6728C-429A-554A-A7F3-247F4772AA7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7242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6728C-429A-554A-A7F3-247F4772AA7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9992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6728C-429A-554A-A7F3-247F4772AA7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2978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6728C-429A-554A-A7F3-247F4772AA7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8398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6728C-429A-554A-A7F3-247F4772AA7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33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6728C-429A-554A-A7F3-247F4772AA7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9115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6728C-429A-554A-A7F3-247F4772AA7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5518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6728C-429A-554A-A7F3-247F4772AA7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0697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6728C-429A-554A-A7F3-247F4772AA7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9178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6728C-429A-554A-A7F3-247F4772AA7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75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6728C-429A-554A-A7F3-247F4772AA7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7911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6728C-429A-554A-A7F3-247F4772AA7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0687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6728C-429A-554A-A7F3-247F4772AA7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2072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6728C-429A-554A-A7F3-247F4772AA7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8013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6728C-429A-554A-A7F3-247F4772AA7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7945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6728C-429A-554A-A7F3-247F4772AA79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687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6728C-429A-554A-A7F3-247F4772AA7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354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6728C-429A-554A-A7F3-247F4772AA7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3237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6728C-429A-554A-A7F3-247F4772AA79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87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6728C-429A-554A-A7F3-247F4772AA79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6242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6728C-429A-554A-A7F3-247F4772AA79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797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6728C-429A-554A-A7F3-247F4772AA79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0530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6728C-429A-554A-A7F3-247F4772AA79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8830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6728C-429A-554A-A7F3-247F4772AA79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044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6728C-429A-554A-A7F3-247F4772AA79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9371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6728C-429A-554A-A7F3-247F4772AA79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3641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6728C-429A-554A-A7F3-247F4772AA79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074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6728C-429A-554A-A7F3-247F4772AA7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89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6728C-429A-554A-A7F3-247F4772AA7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517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6728C-429A-554A-A7F3-247F4772AA7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318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6728C-429A-554A-A7F3-247F4772AA7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53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6728C-429A-554A-A7F3-247F4772AA7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915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241A-F74D-DD41-B39C-9678F52D1628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1126-0980-7D4B-8033-D5560B985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94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241A-F74D-DD41-B39C-9678F52D1628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1126-0980-7D4B-8033-D5560B985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6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241A-F74D-DD41-B39C-9678F52D1628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1126-0980-7D4B-8033-D5560B985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32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241A-F74D-DD41-B39C-9678F52D1628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1126-0980-7D4B-8033-D5560B985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0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241A-F74D-DD41-B39C-9678F52D1628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1126-0980-7D4B-8033-D5560B985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27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241A-F74D-DD41-B39C-9678F52D1628}" type="datetimeFigureOut">
              <a:rPr lang="en-US" smtClean="0"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1126-0980-7D4B-8033-D5560B985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2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241A-F74D-DD41-B39C-9678F52D1628}" type="datetimeFigureOut">
              <a:rPr lang="en-US" smtClean="0"/>
              <a:t>9/30/14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1126-0980-7D4B-8033-D5560B985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13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241A-F74D-DD41-B39C-9678F52D1628}" type="datetimeFigureOut">
              <a:rPr lang="en-US" smtClean="0"/>
              <a:t>9/30/14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1126-0980-7D4B-8033-D5560B985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3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241A-F74D-DD41-B39C-9678F52D1628}" type="datetimeFigureOut">
              <a:rPr lang="en-US" smtClean="0"/>
              <a:t>9/30/14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1126-0980-7D4B-8033-D5560B985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7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241A-F74D-DD41-B39C-9678F52D1628}" type="datetimeFigureOut">
              <a:rPr lang="en-US" smtClean="0"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1126-0980-7D4B-8033-D5560B985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8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241A-F74D-DD41-B39C-9678F52D1628}" type="datetimeFigureOut">
              <a:rPr lang="en-US" smtClean="0"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1126-0980-7D4B-8033-D5560B985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8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fld id="{D4E9241A-F74D-DD41-B39C-9678F52D1628}" type="datetimeFigureOut">
              <a:rPr lang="en-US" smtClean="0"/>
              <a:pPr/>
              <a:t>9/30/14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fld id="{A5FF1126-0980-7D4B-8033-D5560B9853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73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 New Roman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 New Roman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 New Roman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0.e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21.emf"/><Relationship Id="rId8" Type="http://schemas.openxmlformats.org/officeDocument/2006/relationships/oleObject" Target="../embeddings/oleObject19.bin"/><Relationship Id="rId9" Type="http://schemas.openxmlformats.org/officeDocument/2006/relationships/image" Target="../media/image2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23.e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24.emf"/><Relationship Id="rId8" Type="http://schemas.openxmlformats.org/officeDocument/2006/relationships/oleObject" Target="../embeddings/oleObject22.bin"/><Relationship Id="rId9" Type="http://schemas.openxmlformats.org/officeDocument/2006/relationships/image" Target="../media/image2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23.emf"/><Relationship Id="rId6" Type="http://schemas.openxmlformats.org/officeDocument/2006/relationships/oleObject" Target="../embeddings/oleObject24.bin"/><Relationship Id="rId7" Type="http://schemas.openxmlformats.org/officeDocument/2006/relationships/image" Target="../media/image26.emf"/><Relationship Id="rId8" Type="http://schemas.openxmlformats.org/officeDocument/2006/relationships/oleObject" Target="../embeddings/oleObject25.bin"/><Relationship Id="rId9" Type="http://schemas.openxmlformats.org/officeDocument/2006/relationships/image" Target="../media/image2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9.bin"/><Relationship Id="rId12" Type="http://schemas.openxmlformats.org/officeDocument/2006/relationships/image" Target="../media/image3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28.emf"/><Relationship Id="rId6" Type="http://schemas.openxmlformats.org/officeDocument/2006/relationships/image" Target="../media/image32.e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29.emf"/><Relationship Id="rId9" Type="http://schemas.openxmlformats.org/officeDocument/2006/relationships/oleObject" Target="../embeddings/oleObject28.bin"/><Relationship Id="rId10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33.emf"/><Relationship Id="rId6" Type="http://schemas.openxmlformats.org/officeDocument/2006/relationships/oleObject" Target="../embeddings/oleObject31.bin"/><Relationship Id="rId7" Type="http://schemas.openxmlformats.org/officeDocument/2006/relationships/image" Target="../media/image4.emf"/><Relationship Id="rId8" Type="http://schemas.openxmlformats.org/officeDocument/2006/relationships/oleObject" Target="../embeddings/oleObject32.bin"/><Relationship Id="rId9" Type="http://schemas.openxmlformats.org/officeDocument/2006/relationships/image" Target="../media/image3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oleObject" Target="../embeddings/oleObject33.bin"/><Relationship Id="rId7" Type="http://schemas.openxmlformats.org/officeDocument/2006/relationships/image" Target="../media/image35.emf"/><Relationship Id="rId8" Type="http://schemas.openxmlformats.org/officeDocument/2006/relationships/oleObject" Target="../embeddings/oleObject34.bin"/><Relationship Id="rId9" Type="http://schemas.openxmlformats.org/officeDocument/2006/relationships/image" Target="../media/image36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emf"/><Relationship Id="rId12" Type="http://schemas.openxmlformats.org/officeDocument/2006/relationships/oleObject" Target="../embeddings/oleObject39.bin"/><Relationship Id="rId13" Type="http://schemas.openxmlformats.org/officeDocument/2006/relationships/image" Target="../media/image43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35.bin"/><Relationship Id="rId5" Type="http://schemas.openxmlformats.org/officeDocument/2006/relationships/image" Target="../media/image39.emf"/><Relationship Id="rId6" Type="http://schemas.openxmlformats.org/officeDocument/2006/relationships/oleObject" Target="../embeddings/oleObject36.bin"/><Relationship Id="rId7" Type="http://schemas.openxmlformats.org/officeDocument/2006/relationships/image" Target="../media/image40.emf"/><Relationship Id="rId8" Type="http://schemas.openxmlformats.org/officeDocument/2006/relationships/oleObject" Target="../embeddings/oleObject37.bin"/><Relationship Id="rId9" Type="http://schemas.openxmlformats.org/officeDocument/2006/relationships/image" Target="../media/image41.emf"/><Relationship Id="rId10" Type="http://schemas.openxmlformats.org/officeDocument/2006/relationships/oleObject" Target="../embeddings/oleObject3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40.bin"/><Relationship Id="rId5" Type="http://schemas.openxmlformats.org/officeDocument/2006/relationships/image" Target="../media/image48.emf"/><Relationship Id="rId6" Type="http://schemas.openxmlformats.org/officeDocument/2006/relationships/oleObject" Target="../embeddings/oleObject41.bin"/><Relationship Id="rId7" Type="http://schemas.openxmlformats.org/officeDocument/2006/relationships/image" Target="../media/image49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3.emf"/><Relationship Id="rId12" Type="http://schemas.openxmlformats.org/officeDocument/2006/relationships/oleObject" Target="../embeddings/oleObject46.bin"/><Relationship Id="rId13" Type="http://schemas.openxmlformats.org/officeDocument/2006/relationships/image" Target="../media/image54.emf"/><Relationship Id="rId14" Type="http://schemas.openxmlformats.org/officeDocument/2006/relationships/oleObject" Target="../embeddings/oleObject47.bin"/><Relationship Id="rId15" Type="http://schemas.openxmlformats.org/officeDocument/2006/relationships/image" Target="../media/image55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42.bin"/><Relationship Id="rId5" Type="http://schemas.openxmlformats.org/officeDocument/2006/relationships/image" Target="../media/image50.emf"/><Relationship Id="rId6" Type="http://schemas.openxmlformats.org/officeDocument/2006/relationships/oleObject" Target="../embeddings/oleObject43.bin"/><Relationship Id="rId7" Type="http://schemas.openxmlformats.org/officeDocument/2006/relationships/image" Target="../media/image51.emf"/><Relationship Id="rId8" Type="http://schemas.openxmlformats.org/officeDocument/2006/relationships/oleObject" Target="../embeddings/oleObject44.bin"/><Relationship Id="rId9" Type="http://schemas.openxmlformats.org/officeDocument/2006/relationships/image" Target="../media/image52.emf"/><Relationship Id="rId10" Type="http://schemas.openxmlformats.org/officeDocument/2006/relationships/oleObject" Target="../embeddings/oleObject4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48.bin"/><Relationship Id="rId5" Type="http://schemas.openxmlformats.org/officeDocument/2006/relationships/image" Target="../media/image56.emf"/><Relationship Id="rId6" Type="http://schemas.openxmlformats.org/officeDocument/2006/relationships/oleObject" Target="../embeddings/oleObject49.bin"/><Relationship Id="rId7" Type="http://schemas.openxmlformats.org/officeDocument/2006/relationships/image" Target="../media/image57.emf"/><Relationship Id="rId8" Type="http://schemas.openxmlformats.org/officeDocument/2006/relationships/oleObject" Target="../embeddings/oleObject50.bin"/><Relationship Id="rId9" Type="http://schemas.openxmlformats.org/officeDocument/2006/relationships/image" Target="../media/image58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1.emf"/><Relationship Id="rId12" Type="http://schemas.openxmlformats.org/officeDocument/2006/relationships/oleObject" Target="../embeddings/oleObject55.bin"/><Relationship Id="rId13" Type="http://schemas.openxmlformats.org/officeDocument/2006/relationships/image" Target="../media/image62.emf"/><Relationship Id="rId14" Type="http://schemas.openxmlformats.org/officeDocument/2006/relationships/oleObject" Target="../embeddings/oleObject56.bin"/><Relationship Id="rId15" Type="http://schemas.openxmlformats.org/officeDocument/2006/relationships/image" Target="../media/image63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51.bin"/><Relationship Id="rId5" Type="http://schemas.openxmlformats.org/officeDocument/2006/relationships/image" Target="../media/image56.emf"/><Relationship Id="rId6" Type="http://schemas.openxmlformats.org/officeDocument/2006/relationships/oleObject" Target="../embeddings/oleObject52.bin"/><Relationship Id="rId7" Type="http://schemas.openxmlformats.org/officeDocument/2006/relationships/image" Target="../media/image58.emf"/><Relationship Id="rId8" Type="http://schemas.openxmlformats.org/officeDocument/2006/relationships/oleObject" Target="../embeddings/oleObject53.bin"/><Relationship Id="rId9" Type="http://schemas.openxmlformats.org/officeDocument/2006/relationships/image" Target="../media/image60.emf"/><Relationship Id="rId10" Type="http://schemas.openxmlformats.org/officeDocument/2006/relationships/oleObject" Target="../embeddings/oleObject5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image" Target="../media/image65.emf"/><Relationship Id="rId5" Type="http://schemas.openxmlformats.org/officeDocument/2006/relationships/oleObject" Target="../embeddings/oleObject57.bin"/><Relationship Id="rId6" Type="http://schemas.openxmlformats.org/officeDocument/2006/relationships/image" Target="../media/image64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image" Target="../media/image67.emf"/><Relationship Id="rId5" Type="http://schemas.openxmlformats.org/officeDocument/2006/relationships/oleObject" Target="../embeddings/oleObject58.bin"/><Relationship Id="rId6" Type="http://schemas.openxmlformats.org/officeDocument/2006/relationships/image" Target="../media/image66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0.emf"/><Relationship Id="rId20" Type="http://schemas.openxmlformats.org/officeDocument/2006/relationships/oleObject" Target="../embeddings/oleObject67.bin"/><Relationship Id="rId10" Type="http://schemas.openxmlformats.org/officeDocument/2006/relationships/oleObject" Target="../embeddings/oleObject62.bin"/><Relationship Id="rId11" Type="http://schemas.openxmlformats.org/officeDocument/2006/relationships/image" Target="../media/image71.emf"/><Relationship Id="rId12" Type="http://schemas.openxmlformats.org/officeDocument/2006/relationships/oleObject" Target="../embeddings/oleObject63.bin"/><Relationship Id="rId13" Type="http://schemas.openxmlformats.org/officeDocument/2006/relationships/image" Target="../media/image72.emf"/><Relationship Id="rId14" Type="http://schemas.openxmlformats.org/officeDocument/2006/relationships/oleObject" Target="../embeddings/oleObject64.bin"/><Relationship Id="rId15" Type="http://schemas.openxmlformats.org/officeDocument/2006/relationships/image" Target="../media/image73.emf"/><Relationship Id="rId16" Type="http://schemas.openxmlformats.org/officeDocument/2006/relationships/oleObject" Target="../embeddings/oleObject65.bin"/><Relationship Id="rId17" Type="http://schemas.openxmlformats.org/officeDocument/2006/relationships/image" Target="../media/image74.emf"/><Relationship Id="rId18" Type="http://schemas.openxmlformats.org/officeDocument/2006/relationships/oleObject" Target="../embeddings/oleObject66.bin"/><Relationship Id="rId19" Type="http://schemas.openxmlformats.org/officeDocument/2006/relationships/image" Target="../media/image75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59.bin"/><Relationship Id="rId5" Type="http://schemas.openxmlformats.org/officeDocument/2006/relationships/image" Target="../media/image68.emf"/><Relationship Id="rId6" Type="http://schemas.openxmlformats.org/officeDocument/2006/relationships/oleObject" Target="../embeddings/oleObject60.bin"/><Relationship Id="rId7" Type="http://schemas.openxmlformats.org/officeDocument/2006/relationships/image" Target="../media/image69.emf"/><Relationship Id="rId8" Type="http://schemas.openxmlformats.org/officeDocument/2006/relationships/oleObject" Target="../embeddings/oleObject6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68.bin"/><Relationship Id="rId5" Type="http://schemas.openxmlformats.org/officeDocument/2006/relationships/image" Target="../media/image76.emf"/><Relationship Id="rId6" Type="http://schemas.openxmlformats.org/officeDocument/2006/relationships/oleObject" Target="../embeddings/oleObject69.bin"/><Relationship Id="rId7" Type="http://schemas.openxmlformats.org/officeDocument/2006/relationships/image" Target="../media/image77.emf"/><Relationship Id="rId8" Type="http://schemas.openxmlformats.org/officeDocument/2006/relationships/oleObject" Target="../embeddings/oleObject70.bin"/><Relationship Id="rId9" Type="http://schemas.openxmlformats.org/officeDocument/2006/relationships/image" Target="../media/image78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oleObject" Target="../embeddings/oleObject71.bin"/><Relationship Id="rId5" Type="http://schemas.openxmlformats.org/officeDocument/2006/relationships/image" Target="../media/image79.emf"/><Relationship Id="rId6" Type="http://schemas.openxmlformats.org/officeDocument/2006/relationships/oleObject" Target="../embeddings/oleObject72.bin"/><Relationship Id="rId7" Type="http://schemas.openxmlformats.org/officeDocument/2006/relationships/image" Target="../media/image80.emf"/><Relationship Id="rId8" Type="http://schemas.openxmlformats.org/officeDocument/2006/relationships/oleObject" Target="../embeddings/oleObject73.bin"/><Relationship Id="rId9" Type="http://schemas.openxmlformats.org/officeDocument/2006/relationships/image" Target="../media/image81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5.emf"/><Relationship Id="rId12" Type="http://schemas.openxmlformats.org/officeDocument/2006/relationships/oleObject" Target="../embeddings/oleObject78.bin"/><Relationship Id="rId13" Type="http://schemas.openxmlformats.org/officeDocument/2006/relationships/image" Target="../media/image86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7.xml"/><Relationship Id="rId4" Type="http://schemas.openxmlformats.org/officeDocument/2006/relationships/oleObject" Target="../embeddings/oleObject74.bin"/><Relationship Id="rId5" Type="http://schemas.openxmlformats.org/officeDocument/2006/relationships/image" Target="../media/image82.emf"/><Relationship Id="rId6" Type="http://schemas.openxmlformats.org/officeDocument/2006/relationships/oleObject" Target="../embeddings/oleObject75.bin"/><Relationship Id="rId7" Type="http://schemas.openxmlformats.org/officeDocument/2006/relationships/image" Target="../media/image83.emf"/><Relationship Id="rId8" Type="http://schemas.openxmlformats.org/officeDocument/2006/relationships/oleObject" Target="../embeddings/oleObject76.bin"/><Relationship Id="rId9" Type="http://schemas.openxmlformats.org/officeDocument/2006/relationships/image" Target="../media/image84.emf"/><Relationship Id="rId10" Type="http://schemas.openxmlformats.org/officeDocument/2006/relationships/oleObject" Target="../embeddings/oleObject77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image" Target="../media/image89.emf"/><Relationship Id="rId5" Type="http://schemas.openxmlformats.org/officeDocument/2006/relationships/oleObject" Target="../embeddings/oleObject79.bin"/><Relationship Id="rId6" Type="http://schemas.openxmlformats.org/officeDocument/2006/relationships/image" Target="../media/image87.emf"/><Relationship Id="rId7" Type="http://schemas.openxmlformats.org/officeDocument/2006/relationships/oleObject" Target="../embeddings/oleObject80.bin"/><Relationship Id="rId8" Type="http://schemas.openxmlformats.org/officeDocument/2006/relationships/image" Target="../media/image88.emf"/><Relationship Id="rId9" Type="http://schemas.openxmlformats.org/officeDocument/2006/relationships/oleObject" Target="../embeddings/oleObject81.bin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chart" Target="../charts/chart1.xml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3.emf"/><Relationship Id="rId12" Type="http://schemas.openxmlformats.org/officeDocument/2006/relationships/oleObject" Target="../embeddings/oleObject86.bin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1.xml"/><Relationship Id="rId4" Type="http://schemas.openxmlformats.org/officeDocument/2006/relationships/oleObject" Target="../embeddings/oleObject82.bin"/><Relationship Id="rId5" Type="http://schemas.openxmlformats.org/officeDocument/2006/relationships/image" Target="../media/image90.emf"/><Relationship Id="rId6" Type="http://schemas.openxmlformats.org/officeDocument/2006/relationships/oleObject" Target="../embeddings/oleObject83.bin"/><Relationship Id="rId7" Type="http://schemas.openxmlformats.org/officeDocument/2006/relationships/image" Target="../media/image91.emf"/><Relationship Id="rId8" Type="http://schemas.openxmlformats.org/officeDocument/2006/relationships/oleObject" Target="../embeddings/oleObject84.bin"/><Relationship Id="rId9" Type="http://schemas.openxmlformats.org/officeDocument/2006/relationships/image" Target="../media/image92.emf"/><Relationship Id="rId10" Type="http://schemas.openxmlformats.org/officeDocument/2006/relationships/oleObject" Target="../embeddings/oleObject85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oleObject" Target="../embeddings/oleObject87.bin"/><Relationship Id="rId5" Type="http://schemas.openxmlformats.org/officeDocument/2006/relationships/image" Target="../media/image93.emf"/><Relationship Id="rId6" Type="http://schemas.openxmlformats.org/officeDocument/2006/relationships/oleObject" Target="../embeddings/oleObject88.bin"/><Relationship Id="rId7" Type="http://schemas.openxmlformats.org/officeDocument/2006/relationships/image" Target="../media/image94.emf"/><Relationship Id="rId8" Type="http://schemas.openxmlformats.org/officeDocument/2006/relationships/oleObject" Target="../embeddings/oleObject89.bin"/><Relationship Id="rId9" Type="http://schemas.openxmlformats.org/officeDocument/2006/relationships/oleObject" Target="../embeddings/oleObject90.bin"/><Relationship Id="rId10" Type="http://schemas.openxmlformats.org/officeDocument/2006/relationships/image" Target="../media/image95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4" Type="http://schemas.openxmlformats.org/officeDocument/2006/relationships/oleObject" Target="../embeddings/oleObject91.bin"/><Relationship Id="rId5" Type="http://schemas.openxmlformats.org/officeDocument/2006/relationships/image" Target="../media/image96.emf"/><Relationship Id="rId6" Type="http://schemas.openxmlformats.org/officeDocument/2006/relationships/image" Target="../media/image97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98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99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chart" Target="../charts/char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00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01.em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emf"/><Relationship Id="rId12" Type="http://schemas.openxmlformats.org/officeDocument/2006/relationships/oleObject" Target="../embeddings/oleObject7.bin"/><Relationship Id="rId13" Type="http://schemas.openxmlformats.org/officeDocument/2006/relationships/image" Target="../media/image8.emf"/><Relationship Id="rId14" Type="http://schemas.openxmlformats.org/officeDocument/2006/relationships/oleObject" Target="../embeddings/oleObject8.bin"/><Relationship Id="rId15" Type="http://schemas.openxmlformats.org/officeDocument/2006/relationships/image" Target="../media/image9.emf"/><Relationship Id="rId16" Type="http://schemas.openxmlformats.org/officeDocument/2006/relationships/oleObject" Target="../embeddings/oleObject9.bin"/><Relationship Id="rId17" Type="http://schemas.openxmlformats.org/officeDocument/2006/relationships/image" Target="../media/image10.emf"/><Relationship Id="rId18" Type="http://schemas.openxmlformats.org/officeDocument/2006/relationships/oleObject" Target="../embeddings/oleObject10.bin"/><Relationship Id="rId19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5.e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6.emf"/><Relationship Id="rId10" Type="http://schemas.openxmlformats.org/officeDocument/2006/relationships/oleObject" Target="../embeddings/oleObject6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emf"/><Relationship Id="rId12" Type="http://schemas.openxmlformats.org/officeDocument/2006/relationships/oleObject" Target="../embeddings/oleObject15.bin"/><Relationship Id="rId13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13.emf"/><Relationship Id="rId8" Type="http://schemas.openxmlformats.org/officeDocument/2006/relationships/oleObject" Target="../embeddings/oleObject13.bin"/><Relationship Id="rId9" Type="http://schemas.openxmlformats.org/officeDocument/2006/relationships/image" Target="../media/image14.emf"/><Relationship Id="rId10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9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6703"/>
            <a:ext cx="7772400" cy="4346849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  <a:cs typeface="Times New Roman"/>
              </a:rPr>
              <a:t>Class Sensitive Principal Components Analysis</a:t>
            </a:r>
            <a:br>
              <a:rPr lang="en-US" sz="3600" dirty="0" smtClean="0">
                <a:latin typeface="Times New Roman"/>
                <a:cs typeface="Times New Roman"/>
              </a:rPr>
            </a:br>
            <a:r>
              <a:rPr lang="en-US" sz="3600" dirty="0">
                <a:latin typeface="Times New Roman"/>
                <a:cs typeface="Times New Roman"/>
              </a:rPr>
              <a:t/>
            </a:r>
            <a:br>
              <a:rPr lang="en-US" sz="3600" dirty="0">
                <a:latin typeface="Times New Roman"/>
                <a:cs typeface="Times New Roman"/>
              </a:rPr>
            </a:br>
            <a:r>
              <a:rPr lang="en-US" sz="2800" dirty="0" smtClean="0">
                <a:latin typeface="Times New Roman"/>
                <a:cs typeface="Times New Roman"/>
              </a:rPr>
              <a:t>Di Miao</a:t>
            </a:r>
            <a:br>
              <a:rPr lang="en-US" sz="2800" dirty="0" smtClean="0">
                <a:latin typeface="Times New Roman"/>
                <a:cs typeface="Times New Roman"/>
              </a:rPr>
            </a:br>
            <a:r>
              <a:rPr lang="en-US" sz="2800" dirty="0" smtClean="0">
                <a:latin typeface="Times New Roman"/>
                <a:cs typeface="Times New Roman"/>
              </a:rPr>
              <a:t>Advised by J. S. Marron</a:t>
            </a:r>
            <a:br>
              <a:rPr lang="en-US" sz="2800" dirty="0" smtClean="0">
                <a:latin typeface="Times New Roman"/>
                <a:cs typeface="Times New Roman"/>
              </a:rPr>
            </a:b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cs typeface="Times New Roman"/>
              </a:rPr>
              <a:t/>
            </a:r>
            <a:br>
              <a:rPr lang="en-US" sz="2000" dirty="0" smtClean="0">
                <a:solidFill>
                  <a:schemeClr val="bg1">
                    <a:lumMod val="65000"/>
                  </a:schemeClr>
                </a:solidFill>
                <a:cs typeface="Times New Roman"/>
              </a:rPr>
            </a:b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cs typeface="Times New Roman"/>
              </a:rPr>
              <a:t>Department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cs typeface="Times New Roman"/>
              </a:rPr>
              <a:t>of Statistics and Operations Research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</a:b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UNC – Chapel Hill</a:t>
            </a:r>
            <a:b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</a:b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</a:br>
            <a:fld id="{499D7118-7B7B-5F48-88C8-815A70B71F83}" type="datetime4">
              <a:rPr lang="x-none" sz="2000" smtClean="0">
                <a:cs typeface="Times New Roman"/>
              </a:rPr>
              <a:t>September 30, 2014</a:t>
            </a:fld>
            <a:endParaRPr lang="en-US" sz="2000" dirty="0">
              <a:solidFill>
                <a:schemeClr val="bg1">
                  <a:lumMod val="65000"/>
                </a:schemeClr>
              </a:solidFill>
              <a:cs typeface="Times New Roman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33688"/>
            <a:ext cx="7772400" cy="850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imes New Roman"/>
                <a:cs typeface="Times New Roman"/>
              </a:rPr>
              <a:t>STOR 892 Object Oriented Data Analysis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2395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3856"/>
            <a:ext cx="8229600" cy="5724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PCA can provide useful projection directions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But cannot </a:t>
            </a:r>
            <a:r>
              <a:rPr lang="en-US" sz="2400" dirty="0"/>
              <a:t>“see </a:t>
            </a:r>
            <a:r>
              <a:rPr lang="en-US" sz="2400" dirty="0" smtClean="0"/>
              <a:t>everything”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Important structure may not be visible in the first few PCs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Reason:</a:t>
            </a:r>
          </a:p>
          <a:p>
            <a:pPr lvl="1"/>
            <a:r>
              <a:rPr lang="en-US" sz="2000" dirty="0" smtClean="0"/>
              <a:t>PCA </a:t>
            </a:r>
            <a:r>
              <a:rPr lang="en-US" sz="2000" dirty="0"/>
              <a:t>finds </a:t>
            </a:r>
            <a:r>
              <a:rPr lang="en-US" sz="2000" dirty="0" smtClean="0"/>
              <a:t>directions </a:t>
            </a:r>
            <a:r>
              <a:rPr lang="en-US" sz="2000" dirty="0"/>
              <a:t>of maximal </a:t>
            </a:r>
            <a:r>
              <a:rPr lang="en-US" sz="2000" dirty="0" smtClean="0"/>
              <a:t>variation, which </a:t>
            </a:r>
            <a:r>
              <a:rPr lang="en-US" sz="2000" dirty="0"/>
              <a:t>may obscure interesting </a:t>
            </a:r>
            <a:r>
              <a:rPr lang="en-US" sz="2000" dirty="0" smtClean="0"/>
              <a:t>structure</a:t>
            </a:r>
          </a:p>
          <a:p>
            <a:pPr lvl="1"/>
            <a:r>
              <a:rPr lang="en-US" sz="2000" dirty="0" smtClean="0"/>
              <a:t>PCA ignores class labels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4900"/>
            <a:ext cx="8229600" cy="743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/>
                <a:cs typeface="Times New Roman"/>
              </a:rPr>
              <a:t>Limitation of PCA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0926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3856"/>
            <a:ext cx="8229600" cy="5724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 smtClean="0"/>
              <a:t>Study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the</a:t>
            </a:r>
            <a:r>
              <a:rPr lang="zh-CN" altLang="en-US" sz="2400" dirty="0" smtClean="0"/>
              <a:t> </a:t>
            </a:r>
            <a:r>
              <a:rPr lang="en-US" altLang="zh-CN" sz="2400" u="sng" dirty="0" smtClean="0"/>
              <a:t>relationship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between</a:t>
            </a:r>
            <a:r>
              <a:rPr lang="zh-CN" altLang="en-US" sz="2400" dirty="0" smtClean="0"/>
              <a:t> </a:t>
            </a:r>
            <a:r>
              <a:rPr lang="en-US" altLang="zh-CN" sz="2400" u="sng" dirty="0" smtClean="0"/>
              <a:t>two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multivariate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data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matrices. </a:t>
            </a:r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 smtClean="0"/>
              <a:t>Seeks </a:t>
            </a:r>
            <a:r>
              <a:rPr lang="en-US" altLang="zh-CN" sz="2400" u="sng" dirty="0" smtClean="0"/>
              <a:t>two vectors</a:t>
            </a:r>
            <a:r>
              <a:rPr lang="en-US" altLang="zh-CN" sz="2400" dirty="0" smtClean="0"/>
              <a:t> (i.e. linear combination of features) that </a:t>
            </a:r>
            <a:r>
              <a:rPr lang="en-US" altLang="zh-CN" sz="2400" u="sng" dirty="0" smtClean="0"/>
              <a:t>maximizes correlation</a:t>
            </a:r>
            <a:r>
              <a:rPr lang="en-US" altLang="zh-CN" sz="2400" dirty="0" smtClean="0"/>
              <a:t> between projections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Two </a:t>
            </a:r>
            <a:r>
              <a:rPr lang="en-US" sz="2400" u="sng" dirty="0" smtClean="0"/>
              <a:t>row centered</a:t>
            </a:r>
            <a:r>
              <a:rPr lang="en-US" sz="2400" dirty="0" smtClean="0"/>
              <a:t> data matrices:</a:t>
            </a:r>
            <a:r>
              <a:rPr lang="en-US" sz="2400" dirty="0"/>
              <a:t> </a:t>
            </a:r>
            <a:r>
              <a:rPr lang="en-US" sz="2400" dirty="0" smtClean="0"/>
              <a:t>                Two vectors: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Projections: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4900"/>
            <a:ext cx="8229600" cy="743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/>
                <a:cs typeface="Times New Roman"/>
              </a:rPr>
              <a:t>Canonical Correlation Analysis</a:t>
            </a:r>
            <a:r>
              <a:rPr lang="zh-CN" altLang="en-US" sz="3200" dirty="0" smtClean="0">
                <a:latin typeface="Times New Roman"/>
                <a:cs typeface="Times New Roman"/>
              </a:rPr>
              <a:t> </a:t>
            </a:r>
            <a:r>
              <a:rPr lang="en-US" altLang="zh-CN" sz="3200" dirty="0" smtClean="0">
                <a:latin typeface="Times New Roman"/>
                <a:cs typeface="Times New Roman"/>
              </a:rPr>
              <a:t>(Hotelling,</a:t>
            </a:r>
            <a:r>
              <a:rPr lang="zh-CN" altLang="en-US" sz="3200" dirty="0" smtClean="0">
                <a:latin typeface="Times New Roman"/>
                <a:cs typeface="Times New Roman"/>
              </a:rPr>
              <a:t> </a:t>
            </a:r>
            <a:r>
              <a:rPr lang="en-US" altLang="zh-CN" sz="3200" dirty="0" smtClean="0">
                <a:latin typeface="Times New Roman"/>
                <a:cs typeface="Times New Roman"/>
              </a:rPr>
              <a:t>1936)</a:t>
            </a:r>
            <a:endParaRPr lang="en-US" sz="3200" dirty="0">
              <a:latin typeface="Times New Roman"/>
              <a:cs typeface="Times New Roman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72242"/>
              </p:ext>
            </p:extLst>
          </p:nvPr>
        </p:nvGraphicFramePr>
        <p:xfrm>
          <a:off x="1177925" y="3785945"/>
          <a:ext cx="26035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67" name="Equation" r:id="rId4" imgW="2603500" imgH="1270000" progId="Equation.DSMT4">
                  <p:embed/>
                </p:oleObj>
              </mc:Choice>
              <mc:Fallback>
                <p:oleObj name="Equation" r:id="rId4" imgW="2603500" imgH="1270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77925" y="3785945"/>
                        <a:ext cx="2603500" cy="12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647085"/>
              </p:ext>
            </p:extLst>
          </p:nvPr>
        </p:nvGraphicFramePr>
        <p:xfrm>
          <a:off x="6200926" y="3788261"/>
          <a:ext cx="927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68" name="Equation" r:id="rId6" imgW="927100" imgH="825500" progId="Equation.DSMT4">
                  <p:embed/>
                </p:oleObj>
              </mc:Choice>
              <mc:Fallback>
                <p:oleObj name="Equation" r:id="rId6" imgW="927100" imgH="825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00926" y="3788261"/>
                        <a:ext cx="9271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664013"/>
              </p:ext>
            </p:extLst>
          </p:nvPr>
        </p:nvGraphicFramePr>
        <p:xfrm>
          <a:off x="1196484" y="5574456"/>
          <a:ext cx="14732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69" name="Equation" r:id="rId8" imgW="1473200" imgH="901700" progId="Equation.DSMT4">
                  <p:embed/>
                </p:oleObj>
              </mc:Choice>
              <mc:Fallback>
                <p:oleObj name="Equation" r:id="rId8" imgW="1473200" imgH="901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6484" y="5574456"/>
                        <a:ext cx="1473200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5472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3856"/>
            <a:ext cx="8229600" cy="5724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Correlation between projections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Vectors               are the solutions of the following optimization problem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4900"/>
            <a:ext cx="8229600" cy="743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/>
                <a:cs typeface="Times New Roman"/>
              </a:rPr>
              <a:t>CCA (cont.)</a:t>
            </a:r>
            <a:endParaRPr lang="en-US" sz="3200" dirty="0">
              <a:latin typeface="Times New Roman"/>
              <a:cs typeface="Times New Roman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104001"/>
              </p:ext>
            </p:extLst>
          </p:nvPr>
        </p:nvGraphicFramePr>
        <p:xfrm>
          <a:off x="1584339" y="4312455"/>
          <a:ext cx="939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682" name="Equation" r:id="rId4" imgW="939800" imgH="266700" progId="Equation.DSMT4">
                  <p:embed/>
                </p:oleObj>
              </mc:Choice>
              <mc:Fallback>
                <p:oleObj name="Equation" r:id="rId4" imgW="9398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4339" y="4312455"/>
                        <a:ext cx="9398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805659"/>
              </p:ext>
            </p:extLst>
          </p:nvPr>
        </p:nvGraphicFramePr>
        <p:xfrm>
          <a:off x="2774950" y="5016340"/>
          <a:ext cx="3594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683" name="Equation" r:id="rId6" imgW="3594100" imgH="838200" progId="Equation.DSMT4">
                  <p:embed/>
                </p:oleObj>
              </mc:Choice>
              <mc:Fallback>
                <p:oleObj name="Equation" r:id="rId6" imgW="3594100" imgH="83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74950" y="5016340"/>
                        <a:ext cx="35941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560829"/>
              </p:ext>
            </p:extLst>
          </p:nvPr>
        </p:nvGraphicFramePr>
        <p:xfrm>
          <a:off x="2413000" y="1595459"/>
          <a:ext cx="4318000" cy="207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684" name="Equation" r:id="rId8" imgW="4318000" imgH="2070100" progId="Equation.DSMT4">
                  <p:embed/>
                </p:oleObj>
              </mc:Choice>
              <mc:Fallback>
                <p:oleObj name="Equation" r:id="rId8" imgW="4318000" imgH="207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13000" y="1595459"/>
                        <a:ext cx="4318000" cy="207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0357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3856"/>
            <a:ext cx="8229600" cy="5724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 solution               are the </a:t>
            </a:r>
            <a:r>
              <a:rPr lang="en-US" sz="2400" i="1" u="sng" dirty="0" smtClean="0"/>
              <a:t>first pair of canonical direction vectors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The maximized correlation      is the </a:t>
            </a:r>
            <a:r>
              <a:rPr lang="en-US" sz="2400" i="1" u="sng" dirty="0" smtClean="0"/>
              <a:t>canonical correlation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The projections                          are the </a:t>
            </a:r>
            <a:r>
              <a:rPr lang="en-US" sz="2400" i="1" u="sng" dirty="0" smtClean="0"/>
              <a:t>first pair of canonical variables</a:t>
            </a:r>
            <a:r>
              <a:rPr lang="en-US" sz="2400" dirty="0" smtClean="0"/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4900"/>
            <a:ext cx="8229600" cy="743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/>
                <a:cs typeface="Times New Roman"/>
              </a:rPr>
              <a:t>CCA (cont.)</a:t>
            </a:r>
            <a:endParaRPr lang="en-US" sz="3200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598511"/>
              </p:ext>
            </p:extLst>
          </p:nvPr>
        </p:nvGraphicFramePr>
        <p:xfrm>
          <a:off x="2190938" y="1238960"/>
          <a:ext cx="939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727" name="Equation" r:id="rId4" imgW="939800" imgH="266700" progId="Equation.DSMT4">
                  <p:embed/>
                </p:oleObj>
              </mc:Choice>
              <mc:Fallback>
                <p:oleObj name="Equation" r:id="rId4" imgW="9398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90938" y="1238960"/>
                        <a:ext cx="9398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143788"/>
              </p:ext>
            </p:extLst>
          </p:nvPr>
        </p:nvGraphicFramePr>
        <p:xfrm>
          <a:off x="3949297" y="2492149"/>
          <a:ext cx="228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728" name="Equation" r:id="rId6" imgW="228600" imgH="279400" progId="Equation.DSMT4">
                  <p:embed/>
                </p:oleObj>
              </mc:Choice>
              <mc:Fallback>
                <p:oleObj name="Equation" r:id="rId6" imgW="2286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49297" y="2492149"/>
                        <a:ext cx="2286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498142"/>
              </p:ext>
            </p:extLst>
          </p:nvPr>
        </p:nvGraphicFramePr>
        <p:xfrm>
          <a:off x="2528146" y="3359426"/>
          <a:ext cx="1828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729" name="Equation" r:id="rId8" imgW="1828800" imgH="355600" progId="Equation.DSMT4">
                  <p:embed/>
                </p:oleObj>
              </mc:Choice>
              <mc:Fallback>
                <p:oleObj name="Equation" r:id="rId8" imgW="18288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28146" y="3359426"/>
                        <a:ext cx="18288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1387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3856"/>
            <a:ext cx="8229600" cy="5724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Canonical correlation is the maximum of all possible correlations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When                   , the </a:t>
            </a:r>
            <a:r>
              <a:rPr lang="en-US" sz="2400" u="sng" dirty="0" smtClean="0"/>
              <a:t>canonical correlation is </a:t>
            </a:r>
            <a:r>
              <a:rPr lang="en-US" sz="2400" u="sng" dirty="0" smtClean="0">
                <a:solidFill>
                  <a:srgbClr val="FF0000"/>
                </a:solidFill>
              </a:rPr>
              <a:t>1</a:t>
            </a:r>
            <a:r>
              <a:rPr lang="en-US" sz="2400" u="sng" dirty="0" smtClean="0"/>
              <a:t> (with prob 1)</a:t>
            </a:r>
            <a:endParaRPr lang="en-US" sz="2400" u="sng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534039"/>
              </p:ext>
            </p:extLst>
          </p:nvPr>
        </p:nvGraphicFramePr>
        <p:xfrm>
          <a:off x="519152" y="1629969"/>
          <a:ext cx="353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076" name="Equation" r:id="rId4" imgW="3530600" imgH="838200" progId="Equation.DSMT4">
                  <p:embed/>
                </p:oleObj>
              </mc:Choice>
              <mc:Fallback>
                <p:oleObj name="Equation" r:id="rId4" imgW="3530600" imgH="83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9152" y="1629969"/>
                        <a:ext cx="35306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CA_scatplot_For892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38" y="3244732"/>
            <a:ext cx="6517325" cy="2619709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265633"/>
              </p:ext>
            </p:extLst>
          </p:nvPr>
        </p:nvGraphicFramePr>
        <p:xfrm>
          <a:off x="5063967" y="1769670"/>
          <a:ext cx="34417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077" name="Equation" r:id="rId7" imgW="3441700" imgH="571500" progId="Equation.DSMT4">
                  <p:embed/>
                </p:oleObj>
              </mc:Choice>
              <mc:Fallback>
                <p:oleObj name="Equation" r:id="rId7" imgW="34417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63967" y="1769670"/>
                        <a:ext cx="34417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67038" y="2640576"/>
            <a:ext cx="133946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d=4, small </a:t>
            </a:r>
            <a:r>
              <a:rPr lang="en-US" dirty="0" err="1" smtClean="0">
                <a:latin typeface="Times New Roman"/>
                <a:cs typeface="Times New Roman"/>
              </a:rPr>
              <a:t>ρ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6824" y="2640576"/>
            <a:ext cx="171195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d=30, </a:t>
            </a:r>
            <a:r>
              <a:rPr lang="en-US" b="1" dirty="0" smtClean="0">
                <a:latin typeface="Times New Roman"/>
                <a:cs typeface="Times New Roman"/>
              </a:rPr>
              <a:t>moderate overfitting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8707" y="2640576"/>
            <a:ext cx="171195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d=50, </a:t>
            </a:r>
            <a:r>
              <a:rPr lang="en-US" b="1" dirty="0" smtClean="0">
                <a:latin typeface="Times New Roman"/>
                <a:cs typeface="Times New Roman"/>
              </a:rPr>
              <a:t>strong overfitting</a:t>
            </a:r>
            <a:endParaRPr lang="en-US" b="1" dirty="0">
              <a:latin typeface="Times New Roman"/>
              <a:cs typeface="Times New Roman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039997"/>
              </p:ext>
            </p:extLst>
          </p:nvPr>
        </p:nvGraphicFramePr>
        <p:xfrm>
          <a:off x="1344879" y="6059800"/>
          <a:ext cx="1384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078" name="Equation" r:id="rId9" imgW="1384300" imgH="355600" progId="Equation.DSMT4">
                  <p:embed/>
                </p:oleObj>
              </mc:Choice>
              <mc:Fallback>
                <p:oleObj name="Equation" r:id="rId9" imgW="13843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44879" y="6059800"/>
                        <a:ext cx="13843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457200" y="154900"/>
            <a:ext cx="8229600" cy="743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/>
                <a:cs typeface="Times New Roman"/>
              </a:rPr>
              <a:t>Canonical correlation     and size of data</a:t>
            </a:r>
            <a:endParaRPr lang="en-US" sz="3200" dirty="0">
              <a:latin typeface="Times New Roman"/>
              <a:cs typeface="Times New Roman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640549"/>
              </p:ext>
            </p:extLst>
          </p:nvPr>
        </p:nvGraphicFramePr>
        <p:xfrm>
          <a:off x="4970186" y="456338"/>
          <a:ext cx="228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079" name="Equation" r:id="rId11" imgW="228600" imgH="279400" progId="Equation.DSMT4">
                  <p:embed/>
                </p:oleObj>
              </mc:Choice>
              <mc:Fallback>
                <p:oleObj name="Equation" r:id="rId11" imgW="2286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70186" y="456338"/>
                        <a:ext cx="2286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0103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3856"/>
            <a:ext cx="8229600" cy="5724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Background: Two-class (Binary) version:</a:t>
            </a:r>
          </a:p>
          <a:p>
            <a:pPr marL="0" indent="0">
              <a:buNone/>
            </a:pPr>
            <a:endParaRPr lang="en-US" sz="24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“</a:t>
            </a:r>
            <a:r>
              <a:rPr lang="en-US" sz="2400" dirty="0" smtClean="0">
                <a:cs typeface="Times New Roman"/>
              </a:rPr>
              <a:t>T</a:t>
            </a:r>
            <a:r>
              <a:rPr lang="en-US" sz="2400" dirty="0">
                <a:cs typeface="Times New Roman"/>
              </a:rPr>
              <a:t>r</a:t>
            </a:r>
            <a:r>
              <a:rPr lang="en-US" sz="2400" dirty="0" smtClean="0">
                <a:latin typeface="Times New Roman"/>
                <a:cs typeface="Times New Roman"/>
              </a:rPr>
              <a:t>aining data”: 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400" dirty="0" smtClean="0">
                <a:cs typeface="Times New Roman"/>
              </a:rPr>
              <a:t>“Class indicator vector”:</a:t>
            </a:r>
          </a:p>
          <a:p>
            <a:pPr marL="0" indent="0">
              <a:buNone/>
            </a:pPr>
            <a:endParaRPr lang="en-US" sz="2400" dirty="0" smtClean="0">
              <a:cs typeface="Times New Roman"/>
            </a:endParaRPr>
          </a:p>
          <a:p>
            <a:pPr marL="0" indent="0">
              <a:buNone/>
            </a:pPr>
            <a:r>
              <a:rPr lang="en-US" sz="2400" dirty="0" smtClean="0">
                <a:cs typeface="Times New Roman"/>
              </a:rPr>
              <a:t>We </a:t>
            </a:r>
            <a:r>
              <a:rPr lang="en-US" sz="2400" dirty="0">
                <a:cs typeface="Times New Roman"/>
              </a:rPr>
              <a:t>have two classes:</a:t>
            </a:r>
          </a:p>
          <a:p>
            <a:pPr marL="0" indent="0">
              <a:buNone/>
            </a:pPr>
            <a:endParaRPr lang="en-US" sz="24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Develop a “rule” for </a:t>
            </a:r>
          </a:p>
          <a:p>
            <a:pPr marL="0" indent="0" algn="ctr">
              <a:buNone/>
            </a:pPr>
            <a:r>
              <a:rPr lang="en-US" sz="2400" i="1" dirty="0">
                <a:latin typeface="Times New Roman"/>
                <a:cs typeface="Times New Roman"/>
              </a:rPr>
              <a:t>a</a:t>
            </a:r>
            <a:r>
              <a:rPr lang="en-US" sz="2400" i="1" dirty="0" smtClean="0">
                <a:latin typeface="Times New Roman"/>
                <a:cs typeface="Times New Roman"/>
              </a:rPr>
              <a:t>ssigning</a:t>
            </a:r>
            <a:r>
              <a:rPr lang="en-US" sz="2400" dirty="0" smtClean="0">
                <a:latin typeface="Times New Roman"/>
                <a:cs typeface="Times New Roman"/>
              </a:rPr>
              <a:t> new data to a class</a:t>
            </a:r>
          </a:p>
          <a:p>
            <a:pPr marL="0" indent="0">
              <a:buNone/>
            </a:pP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54900"/>
            <a:ext cx="8229600" cy="743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Times New Roman"/>
                <a:cs typeface="Times New Roman"/>
              </a:rPr>
              <a:t>Classification (i.e. discrimination)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160205"/>
              </p:ext>
            </p:extLst>
          </p:nvPr>
        </p:nvGraphicFramePr>
        <p:xfrm>
          <a:off x="3744478" y="2919814"/>
          <a:ext cx="4076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850" name="Equation" r:id="rId4" imgW="4076700" imgH="419100" progId="Equation.DSMT4">
                  <p:embed/>
                </p:oleObj>
              </mc:Choice>
              <mc:Fallback>
                <p:oleObj name="Equation" r:id="rId4" imgW="40767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44478" y="2919814"/>
                        <a:ext cx="40767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2657"/>
              </p:ext>
            </p:extLst>
          </p:nvPr>
        </p:nvGraphicFramePr>
        <p:xfrm>
          <a:off x="2686506" y="2030163"/>
          <a:ext cx="3505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851" name="Equation" r:id="rId6" imgW="3505200" imgH="431800" progId="Equation.DSMT4">
                  <p:embed/>
                </p:oleObj>
              </mc:Choice>
              <mc:Fallback>
                <p:oleObj name="Equation" r:id="rId6" imgW="35052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86506" y="2030163"/>
                        <a:ext cx="3505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719280"/>
              </p:ext>
            </p:extLst>
          </p:nvPr>
        </p:nvGraphicFramePr>
        <p:xfrm>
          <a:off x="3283031" y="3873065"/>
          <a:ext cx="1435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852" name="Equation" r:id="rId8" imgW="1435100" imgH="355600" progId="Equation.DSMT4">
                  <p:embed/>
                </p:oleObj>
              </mc:Choice>
              <mc:Fallback>
                <p:oleObj name="Equation" r:id="rId8" imgW="14351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83031" y="3873065"/>
                        <a:ext cx="14351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208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3856"/>
            <a:ext cx="8229600" cy="5724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cs typeface="Times New Roman"/>
              </a:rPr>
              <a:t>Linear rule:</a:t>
            </a:r>
          </a:p>
          <a:p>
            <a:pPr marL="0" indent="0">
              <a:buNone/>
            </a:pPr>
            <a:r>
              <a:rPr lang="en-US" sz="2400" dirty="0">
                <a:cs typeface="Times New Roman"/>
              </a:rPr>
              <a:t>	</a:t>
            </a:r>
            <a:r>
              <a:rPr lang="en-US" sz="2400" u="sng" dirty="0" smtClean="0">
                <a:cs typeface="Times New Roman"/>
              </a:rPr>
              <a:t>Project </a:t>
            </a:r>
            <a:r>
              <a:rPr lang="en-US" sz="2400" u="sng" dirty="0">
                <a:cs typeface="Times New Roman"/>
              </a:rPr>
              <a:t>data</a:t>
            </a:r>
            <a:r>
              <a:rPr lang="en-US" sz="2400" dirty="0">
                <a:cs typeface="Times New Roman"/>
              </a:rPr>
              <a:t> onto a </a:t>
            </a:r>
            <a:r>
              <a:rPr lang="en-US" sz="2400" dirty="0" smtClean="0">
                <a:cs typeface="Times New Roman"/>
              </a:rPr>
              <a:t>d-dimensional vector and perform classification </a:t>
            </a:r>
            <a:r>
              <a:rPr lang="en-US" sz="2400" dirty="0">
                <a:cs typeface="Times New Roman"/>
              </a:rPr>
              <a:t>in this 1-dimensional space.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How to find the vector?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Fisher Linear Discrimination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Support Vector Machine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Maximal Data Piling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4900"/>
            <a:ext cx="8229600" cy="743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/>
                <a:cs typeface="Times New Roman"/>
              </a:rPr>
              <a:t>Linear classification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2484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4682"/>
            <a:ext cx="8229600" cy="57233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Covariances:</a:t>
            </a:r>
            <a:endParaRPr lang="en-US" sz="2400" dirty="0">
              <a:cs typeface="Times New Roman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based on centered data matrices</a:t>
            </a:r>
          </a:p>
          <a:p>
            <a:pPr marL="0" indent="0">
              <a:buNone/>
            </a:pPr>
            <a:endParaRPr lang="en-US" sz="2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4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Major assumption: Class covariances are the same (or “similar”)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                   Like this: 								Not this: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4852" y="3790599"/>
            <a:ext cx="4104966" cy="2900788"/>
          </a:xfrm>
          <a:prstGeom prst="rect">
            <a:avLst/>
          </a:prstGeom>
          <a:noFill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8948" y="3790599"/>
            <a:ext cx="4104966" cy="2899408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4900"/>
            <a:ext cx="8229600" cy="743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Times New Roman"/>
                <a:cs typeface="Times New Roman"/>
              </a:rPr>
              <a:t>Fisher Linear </a:t>
            </a:r>
            <a:r>
              <a:rPr lang="en-US" sz="3200" dirty="0" smtClean="0">
                <a:latin typeface="Times New Roman"/>
                <a:cs typeface="Times New Roman"/>
              </a:rPr>
              <a:t>Discrimination </a:t>
            </a:r>
            <a:r>
              <a:rPr lang="en-US" sz="3200" dirty="0">
                <a:latin typeface="Times New Roman"/>
                <a:cs typeface="Times New Roman"/>
              </a:rPr>
              <a:t>(Fisher, 1936)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45145"/>
              </p:ext>
            </p:extLst>
          </p:nvPr>
        </p:nvGraphicFramePr>
        <p:xfrm>
          <a:off x="2278541" y="1192067"/>
          <a:ext cx="3441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44" name="Equation" r:id="rId6" imgW="3441700" imgH="419100" progId="Equation.DSMT4">
                  <p:embed/>
                </p:oleObj>
              </mc:Choice>
              <mc:Fallback>
                <p:oleObj name="Equation" r:id="rId6" imgW="34417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78541" y="1192067"/>
                        <a:ext cx="34417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525708"/>
              </p:ext>
            </p:extLst>
          </p:nvPr>
        </p:nvGraphicFramePr>
        <p:xfrm>
          <a:off x="3048000" y="2163763"/>
          <a:ext cx="3048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45" name="Equation" r:id="rId8" imgW="3048000" imgH="520700" progId="Equation.DSMT4">
                  <p:embed/>
                </p:oleObj>
              </mc:Choice>
              <mc:Fallback>
                <p:oleObj name="Equation" r:id="rId8" imgW="3048000" imgH="52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48000" y="2163763"/>
                        <a:ext cx="30480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9287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4682"/>
            <a:ext cx="8229600" cy="57233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Define: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“</a:t>
            </a:r>
            <a:r>
              <a:rPr lang="en-US" sz="2400" i="1" dirty="0" smtClean="0">
                <a:latin typeface="Times New Roman"/>
                <a:cs typeface="Times New Roman"/>
              </a:rPr>
              <a:t>Between-class scatter matrix</a:t>
            </a:r>
            <a:r>
              <a:rPr lang="en-US" sz="2400" dirty="0" smtClean="0">
                <a:latin typeface="Times New Roman"/>
                <a:cs typeface="Times New Roman"/>
              </a:rPr>
              <a:t>”:</a:t>
            </a:r>
            <a:br>
              <a:rPr lang="en-US" sz="2400" dirty="0" smtClean="0">
                <a:latin typeface="Times New Roman"/>
                <a:cs typeface="Times New Roman"/>
              </a:rPr>
            </a:br>
            <a:r>
              <a:rPr lang="en-US" sz="2400" dirty="0" smtClean="0">
                <a:latin typeface="Times New Roman"/>
                <a:cs typeface="Times New Roman"/>
              </a:rPr>
              <a:t/>
            </a:r>
            <a:br>
              <a:rPr lang="en-US" sz="2400" dirty="0" smtClean="0">
                <a:latin typeface="Times New Roman"/>
                <a:cs typeface="Times New Roman"/>
              </a:rPr>
            </a:br>
            <a:endParaRPr lang="en-US" sz="24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“</a:t>
            </a:r>
            <a:r>
              <a:rPr lang="en-US" sz="2400" i="1" dirty="0" smtClean="0">
                <a:latin typeface="Times New Roman"/>
                <a:cs typeface="Times New Roman"/>
              </a:rPr>
              <a:t>Within-class scatter matrix</a:t>
            </a:r>
            <a:r>
              <a:rPr lang="en-US" sz="2400" dirty="0" smtClean="0">
                <a:latin typeface="Times New Roman"/>
                <a:cs typeface="Times New Roman"/>
              </a:rPr>
              <a:t>”:</a:t>
            </a:r>
          </a:p>
          <a:p>
            <a:pPr marL="0" indent="0">
              <a:buNone/>
            </a:pPr>
            <a:endParaRPr lang="en-US" sz="2400" dirty="0">
              <a:cs typeface="Times New Roman"/>
            </a:endParaRPr>
          </a:p>
          <a:p>
            <a:pPr marL="0" indent="0">
              <a:buNone/>
            </a:pPr>
            <a:endParaRPr lang="en-US" sz="24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400" dirty="0" smtClean="0">
                <a:cs typeface="Times New Roman"/>
              </a:rPr>
              <a:t>The FLD normal vector         is the solution of the following optimization problem</a:t>
            </a:r>
            <a:endParaRPr lang="en-US" sz="2400" dirty="0" smtClean="0">
              <a:latin typeface="Times New Roman"/>
              <a:cs typeface="Times New Roman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54900"/>
            <a:ext cx="8229600" cy="743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Times New Roman"/>
                <a:cs typeface="Times New Roman"/>
              </a:rPr>
              <a:t>Fisher Linear </a:t>
            </a:r>
            <a:r>
              <a:rPr lang="en-US" sz="3200" dirty="0" smtClean="0">
                <a:latin typeface="Times New Roman"/>
                <a:cs typeface="Times New Roman"/>
              </a:rPr>
              <a:t>Discrimination (cont.) </a:t>
            </a:r>
            <a:endParaRPr lang="en-US" sz="3200" dirty="0">
              <a:latin typeface="Times New Roman"/>
              <a:cs typeface="Times New Roman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200960"/>
              </p:ext>
            </p:extLst>
          </p:nvPr>
        </p:nvGraphicFramePr>
        <p:xfrm>
          <a:off x="3683000" y="30226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128"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83000" y="30226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117964"/>
              </p:ext>
            </p:extLst>
          </p:nvPr>
        </p:nvGraphicFramePr>
        <p:xfrm>
          <a:off x="2978150" y="2123505"/>
          <a:ext cx="3187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129" name="Equation" r:id="rId6" imgW="3187700" imgH="482600" progId="Equation.DSMT4">
                  <p:embed/>
                </p:oleObj>
              </mc:Choice>
              <mc:Fallback>
                <p:oleObj name="Equation" r:id="rId6" imgW="31877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78150" y="2123505"/>
                        <a:ext cx="31877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787782"/>
              </p:ext>
            </p:extLst>
          </p:nvPr>
        </p:nvGraphicFramePr>
        <p:xfrm>
          <a:off x="3771900" y="3353705"/>
          <a:ext cx="1600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130" name="Equation" r:id="rId8" imgW="1600200" imgH="355600" progId="Equation.DSMT4">
                  <p:embed/>
                </p:oleObj>
              </mc:Choice>
              <mc:Fallback>
                <p:oleObj name="Equation" r:id="rId8" imgW="16002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71900" y="3353705"/>
                        <a:ext cx="16002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119124"/>
              </p:ext>
            </p:extLst>
          </p:nvPr>
        </p:nvGraphicFramePr>
        <p:xfrm>
          <a:off x="3514680" y="4136423"/>
          <a:ext cx="584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131" name="Equation" r:id="rId10" imgW="584200" imgH="355600" progId="Equation.DSMT4">
                  <p:embed/>
                </p:oleObj>
              </mc:Choice>
              <mc:Fallback>
                <p:oleObj name="Equation" r:id="rId10" imgW="5842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14680" y="4136423"/>
                        <a:ext cx="5842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729488"/>
              </p:ext>
            </p:extLst>
          </p:nvPr>
        </p:nvGraphicFramePr>
        <p:xfrm>
          <a:off x="3727450" y="4914134"/>
          <a:ext cx="1689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132" name="Equation" r:id="rId12" imgW="1689100" imgH="838200" progId="Equation.DSMT4">
                  <p:embed/>
                </p:oleObj>
              </mc:Choice>
              <mc:Fallback>
                <p:oleObj name="Equation" r:id="rId12" imgW="1689100" imgH="83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727450" y="4914134"/>
                        <a:ext cx="16891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6858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3856"/>
            <a:ext cx="8229600" cy="5724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FLD normal vector and separating hyperplane 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4900"/>
            <a:ext cx="8229600" cy="743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Times New Roman"/>
                <a:cs typeface="Times New Roman"/>
              </a:rPr>
              <a:t>Fisher Linear Discrimination (cont.)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79" r="16949" b="10104"/>
          <a:stretch>
            <a:fillRect/>
          </a:stretch>
        </p:blipFill>
        <p:spPr>
          <a:xfrm>
            <a:off x="457200" y="1859464"/>
            <a:ext cx="3551238" cy="3886200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7847" y="1691175"/>
            <a:ext cx="3563702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2508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3856"/>
            <a:ext cx="8229600" cy="5724144"/>
          </a:xfrm>
        </p:spPr>
        <p:txBody>
          <a:bodyPr>
            <a:normAutofit/>
          </a:bodyPr>
          <a:lstStyle/>
          <a:p>
            <a:r>
              <a:rPr lang="en-US" sz="2400" dirty="0">
                <a:cs typeface="Times New Roman"/>
              </a:rPr>
              <a:t>Visualization</a:t>
            </a:r>
          </a:p>
          <a:p>
            <a:pPr lvl="1"/>
            <a:r>
              <a:rPr lang="en-US" sz="2000" dirty="0">
                <a:cs typeface="Times New Roman"/>
              </a:rPr>
              <a:t>How do we look </a:t>
            </a:r>
            <a:r>
              <a:rPr lang="en-US" sz="2000" dirty="0" smtClean="0">
                <a:cs typeface="Times New Roman"/>
              </a:rPr>
              <a:t>at data</a:t>
            </a:r>
          </a:p>
          <a:p>
            <a:pPr lvl="1"/>
            <a:endParaRPr lang="en-US" sz="1100" dirty="0">
              <a:cs typeface="Times New Roman"/>
            </a:endParaRPr>
          </a:p>
          <a:p>
            <a:r>
              <a:rPr lang="en-US" sz="2400" dirty="0">
                <a:cs typeface="Times New Roman"/>
              </a:rPr>
              <a:t>Exploratory Methods</a:t>
            </a:r>
          </a:p>
          <a:p>
            <a:pPr lvl="1"/>
            <a:r>
              <a:rPr lang="en-US" sz="2000" dirty="0">
                <a:cs typeface="Times New Roman"/>
              </a:rPr>
              <a:t>Principal Components </a:t>
            </a:r>
            <a:r>
              <a:rPr lang="en-US" sz="2000" dirty="0" smtClean="0">
                <a:cs typeface="Times New Roman"/>
              </a:rPr>
              <a:t>Analysis</a:t>
            </a:r>
          </a:p>
          <a:p>
            <a:pPr lvl="1"/>
            <a:r>
              <a:rPr lang="en-US" sz="2000" dirty="0" smtClean="0">
                <a:cs typeface="Times New Roman"/>
              </a:rPr>
              <a:t>Canonical Correlation Analysis</a:t>
            </a:r>
          </a:p>
          <a:p>
            <a:pPr lvl="1"/>
            <a:endParaRPr lang="en-US" sz="1100" dirty="0">
              <a:cs typeface="Times New Roman"/>
            </a:endParaRPr>
          </a:p>
          <a:p>
            <a:r>
              <a:rPr lang="en-US" sz="2400" dirty="0">
                <a:cs typeface="Times New Roman"/>
              </a:rPr>
              <a:t>Class Discrimination Methods</a:t>
            </a:r>
          </a:p>
          <a:p>
            <a:pPr lvl="1"/>
            <a:r>
              <a:rPr lang="en-US" sz="2000" dirty="0">
                <a:cs typeface="Times New Roman"/>
              </a:rPr>
              <a:t>Fisher Linear Discrimination</a:t>
            </a:r>
          </a:p>
          <a:p>
            <a:pPr lvl="1"/>
            <a:r>
              <a:rPr lang="en-US" sz="2000" dirty="0">
                <a:cs typeface="Times New Roman"/>
              </a:rPr>
              <a:t>Support Vector Machine</a:t>
            </a:r>
          </a:p>
          <a:p>
            <a:pPr lvl="1"/>
            <a:r>
              <a:rPr lang="en-US" sz="2000" dirty="0">
                <a:cs typeface="Times New Roman"/>
              </a:rPr>
              <a:t>Maximal Data </a:t>
            </a:r>
            <a:r>
              <a:rPr lang="en-US" sz="2000" dirty="0" smtClean="0">
                <a:cs typeface="Times New Roman"/>
              </a:rPr>
              <a:t>Piling</a:t>
            </a:r>
          </a:p>
          <a:p>
            <a:pPr lvl="1"/>
            <a:endParaRPr lang="en-US" sz="1100" dirty="0" smtClean="0">
              <a:cs typeface="Times New Roman"/>
            </a:endParaRPr>
          </a:p>
          <a:p>
            <a:r>
              <a:rPr lang="en-US" sz="2400" dirty="0" smtClean="0">
                <a:cs typeface="Times New Roman"/>
              </a:rPr>
              <a:t>Class </a:t>
            </a:r>
            <a:r>
              <a:rPr lang="en-US" sz="2400" dirty="0">
                <a:cs typeface="Times New Roman"/>
              </a:rPr>
              <a:t>Sensitive Principal Components Analysis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4900"/>
            <a:ext cx="8229600" cy="743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/>
                <a:cs typeface="Times New Roman"/>
              </a:rPr>
              <a:t>Outline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5743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3856"/>
            <a:ext cx="8229600" cy="5724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Graphical View, using simulated example</a:t>
            </a:r>
          </a:p>
          <a:p>
            <a:r>
              <a:rPr lang="en-US" sz="2400" dirty="0" smtClean="0"/>
              <a:t>Find separating hyperplane</a:t>
            </a:r>
          </a:p>
          <a:p>
            <a:r>
              <a:rPr lang="en-US" sz="2400" dirty="0"/>
              <a:t>To maximize distances from data to plane</a:t>
            </a:r>
          </a:p>
          <a:p>
            <a:r>
              <a:rPr lang="en-US" sz="2400" dirty="0">
                <a:solidFill>
                  <a:srgbClr val="FFFFFF"/>
                </a:solidFill>
              </a:rPr>
              <a:t>In particular smallest distance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4900"/>
            <a:ext cx="8229600" cy="743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/>
                <a:cs typeface="Times New Roman"/>
              </a:rPr>
              <a:t>Support Vector Machine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8441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3856"/>
            <a:ext cx="8229600" cy="5724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Graphical View, using simulated example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4900"/>
            <a:ext cx="8229600" cy="743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/>
                <a:cs typeface="Times New Roman"/>
              </a:rPr>
              <a:t>Support Vector Machine (cont.)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98363" y="2585614"/>
            <a:ext cx="1101640" cy="2906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19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3856"/>
            <a:ext cx="8229600" cy="5724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Graphical View, using simulated example</a:t>
            </a:r>
          </a:p>
          <a:p>
            <a:r>
              <a:rPr lang="en-US" sz="2400" dirty="0" smtClean="0"/>
              <a:t>Find separating hyperplane</a:t>
            </a:r>
          </a:p>
          <a:p>
            <a:r>
              <a:rPr lang="en-US" sz="2400" dirty="0"/>
              <a:t>To maximize distances from data to plane</a:t>
            </a:r>
          </a:p>
          <a:p>
            <a:r>
              <a:rPr lang="en-US" sz="2400" dirty="0">
                <a:solidFill>
                  <a:srgbClr val="FFFFFF"/>
                </a:solidFill>
              </a:rPr>
              <a:t>In particular smallest distance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Optimization problem</a:t>
            </a:r>
            <a:endParaRPr lang="en-US" sz="2400" dirty="0"/>
          </a:p>
          <a:p>
            <a:r>
              <a:rPr lang="en-US" sz="2400" dirty="0"/>
              <a:t>Solve (convex problem) by quadratic </a:t>
            </a:r>
            <a:r>
              <a:rPr lang="en-US" sz="2400" dirty="0" smtClean="0"/>
              <a:t>programming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4900"/>
            <a:ext cx="8229600" cy="743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/>
                <a:cs typeface="Times New Roman"/>
              </a:rPr>
              <a:t>Support Vector Machine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7955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3856"/>
            <a:ext cx="8229600" cy="5724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Strange FLD effect at HDLSS boundary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Data Piling:</a:t>
            </a: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For each class, all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data samples are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projected onto a 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single value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4900"/>
            <a:ext cx="8229600" cy="743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/>
                <a:cs typeface="Times New Roman"/>
              </a:rPr>
              <a:t>Maximal Data Piling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7798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3856"/>
            <a:ext cx="8229600" cy="5724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Strange FLD effect at HDLSS boundary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Data Piling: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For each class, all</a:t>
            </a:r>
            <a:br>
              <a:rPr lang="en-US" sz="2400" dirty="0" smtClean="0"/>
            </a:br>
            <a:r>
              <a:rPr lang="en-US" sz="2400" dirty="0" smtClean="0"/>
              <a:t>data samples are</a:t>
            </a:r>
            <a:br>
              <a:rPr lang="en-US" sz="2400" dirty="0" smtClean="0"/>
            </a:br>
            <a:r>
              <a:rPr lang="en-US" sz="2400" dirty="0" smtClean="0"/>
              <a:t>projected onto a </a:t>
            </a:r>
            <a:br>
              <a:rPr lang="en-US" sz="2400" dirty="0" smtClean="0"/>
            </a:br>
            <a:r>
              <a:rPr lang="en-US" sz="2400" dirty="0" smtClean="0"/>
              <a:t>single value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4900"/>
            <a:ext cx="8229600" cy="743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/>
                <a:cs typeface="Times New Roman"/>
              </a:rPr>
              <a:t>Maximal Data Piling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00400" y="1947863"/>
            <a:ext cx="5638800" cy="4308475"/>
          </a:xfrm>
          <a:prstGeom prst="rect">
            <a:avLst/>
          </a:prstGeom>
          <a:noFill/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2243702" y="2366599"/>
            <a:ext cx="4826925" cy="25098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583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3856"/>
            <a:ext cx="8229600" cy="5724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Data piling direction     makes </a:t>
            </a:r>
            <a:r>
              <a:rPr lang="en-US" sz="2400" dirty="0">
                <a:solidFill>
                  <a:srgbClr val="FF0000"/>
                </a:solidFill>
              </a:rPr>
              <a:t>Class +1</a:t>
            </a:r>
            <a:r>
              <a:rPr lang="en-US" sz="2400" dirty="0"/>
              <a:t> data project onto one point and </a:t>
            </a:r>
            <a:r>
              <a:rPr lang="en-US" sz="2400" dirty="0">
                <a:solidFill>
                  <a:srgbClr val="0000FF"/>
                </a:solidFill>
              </a:rPr>
              <a:t>Class -1</a:t>
            </a:r>
            <a:r>
              <a:rPr lang="en-US" sz="2400" dirty="0"/>
              <a:t> data also project onto one point.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It can be shown that </a:t>
            </a:r>
            <a:br>
              <a:rPr lang="en-US" sz="2400" dirty="0" smtClean="0"/>
            </a:br>
            <a:r>
              <a:rPr lang="en-US" sz="2400" dirty="0" smtClean="0"/>
              <a:t>	When               , data piling direction always exists.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Among all data piling directions, the one onto which the </a:t>
            </a:r>
          </a:p>
          <a:p>
            <a:pPr marL="0" indent="0" algn="ctr">
              <a:buNone/>
            </a:pPr>
            <a:r>
              <a:rPr lang="en-US" sz="2400" i="1" u="sng" dirty="0" smtClean="0"/>
              <a:t>distance between these two projected points are maximized</a:t>
            </a:r>
            <a:r>
              <a:rPr lang="en-US" sz="2400" i="1" dirty="0" smtClean="0"/>
              <a:t> </a:t>
            </a:r>
          </a:p>
          <a:p>
            <a:pPr marL="0" indent="0">
              <a:buNone/>
            </a:pPr>
            <a:r>
              <a:rPr lang="en-US" sz="2400" dirty="0" smtClean="0"/>
              <a:t>is called </a:t>
            </a:r>
          </a:p>
          <a:p>
            <a:pPr marL="0" indent="0" algn="ctr">
              <a:buNone/>
            </a:pPr>
            <a:r>
              <a:rPr lang="en-US" sz="2400" i="1" u="sng" dirty="0" smtClean="0"/>
              <a:t>Maximal Data Piling Direction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4900"/>
            <a:ext cx="8229600" cy="743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Times New Roman"/>
                <a:cs typeface="Times New Roman"/>
              </a:rPr>
              <a:t>Maximal Data </a:t>
            </a:r>
            <a:r>
              <a:rPr lang="en-US" sz="3200" dirty="0" smtClean="0">
                <a:latin typeface="Times New Roman"/>
                <a:cs typeface="Times New Roman"/>
              </a:rPr>
              <a:t>Piling (cont.)</a:t>
            </a:r>
            <a:endParaRPr lang="en-US" sz="3200" dirty="0">
              <a:latin typeface="Times New Roman"/>
              <a:cs typeface="Times New Roman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64293"/>
              </p:ext>
            </p:extLst>
          </p:nvPr>
        </p:nvGraphicFramePr>
        <p:xfrm>
          <a:off x="1797698" y="2830430"/>
          <a:ext cx="10414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841" name="Equation" r:id="rId4" imgW="1041400" imgH="266700" progId="Equation.DSMT4">
                  <p:embed/>
                </p:oleObj>
              </mc:Choice>
              <mc:Fallback>
                <p:oleObj name="Equation" r:id="rId4" imgW="10414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7698" y="2830430"/>
                        <a:ext cx="10414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349982"/>
              </p:ext>
            </p:extLst>
          </p:nvPr>
        </p:nvGraphicFramePr>
        <p:xfrm>
          <a:off x="3147410" y="1322818"/>
          <a:ext cx="2413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842" name="Equation" r:id="rId6" imgW="241300" imgH="190500" progId="Equation.DSMT4">
                  <p:embed/>
                </p:oleObj>
              </mc:Choice>
              <mc:Fallback>
                <p:oleObj name="Equation" r:id="rId6" imgW="2413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47410" y="1322818"/>
                        <a:ext cx="2413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7308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3856"/>
            <a:ext cx="8229600" cy="5724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How to compute          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Assume the training data set     has been centered to have row mean of 0.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Recall that       is the row centered matrix for each class resp.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Let                         , the MDP direction is the solution of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                        is the square of the distance of projected means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4900"/>
            <a:ext cx="8229600" cy="743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Times New Roman"/>
                <a:cs typeface="Times New Roman"/>
              </a:rPr>
              <a:t>Maximal Data Piling (cont.)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456447"/>
              </p:ext>
            </p:extLst>
          </p:nvPr>
        </p:nvGraphicFramePr>
        <p:xfrm>
          <a:off x="2664416" y="1212256"/>
          <a:ext cx="63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995" name="Equation" r:id="rId4" imgW="635000" imgH="355600" progId="Equation.DSMT4">
                  <p:embed/>
                </p:oleObj>
              </mc:Choice>
              <mc:Fallback>
                <p:oleObj name="Equation" r:id="rId4" imgW="6350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4416" y="1212256"/>
                        <a:ext cx="6350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381582"/>
              </p:ext>
            </p:extLst>
          </p:nvPr>
        </p:nvGraphicFramePr>
        <p:xfrm>
          <a:off x="4059702" y="2137785"/>
          <a:ext cx="2667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996" name="Equation" r:id="rId6" imgW="266700" imgH="254000" progId="Equation.DSMT4">
                  <p:embed/>
                </p:oleObj>
              </mc:Choice>
              <mc:Fallback>
                <p:oleObj name="Equation" r:id="rId6" imgW="2667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59702" y="2137785"/>
                        <a:ext cx="2667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406869"/>
              </p:ext>
            </p:extLst>
          </p:nvPr>
        </p:nvGraphicFramePr>
        <p:xfrm>
          <a:off x="1954312" y="3287908"/>
          <a:ext cx="342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997" name="Equation" r:id="rId8" imgW="342900" imgH="406400" progId="Equation.DSMT4">
                  <p:embed/>
                </p:oleObj>
              </mc:Choice>
              <mc:Fallback>
                <p:oleObj name="Equation" r:id="rId8" imgW="3429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54312" y="3287908"/>
                        <a:ext cx="3429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65925"/>
              </p:ext>
            </p:extLst>
          </p:nvPr>
        </p:nvGraphicFramePr>
        <p:xfrm>
          <a:off x="1036586" y="4149028"/>
          <a:ext cx="1778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998" name="Equation" r:id="rId10" imgW="1778000" imgH="495300" progId="Equation.DSMT4">
                  <p:embed/>
                </p:oleObj>
              </mc:Choice>
              <mc:Fallback>
                <p:oleObj name="Equation" r:id="rId10" imgW="17780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36586" y="4149028"/>
                        <a:ext cx="17780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820634"/>
              </p:ext>
            </p:extLst>
          </p:nvPr>
        </p:nvGraphicFramePr>
        <p:xfrm>
          <a:off x="2940050" y="4927114"/>
          <a:ext cx="32639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999" name="Equation" r:id="rId12" imgW="3263900" imgH="622300" progId="Equation.DSMT4">
                  <p:embed/>
                </p:oleObj>
              </mc:Choice>
              <mc:Fallback>
                <p:oleObj name="Equation" r:id="rId12" imgW="3263900" imgH="622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940050" y="4927114"/>
                        <a:ext cx="32639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68850"/>
              </p:ext>
            </p:extLst>
          </p:nvPr>
        </p:nvGraphicFramePr>
        <p:xfrm>
          <a:off x="511339" y="5817634"/>
          <a:ext cx="19431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000" name="Equation" r:id="rId14" imgW="1943100" imgH="546100" progId="Equation.DSMT4">
                  <p:embed/>
                </p:oleObj>
              </mc:Choice>
              <mc:Fallback>
                <p:oleObj name="Equation" r:id="rId14" imgW="19431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11339" y="5817634"/>
                        <a:ext cx="19431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7429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3856"/>
            <a:ext cx="8229600" cy="5724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It can been shown  (in Ahn and Marron, 2010) that the MDP direction is also the solution of the following optimization problem: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where                            is the </a:t>
            </a:r>
            <a:r>
              <a:rPr lang="en-US" sz="2400" i="1" dirty="0" smtClean="0"/>
              <a:t>global</a:t>
            </a:r>
            <a:r>
              <a:rPr lang="en-US" sz="2400" dirty="0" smtClean="0"/>
              <a:t> sample covariance matrix.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Recall that the optimization problem of FLD is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u="sng" dirty="0" smtClean="0"/>
              <a:t>Only</a:t>
            </a:r>
            <a:r>
              <a:rPr lang="en-US" sz="2400" dirty="0" smtClean="0"/>
              <a:t> difference is </a:t>
            </a:r>
            <a:r>
              <a:rPr lang="en-US" sz="2400" i="1" dirty="0" smtClean="0">
                <a:solidFill>
                  <a:srgbClr val="FF0000"/>
                </a:solidFill>
              </a:rPr>
              <a:t>global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vs. </a:t>
            </a:r>
            <a:r>
              <a:rPr lang="en-US" sz="2400" i="1" dirty="0" smtClean="0">
                <a:solidFill>
                  <a:srgbClr val="0000FF"/>
                </a:solidFill>
              </a:rPr>
              <a:t>within-class </a:t>
            </a:r>
            <a:r>
              <a:rPr lang="en-US" sz="2400" dirty="0" smtClean="0"/>
              <a:t>Covariance estimates!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4900"/>
            <a:ext cx="8229600" cy="743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Times New Roman"/>
                <a:cs typeface="Times New Roman"/>
              </a:rPr>
              <a:t>Maximal Data Piling (cont.)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32920"/>
              </p:ext>
            </p:extLst>
          </p:nvPr>
        </p:nvGraphicFramePr>
        <p:xfrm>
          <a:off x="3752850" y="2366363"/>
          <a:ext cx="1638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79" name="Equation" r:id="rId4" imgW="1638300" imgH="838200" progId="Equation.DSMT4">
                  <p:embed/>
                </p:oleObj>
              </mc:Choice>
              <mc:Fallback>
                <p:oleObj name="Equation" r:id="rId4" imgW="1638300" imgH="83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52850" y="2366363"/>
                        <a:ext cx="16383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159133"/>
              </p:ext>
            </p:extLst>
          </p:nvPr>
        </p:nvGraphicFramePr>
        <p:xfrm>
          <a:off x="1372177" y="3327042"/>
          <a:ext cx="1974273" cy="415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80" name="Equation" r:id="rId6" imgW="2171700" imgH="457200" progId="Equation.DSMT4">
                  <p:embed/>
                </p:oleObj>
              </mc:Choice>
              <mc:Fallback>
                <p:oleObj name="Equation" r:id="rId6" imgW="21717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72177" y="3327042"/>
                        <a:ext cx="1974273" cy="415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679057"/>
              </p:ext>
            </p:extLst>
          </p:nvPr>
        </p:nvGraphicFramePr>
        <p:xfrm>
          <a:off x="3727450" y="4801535"/>
          <a:ext cx="1689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81" name="Equation" r:id="rId8" imgW="1689100" imgH="838200" progId="Equation.DSMT4">
                  <p:embed/>
                </p:oleObj>
              </mc:Choice>
              <mc:Fallback>
                <p:oleObj name="Equation" r:id="rId8" imgW="1689100" imgH="83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27450" y="4801535"/>
                        <a:ext cx="16891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1314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3856"/>
            <a:ext cx="8229600" cy="5724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 point of terminology (Ahn </a:t>
            </a:r>
            <a:r>
              <a:rPr lang="en-US" sz="2400" dirty="0" smtClean="0"/>
              <a:t>and Marron, </a:t>
            </a:r>
            <a:r>
              <a:rPr lang="en-US" sz="2400" dirty="0"/>
              <a:t>2009)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MDP is “maximal” in 2 senses: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# of data piled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Size of </a:t>
            </a:r>
            <a:r>
              <a:rPr lang="en-US" sz="2400" u="sng" dirty="0" smtClean="0"/>
              <a:t>gap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(within subspace</a:t>
            </a:r>
            <a:br>
              <a:rPr lang="en-US" sz="2400" dirty="0" smtClean="0"/>
            </a:br>
            <a:r>
              <a:rPr lang="en-US" sz="2400" dirty="0" smtClean="0"/>
              <a:t> generated by data)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4900"/>
            <a:ext cx="8229600" cy="743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Times New Roman"/>
                <a:cs typeface="Times New Roman"/>
              </a:rPr>
              <a:t>Maximal Data Piling (cont.)</a:t>
            </a:r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46963" y="2588386"/>
            <a:ext cx="4795375" cy="3957962"/>
          </a:xfrm>
          <a:prstGeom prst="rect">
            <a:avLst/>
          </a:prstGeom>
          <a:noFill/>
        </p:spPr>
      </p:pic>
      <p:sp>
        <p:nvSpPr>
          <p:cNvPr id="6" name="Line 19"/>
          <p:cNvSpPr>
            <a:spLocks noChangeShapeType="1"/>
          </p:cNvSpPr>
          <p:nvPr/>
        </p:nvSpPr>
        <p:spPr bwMode="auto">
          <a:xfrm>
            <a:off x="2508426" y="3637739"/>
            <a:ext cx="4985499" cy="23146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7" name="Line 18"/>
          <p:cNvSpPr>
            <a:spLocks noChangeShapeType="1"/>
          </p:cNvSpPr>
          <p:nvPr/>
        </p:nvSpPr>
        <p:spPr bwMode="auto">
          <a:xfrm>
            <a:off x="7109196" y="5952400"/>
            <a:ext cx="66692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103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3856"/>
            <a:ext cx="8229600" cy="5724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Usefulness for </a:t>
            </a:r>
            <a:r>
              <a:rPr lang="en-US" sz="2400" dirty="0"/>
              <a:t>Classification?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In HDLSS settings: The classification performance of MDP is competitive against others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Simulation results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Good performance (better than FLD, MDP and SVM) when the errors are autocorrelated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Reason: HDLSS geometric structure. Strong correlations make the data more concentrated and behave lower-dimensionally. (See Ahn and Marron, 2010)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4900"/>
            <a:ext cx="8229600" cy="743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Times New Roman"/>
                <a:cs typeface="Times New Roman"/>
              </a:rPr>
              <a:t>Maximal Data Piling (cont.)</a:t>
            </a:r>
          </a:p>
        </p:txBody>
      </p:sp>
    </p:spTree>
    <p:extLst>
      <p:ext uri="{BB962C8B-B14F-4D97-AF65-F5344CB8AC3E}">
        <p14:creationId xmlns:p14="http://schemas.microsoft.com/office/powerpoint/2010/main" val="822696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3856"/>
            <a:ext cx="8229600" cy="5724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How do we look at data?</a:t>
            </a:r>
          </a:p>
          <a:p>
            <a:pPr lvl="1"/>
            <a:r>
              <a:rPr lang="en-US" sz="2000" dirty="0" smtClean="0"/>
              <a:t>We use projection onto directions of interests</a:t>
            </a:r>
            <a:endParaRPr lang="en-US" sz="20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There </a:t>
            </a:r>
            <a:r>
              <a:rPr lang="en-US" sz="2400" dirty="0"/>
              <a:t>are many “directions of interest” </a:t>
            </a:r>
            <a:r>
              <a:rPr lang="en-US" sz="2400" dirty="0" smtClean="0"/>
              <a:t>onto </a:t>
            </a:r>
            <a:r>
              <a:rPr lang="en-US" sz="2400" dirty="0"/>
              <a:t>which </a:t>
            </a:r>
            <a:r>
              <a:rPr lang="en-US" sz="2400" dirty="0" smtClean="0"/>
              <a:t>projections are useful</a:t>
            </a:r>
          </a:p>
          <a:p>
            <a:pPr lvl="1"/>
            <a:r>
              <a:rPr lang="en-US" sz="2000" dirty="0" smtClean="0"/>
              <a:t>Large variation: e.g. Principal Components</a:t>
            </a:r>
          </a:p>
          <a:p>
            <a:pPr lvl="1"/>
            <a:r>
              <a:rPr lang="en-US" sz="2000" dirty="0" smtClean="0"/>
              <a:t>Accurate classification: e.g. Linear classifiers</a:t>
            </a:r>
          </a:p>
          <a:p>
            <a:pPr marL="457200" lvl="1" indent="0">
              <a:buNone/>
            </a:pPr>
            <a:endParaRPr lang="en-US" sz="2000" dirty="0"/>
          </a:p>
          <a:p>
            <a:pPr marL="57150" indent="0">
              <a:buNone/>
            </a:pPr>
            <a:r>
              <a:rPr lang="en-US" sz="2400" dirty="0"/>
              <a:t>CSPCA considers BOTH!</a:t>
            </a:r>
          </a:p>
          <a:p>
            <a:pPr marL="57150" indent="0">
              <a:buNone/>
            </a:pPr>
            <a:endParaRPr lang="en-US" sz="2400" dirty="0" smtClean="0"/>
          </a:p>
          <a:p>
            <a:pPr marL="57150" indent="0">
              <a:buNone/>
            </a:pPr>
            <a:r>
              <a:rPr lang="en-US" sz="2400" dirty="0" smtClean="0"/>
              <a:t>We first review PCA and some useful linear classifiers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4900"/>
            <a:ext cx="8229600" cy="743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/>
                <a:cs typeface="Times New Roman"/>
              </a:rPr>
              <a:t>Visualization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4061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3856"/>
            <a:ext cx="8229600" cy="5724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Recall that MDP direction is the solution of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and FLD direction is the solution of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We can show that if                ,           and          are equivalent in spite of a        sign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4900"/>
            <a:ext cx="8229600" cy="743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/>
                <a:cs typeface="Times New Roman"/>
              </a:rPr>
              <a:t>MDP and FLD</a:t>
            </a:r>
            <a:endParaRPr lang="en-US" sz="3200" dirty="0">
              <a:latin typeface="Times New Roman"/>
              <a:cs typeface="Times New Roman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635770"/>
              </p:ext>
            </p:extLst>
          </p:nvPr>
        </p:nvGraphicFramePr>
        <p:xfrm>
          <a:off x="3752850" y="1610480"/>
          <a:ext cx="1638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37" name="Equation" r:id="rId4" imgW="1638300" imgH="838200" progId="Equation.DSMT4">
                  <p:embed/>
                </p:oleObj>
              </mc:Choice>
              <mc:Fallback>
                <p:oleObj name="Equation" r:id="rId4" imgW="1638300" imgH="83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52850" y="1610480"/>
                        <a:ext cx="16383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892851"/>
              </p:ext>
            </p:extLst>
          </p:nvPr>
        </p:nvGraphicFramePr>
        <p:xfrm>
          <a:off x="3727450" y="3272044"/>
          <a:ext cx="1689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38" name="Equation" r:id="rId6" imgW="1689100" imgH="838200" progId="Equation.DSMT4">
                  <p:embed/>
                </p:oleObj>
              </mc:Choice>
              <mc:Fallback>
                <p:oleObj name="Equation" r:id="rId6" imgW="1689100" imgH="83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27450" y="3272044"/>
                        <a:ext cx="16891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742477"/>
              </p:ext>
            </p:extLst>
          </p:nvPr>
        </p:nvGraphicFramePr>
        <p:xfrm>
          <a:off x="3051486" y="4452888"/>
          <a:ext cx="10922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39" name="Equation" r:id="rId8" imgW="1092200" imgH="266700" progId="Equation.DSMT4">
                  <p:embed/>
                </p:oleObj>
              </mc:Choice>
              <mc:Fallback>
                <p:oleObj name="Equation" r:id="rId8" imgW="10922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51486" y="4452888"/>
                        <a:ext cx="10922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137913"/>
              </p:ext>
            </p:extLst>
          </p:nvPr>
        </p:nvGraphicFramePr>
        <p:xfrm>
          <a:off x="4347730" y="4452888"/>
          <a:ext cx="63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40" name="Equation" r:id="rId10" imgW="635000" imgH="355600" progId="Equation.DSMT4">
                  <p:embed/>
                </p:oleObj>
              </mc:Choice>
              <mc:Fallback>
                <p:oleObj name="Equation" r:id="rId10" imgW="6350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47730" y="4452888"/>
                        <a:ext cx="6350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531881"/>
              </p:ext>
            </p:extLst>
          </p:nvPr>
        </p:nvGraphicFramePr>
        <p:xfrm>
          <a:off x="5643258" y="4452888"/>
          <a:ext cx="584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41" name="Equation" r:id="rId12" imgW="584200" imgH="355600" progId="Equation.DSMT4">
                  <p:embed/>
                </p:oleObj>
              </mc:Choice>
              <mc:Fallback>
                <p:oleObj name="Equation" r:id="rId12" imgW="5842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643258" y="4452888"/>
                        <a:ext cx="5842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024463"/>
              </p:ext>
            </p:extLst>
          </p:nvPr>
        </p:nvGraphicFramePr>
        <p:xfrm>
          <a:off x="1749390" y="4864100"/>
          <a:ext cx="457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42" name="Equation" r:id="rId14" imgW="457200" imgH="254000" progId="Equation.DSMT4">
                  <p:embed/>
                </p:oleObj>
              </mc:Choice>
              <mc:Fallback>
                <p:oleObj name="Equation" r:id="rId14" imgW="4572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749390" y="4864100"/>
                        <a:ext cx="4572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0586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3856"/>
            <a:ext cx="8229600" cy="5724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In HDLSS settings, we observe a large portion of the data lie on the SVM margin boundaries.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4900"/>
            <a:ext cx="8229600" cy="743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/>
                <a:cs typeface="Times New Roman"/>
              </a:rPr>
              <a:t>MDP and SVM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810" y="2026187"/>
            <a:ext cx="5842637" cy="4704813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834146"/>
              </p:ext>
            </p:extLst>
          </p:nvPr>
        </p:nvGraphicFramePr>
        <p:xfrm>
          <a:off x="818099" y="2288976"/>
          <a:ext cx="1524000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915" name="Equation" r:id="rId5" imgW="1524000" imgH="1765300" progId="Equation.DSMT4">
                  <p:embed/>
                </p:oleObj>
              </mc:Choice>
              <mc:Fallback>
                <p:oleObj name="Equation" r:id="rId5" imgW="1524000" imgH="176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8099" y="2288976"/>
                        <a:ext cx="1524000" cy="176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99390" y="1808685"/>
            <a:ext cx="1205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None piling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05513" y="1882525"/>
            <a:ext cx="1859201" cy="161471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46473" y="3405222"/>
            <a:ext cx="1731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Complete piling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68444" y="3474663"/>
            <a:ext cx="1859201" cy="161471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084309" y="5052597"/>
            <a:ext cx="1716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Moderate piling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77544" y="5115796"/>
            <a:ext cx="1859201" cy="161471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2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3856"/>
            <a:ext cx="8229600" cy="5724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As dimension increases, SVM tends to have complete data piling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In extremely high</a:t>
            </a:r>
            <a:br>
              <a:rPr lang="en-US" sz="2400" dirty="0" smtClean="0"/>
            </a:br>
            <a:r>
              <a:rPr lang="en-US" sz="2400" dirty="0" smtClean="0"/>
              <a:t>dimension, SVM </a:t>
            </a:r>
            <a:br>
              <a:rPr lang="en-US" sz="2400" dirty="0" smtClean="0"/>
            </a:br>
            <a:r>
              <a:rPr lang="en-US" sz="2400" dirty="0" smtClean="0"/>
              <a:t>and MDP become</a:t>
            </a:r>
            <a:br>
              <a:rPr lang="en-US" sz="2400" dirty="0" smtClean="0"/>
            </a:br>
            <a:r>
              <a:rPr lang="en-US" sz="2400" dirty="0" smtClean="0"/>
              <a:t>identical.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4900"/>
            <a:ext cx="8229600" cy="743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/>
                <a:cs typeface="Times New Roman"/>
              </a:rPr>
              <a:t>MDP and SVM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809" y="2026187"/>
            <a:ext cx="5842637" cy="4704813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399764"/>
              </p:ext>
            </p:extLst>
          </p:nvPr>
        </p:nvGraphicFramePr>
        <p:xfrm>
          <a:off x="818099" y="2288976"/>
          <a:ext cx="1524000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174" name="Equation" r:id="rId5" imgW="1524000" imgH="1765300" progId="Equation.DSMT4">
                  <p:embed/>
                </p:oleObj>
              </mc:Choice>
              <mc:Fallback>
                <p:oleObj name="Equation" r:id="rId5" imgW="1524000" imgH="176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8099" y="2288976"/>
                        <a:ext cx="1524000" cy="176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828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3856"/>
            <a:ext cx="8229600" cy="5724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If     is a class indicator vector such that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then the MDP direction is the direction     in the first pair           of canonical correlation directions of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Because when               , there always exist at least one pair of solutions such that the canonical correlation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The correlation between the projection of     onto the MDP direction and     is also as perfect as 1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4900"/>
            <a:ext cx="8229600" cy="743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/>
                <a:cs typeface="Times New Roman"/>
              </a:rPr>
              <a:t>MDP and CCA</a:t>
            </a:r>
            <a:endParaRPr lang="en-US" sz="3200" dirty="0">
              <a:latin typeface="Times New Roman"/>
              <a:cs typeface="Times New Roman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425514"/>
              </p:ext>
            </p:extLst>
          </p:nvPr>
        </p:nvGraphicFramePr>
        <p:xfrm>
          <a:off x="821523" y="1257565"/>
          <a:ext cx="2286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141" name="Equation" r:id="rId4" imgW="228600" imgH="254000" progId="Equation.DSMT4">
                  <p:embed/>
                </p:oleObj>
              </mc:Choice>
              <mc:Fallback>
                <p:oleObj name="Equation" r:id="rId4" imgW="2286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1523" y="1257565"/>
                        <a:ext cx="2286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918455"/>
              </p:ext>
            </p:extLst>
          </p:nvPr>
        </p:nvGraphicFramePr>
        <p:xfrm>
          <a:off x="2870200" y="1701901"/>
          <a:ext cx="3403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142" name="Equation" r:id="rId6" imgW="3403600" imgH="419100" progId="Equation.DSMT4">
                  <p:embed/>
                </p:oleObj>
              </mc:Choice>
              <mc:Fallback>
                <p:oleObj name="Equation" r:id="rId6" imgW="34036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70200" y="1701901"/>
                        <a:ext cx="34036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768991"/>
              </p:ext>
            </p:extLst>
          </p:nvPr>
        </p:nvGraphicFramePr>
        <p:xfrm>
          <a:off x="5390063" y="2384937"/>
          <a:ext cx="1905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143" name="Equation" r:id="rId8" imgW="190500" imgH="190500" progId="Equation.DSMT4">
                  <p:embed/>
                </p:oleObj>
              </mc:Choice>
              <mc:Fallback>
                <p:oleObj name="Equation" r:id="rId8" imgW="1905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90063" y="2384937"/>
                        <a:ext cx="1905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677834"/>
              </p:ext>
            </p:extLst>
          </p:nvPr>
        </p:nvGraphicFramePr>
        <p:xfrm>
          <a:off x="4812401" y="2701808"/>
          <a:ext cx="1079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144" name="Equation" r:id="rId10" imgW="1079500" imgH="266700" progId="Equation.DSMT4">
                  <p:embed/>
                </p:oleObj>
              </mc:Choice>
              <mc:Fallback>
                <p:oleObj name="Equation" r:id="rId10" imgW="10795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12401" y="2701808"/>
                        <a:ext cx="10795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464228"/>
              </p:ext>
            </p:extLst>
          </p:nvPr>
        </p:nvGraphicFramePr>
        <p:xfrm>
          <a:off x="7591043" y="2285399"/>
          <a:ext cx="647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145" name="Equation" r:id="rId12" imgW="647700" imgH="393700" progId="Equation.DSMT4">
                  <p:embed/>
                </p:oleObj>
              </mc:Choice>
              <mc:Fallback>
                <p:oleObj name="Equation" r:id="rId12" imgW="6477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591043" y="2285399"/>
                        <a:ext cx="6477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498793"/>
              </p:ext>
            </p:extLst>
          </p:nvPr>
        </p:nvGraphicFramePr>
        <p:xfrm>
          <a:off x="2387412" y="3579096"/>
          <a:ext cx="10414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146" name="Equation" r:id="rId14" imgW="1041400" imgH="266700" progId="Equation.DSMT4">
                  <p:embed/>
                </p:oleObj>
              </mc:Choice>
              <mc:Fallback>
                <p:oleObj name="Equation" r:id="rId14" imgW="10414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387412" y="3579096"/>
                        <a:ext cx="10414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019808"/>
              </p:ext>
            </p:extLst>
          </p:nvPr>
        </p:nvGraphicFramePr>
        <p:xfrm>
          <a:off x="5949950" y="3940586"/>
          <a:ext cx="647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147" name="Equation" r:id="rId16" imgW="647700" imgH="330200" progId="Equation.DSMT4">
                  <p:embed/>
                </p:oleObj>
              </mc:Choice>
              <mc:Fallback>
                <p:oleObj name="Equation" r:id="rId16" imgW="6477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949950" y="3940586"/>
                        <a:ext cx="6477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435542"/>
              </p:ext>
            </p:extLst>
          </p:nvPr>
        </p:nvGraphicFramePr>
        <p:xfrm>
          <a:off x="5683250" y="4836664"/>
          <a:ext cx="2667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148" name="Equation" r:id="rId18" imgW="266700" imgH="254000" progId="Equation.DSMT4">
                  <p:embed/>
                </p:oleObj>
              </mc:Choice>
              <mc:Fallback>
                <p:oleObj name="Equation" r:id="rId18" imgW="2667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683250" y="4836664"/>
                        <a:ext cx="2667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715010"/>
              </p:ext>
            </p:extLst>
          </p:nvPr>
        </p:nvGraphicFramePr>
        <p:xfrm>
          <a:off x="2235200" y="5201533"/>
          <a:ext cx="2286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149" name="Equation" r:id="rId20" imgW="228600" imgH="254000" progId="Equation.DSMT4">
                  <p:embed/>
                </p:oleObj>
              </mc:Choice>
              <mc:Fallback>
                <p:oleObj name="Equation" r:id="rId20" imgW="2286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35200" y="5201533"/>
                        <a:ext cx="2286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8775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3856"/>
            <a:ext cx="8229600" cy="5724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Better classification performance when errors are autocorrelated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MDP direction = FLD normal vector (±) when               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Much better than FLD when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MDP direction = SVM direction (</a:t>
            </a:r>
            <a:r>
              <a:rPr lang="en-US" sz="2400" dirty="0"/>
              <a:t>±</a:t>
            </a:r>
            <a:r>
              <a:rPr lang="en-US" sz="2400" dirty="0" smtClean="0"/>
              <a:t>) as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Closed form solution which other sophisticated classifiers don’t share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4900"/>
            <a:ext cx="8229600" cy="743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/>
                <a:cs typeface="Times New Roman"/>
              </a:rPr>
              <a:t>Advantages of MDP</a:t>
            </a:r>
            <a:endParaRPr lang="en-US" sz="3200" dirty="0">
              <a:latin typeface="Times New Roman"/>
              <a:cs typeface="Times New Roman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456062"/>
              </p:ext>
            </p:extLst>
          </p:nvPr>
        </p:nvGraphicFramePr>
        <p:xfrm>
          <a:off x="6311592" y="2102954"/>
          <a:ext cx="10922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45" name="Equation" r:id="rId4" imgW="1092200" imgH="266700" progId="Equation.DSMT4">
                  <p:embed/>
                </p:oleObj>
              </mc:Choice>
              <mc:Fallback>
                <p:oleObj name="Equation" r:id="rId4" imgW="10922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11592" y="2102954"/>
                        <a:ext cx="10922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619261"/>
              </p:ext>
            </p:extLst>
          </p:nvPr>
        </p:nvGraphicFramePr>
        <p:xfrm>
          <a:off x="4075657" y="2978857"/>
          <a:ext cx="10414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46" name="Equation" r:id="rId6" imgW="1041400" imgH="266700" progId="Equation.DSMT4">
                  <p:embed/>
                </p:oleObj>
              </mc:Choice>
              <mc:Fallback>
                <p:oleObj name="Equation" r:id="rId6" imgW="10414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75657" y="2978857"/>
                        <a:ext cx="10414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779110"/>
              </p:ext>
            </p:extLst>
          </p:nvPr>
        </p:nvGraphicFramePr>
        <p:xfrm>
          <a:off x="5367764" y="3868763"/>
          <a:ext cx="850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47" name="Equation" r:id="rId8" imgW="850900" imgH="266700" progId="Equation.DSMT4">
                  <p:embed/>
                </p:oleObj>
              </mc:Choice>
              <mc:Fallback>
                <p:oleObj name="Equation" r:id="rId8" imgW="8509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67764" y="3868763"/>
                        <a:ext cx="8509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2841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3856"/>
            <a:ext cx="8229600" cy="5724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Less </a:t>
            </a:r>
            <a:r>
              <a:rPr lang="en-US" sz="2400" dirty="0" smtClean="0"/>
              <a:t>generalizability (the training data is separable, </a:t>
            </a:r>
            <a:r>
              <a:rPr lang="en-US" sz="2400" dirty="0"/>
              <a:t>but the classification for the new samples could be </a:t>
            </a:r>
            <a:r>
              <a:rPr lang="en-US" sz="2400" dirty="0" smtClean="0"/>
              <a:t>bad) in HDLSS settings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Data are piled completely 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ignores the variation within classes</a:t>
            </a:r>
          </a:p>
          <a:p>
            <a:pPr marL="0" indent="0">
              <a:buNone/>
            </a:pPr>
            <a:endParaRPr lang="en-US" sz="2400" dirty="0">
              <a:sym typeface="Wingdings"/>
            </a:endParaRPr>
          </a:p>
          <a:p>
            <a:pPr marL="0" indent="0">
              <a:buNone/>
            </a:pPr>
            <a:r>
              <a:rPr lang="en-US" sz="2400" dirty="0" smtClean="0">
                <a:sym typeface="Wingdings"/>
              </a:rPr>
              <a:t>Hard to visualize within class structure</a:t>
            </a:r>
          </a:p>
          <a:p>
            <a:pPr marL="0" indent="0">
              <a:buNone/>
            </a:pPr>
            <a:endParaRPr lang="en-US" sz="2400" dirty="0">
              <a:sym typeface="Wingdings"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Recall limitation of PCA …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4900"/>
            <a:ext cx="8229600" cy="743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/>
                <a:cs typeface="Times New Roman"/>
              </a:rPr>
              <a:t>Limitation of MDP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1443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3856"/>
            <a:ext cx="8229600" cy="5724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Ignores class labels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Important classes difference may </a:t>
            </a:r>
            <a:r>
              <a:rPr lang="en-US" sz="2400" dirty="0"/>
              <a:t>not be visible in the first few PCs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800" dirty="0" smtClean="0"/>
              <a:t>How can we find directions which can preserve good properties of PCA and MDP and overcome their limitations?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4900"/>
            <a:ext cx="8229600" cy="743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/>
                <a:cs typeface="Times New Roman"/>
              </a:rPr>
              <a:t>Limitation of PCA (recall)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9622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3856"/>
            <a:ext cx="8229600" cy="5724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 hybrid of PCA and MDP to seek new directions which can provide </a:t>
            </a:r>
          </a:p>
          <a:p>
            <a:pPr lvl="1"/>
            <a:r>
              <a:rPr lang="en-US" sz="2000" dirty="0" smtClean="0"/>
              <a:t>Large variation of the data &amp;</a:t>
            </a:r>
          </a:p>
          <a:p>
            <a:pPr lvl="1"/>
            <a:r>
              <a:rPr lang="en-US" sz="2000" dirty="0" smtClean="0"/>
              <a:t>Clear classification of different groups</a:t>
            </a:r>
          </a:p>
          <a:p>
            <a:pPr lvl="1"/>
            <a:endParaRPr lang="en-US" sz="2000" dirty="0"/>
          </a:p>
          <a:p>
            <a:pPr marL="57150" indent="0">
              <a:buNone/>
            </a:pPr>
            <a:r>
              <a:rPr lang="en-US" sz="2400" dirty="0" smtClean="0"/>
              <a:t>Combines the quadratic objective functions of PCA and MDP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5715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where</a:t>
            </a:r>
          </a:p>
          <a:p>
            <a:pPr marL="57150" indent="0">
              <a:buNone/>
            </a:pP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4900"/>
            <a:ext cx="8229600" cy="743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/>
                <a:cs typeface="Times New Roman"/>
              </a:rPr>
              <a:t>Class Sensitive PCA (CSPCA)</a:t>
            </a:r>
            <a:endParaRPr lang="en-US" sz="3200" dirty="0">
              <a:latin typeface="Times New Roman"/>
              <a:cs typeface="Times New Roman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565246"/>
              </p:ext>
            </p:extLst>
          </p:nvPr>
        </p:nvGraphicFramePr>
        <p:xfrm>
          <a:off x="2482850" y="3665538"/>
          <a:ext cx="41783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969" name="Equation" r:id="rId4" imgW="4178300" imgH="965200" progId="Equation.DSMT4">
                  <p:embed/>
                </p:oleObj>
              </mc:Choice>
              <mc:Fallback>
                <p:oleObj name="Equation" r:id="rId4" imgW="4178300" imgH="965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82850" y="3665538"/>
                        <a:ext cx="41783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960914"/>
              </p:ext>
            </p:extLst>
          </p:nvPr>
        </p:nvGraphicFramePr>
        <p:xfrm>
          <a:off x="2787650" y="4992697"/>
          <a:ext cx="35687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970" name="Equation" r:id="rId6" imgW="3568700" imgH="901700" progId="Equation.DSMT4">
                  <p:embed/>
                </p:oleObj>
              </mc:Choice>
              <mc:Fallback>
                <p:oleObj name="Equation" r:id="rId6" imgW="3568700" imgH="901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87650" y="4992697"/>
                        <a:ext cx="3568700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169068"/>
              </p:ext>
            </p:extLst>
          </p:nvPr>
        </p:nvGraphicFramePr>
        <p:xfrm>
          <a:off x="2362200" y="5935850"/>
          <a:ext cx="4419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971" name="Equation" r:id="rId8" imgW="4419600" imgH="406400" progId="Equation.DSMT4">
                  <p:embed/>
                </p:oleObj>
              </mc:Choice>
              <mc:Fallback>
                <p:oleObj name="Equation" r:id="rId8" imgW="44196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62200" y="5935850"/>
                        <a:ext cx="44196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588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3856"/>
            <a:ext cx="8229600" cy="5724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Tuning parameter    controls the balance between the amount of variation explained and the amount of discrimination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When          , CSPCA optimization problem becomes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Same as </a:t>
            </a:r>
            <a:r>
              <a:rPr lang="en-US" sz="2400" u="sng" dirty="0" smtClean="0"/>
              <a:t>PCA</a:t>
            </a:r>
            <a:r>
              <a:rPr lang="en-US" sz="2400" dirty="0" smtClean="0"/>
              <a:t>!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When         , CSPCA optimization problem becomes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Same as </a:t>
            </a:r>
            <a:r>
              <a:rPr lang="en-US" sz="2400" u="sng" dirty="0" smtClean="0"/>
              <a:t>MDP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4900"/>
            <a:ext cx="8229600" cy="743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/>
                <a:cs typeface="Times New Roman"/>
              </a:rPr>
              <a:t>CSPCA (cont.)</a:t>
            </a:r>
            <a:endParaRPr lang="en-US" sz="3200" dirty="0">
              <a:latin typeface="Times New Roman"/>
              <a:cs typeface="Times New Roman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041216"/>
              </p:ext>
            </p:extLst>
          </p:nvPr>
        </p:nvGraphicFramePr>
        <p:xfrm>
          <a:off x="2768788" y="1278847"/>
          <a:ext cx="215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261" name="Equation" r:id="rId4" imgW="215900" imgH="279400" progId="Equation.DSMT4">
                  <p:embed/>
                </p:oleObj>
              </mc:Choice>
              <mc:Fallback>
                <p:oleObj name="Equation" r:id="rId4" imgW="2159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68788" y="1278847"/>
                        <a:ext cx="2159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251094"/>
              </p:ext>
            </p:extLst>
          </p:nvPr>
        </p:nvGraphicFramePr>
        <p:xfrm>
          <a:off x="1338565" y="2500306"/>
          <a:ext cx="673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262" name="Equation" r:id="rId6" imgW="673100" imgH="330200" progId="Equation.DSMT4">
                  <p:embed/>
                </p:oleObj>
              </mc:Choice>
              <mc:Fallback>
                <p:oleObj name="Equation" r:id="rId6" imgW="6731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38565" y="2500306"/>
                        <a:ext cx="6731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015529"/>
              </p:ext>
            </p:extLst>
          </p:nvPr>
        </p:nvGraphicFramePr>
        <p:xfrm>
          <a:off x="3663950" y="2857500"/>
          <a:ext cx="1816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263" name="Equation" r:id="rId8" imgW="1816100" imgH="838200" progId="Equation.DSMT4">
                  <p:embed/>
                </p:oleObj>
              </mc:Choice>
              <mc:Fallback>
                <p:oleObj name="Equation" r:id="rId8" imgW="1816100" imgH="83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63950" y="2857500"/>
                        <a:ext cx="18161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447417"/>
              </p:ext>
            </p:extLst>
          </p:nvPr>
        </p:nvGraphicFramePr>
        <p:xfrm>
          <a:off x="1338565" y="4684817"/>
          <a:ext cx="622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264" name="Equation" r:id="rId10" imgW="622300" imgH="330200" progId="Equation.DSMT4">
                  <p:embed/>
                </p:oleObj>
              </mc:Choice>
              <mc:Fallback>
                <p:oleObj name="Equation" r:id="rId10" imgW="6223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38565" y="4684817"/>
                        <a:ext cx="6223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973781"/>
              </p:ext>
            </p:extLst>
          </p:nvPr>
        </p:nvGraphicFramePr>
        <p:xfrm>
          <a:off x="3638550" y="5056608"/>
          <a:ext cx="18669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265" name="Equation" r:id="rId12" imgW="1866900" imgH="762000" progId="Equation.DSMT4">
                  <p:embed/>
                </p:oleObj>
              </mc:Choice>
              <mc:Fallback>
                <p:oleObj name="Equation" r:id="rId12" imgW="1866900" imgH="762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638550" y="5056608"/>
                        <a:ext cx="18669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5029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3856"/>
            <a:ext cx="8229600" cy="5724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Search    from 0 to 1, find the optimal    with the lowest misclassification rate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Distribution: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4900"/>
            <a:ext cx="8229600" cy="743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/>
                <a:cs typeface="Times New Roman"/>
              </a:rPr>
              <a:t>CSPCA for classification (Simulation)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2" name="Picture 1" descr="SimEg_ChgLbd_DM_1_log_ErrorRate_Killdevil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522" y="1819075"/>
            <a:ext cx="5815478" cy="4534242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875858"/>
              </p:ext>
            </p:extLst>
          </p:nvPr>
        </p:nvGraphicFramePr>
        <p:xfrm>
          <a:off x="542826" y="2952128"/>
          <a:ext cx="2540000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041" name="Equation" r:id="rId5" imgW="2540000" imgH="3238500" progId="Equation.DSMT4">
                  <p:embed/>
                </p:oleObj>
              </mc:Choice>
              <mc:Fallback>
                <p:oleObj name="Equation" r:id="rId5" imgW="2540000" imgH="323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2826" y="2952128"/>
                        <a:ext cx="2540000" cy="323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382105"/>
              </p:ext>
            </p:extLst>
          </p:nvPr>
        </p:nvGraphicFramePr>
        <p:xfrm>
          <a:off x="1431528" y="1285227"/>
          <a:ext cx="215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042" name="Equation" r:id="rId7" imgW="215900" imgH="279400" progId="Equation.DSMT4">
                  <p:embed/>
                </p:oleObj>
              </mc:Choice>
              <mc:Fallback>
                <p:oleObj name="Equation" r:id="rId7" imgW="2159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31528" y="1285227"/>
                        <a:ext cx="2159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847186"/>
              </p:ext>
            </p:extLst>
          </p:nvPr>
        </p:nvGraphicFramePr>
        <p:xfrm>
          <a:off x="5212259" y="1280273"/>
          <a:ext cx="215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043" name="Equation" r:id="rId9" imgW="215900" imgH="279400" progId="Equation.DSMT4">
                  <p:embed/>
                </p:oleObj>
              </mc:Choice>
              <mc:Fallback>
                <p:oleObj name="Equation" r:id="rId9" imgW="2159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12259" y="1280273"/>
                        <a:ext cx="2159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0097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3856"/>
            <a:ext cx="8229600" cy="5724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PCA can be viewed as an optimization problem which finds “</a:t>
            </a:r>
            <a:r>
              <a:rPr lang="en-US" sz="2400" i="1" u="sng" dirty="0" smtClean="0"/>
              <a:t>Directions of Greatest Variability</a:t>
            </a:r>
            <a:r>
              <a:rPr lang="en-US" sz="2400" dirty="0" smtClean="0"/>
              <a:t>”: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4900"/>
            <a:ext cx="8229600" cy="743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Times New Roman"/>
                <a:cs typeface="Times New Roman"/>
              </a:rPr>
              <a:t>Principal Components Analysis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517" y="1942179"/>
            <a:ext cx="6850966" cy="484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998105"/>
              </p:ext>
            </p:extLst>
          </p:nvPr>
        </p:nvGraphicFramePr>
        <p:xfrm>
          <a:off x="6100856" y="2397312"/>
          <a:ext cx="254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58" name="Equation" r:id="rId5" imgW="254000" imgH="355600" progId="Equation.DSMT4">
                  <p:embed/>
                </p:oleObj>
              </mc:Choice>
              <mc:Fallback>
                <p:oleObj name="Equation" r:id="rId5" imgW="2540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00856" y="2397312"/>
                        <a:ext cx="2540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797739"/>
              </p:ext>
            </p:extLst>
          </p:nvPr>
        </p:nvGraphicFramePr>
        <p:xfrm>
          <a:off x="4875213" y="4446588"/>
          <a:ext cx="292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59" name="Equation" r:id="rId7" imgW="292100" imgH="355600" progId="Equation.DSMT4">
                  <p:embed/>
                </p:oleObj>
              </mc:Choice>
              <mc:Fallback>
                <p:oleObj name="Equation" r:id="rId7" imgW="2921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75213" y="4446588"/>
                        <a:ext cx="2921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0533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3856"/>
            <a:ext cx="8229600" cy="5724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Thyroid Cancer Data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Expression of </a:t>
            </a:r>
            <a:r>
              <a:rPr lang="en-US" sz="2400" u="sng" dirty="0" smtClean="0"/>
              <a:t>2500</a:t>
            </a:r>
            <a:r>
              <a:rPr lang="en-US" sz="2400" dirty="0" smtClean="0"/>
              <a:t> most variably expressed genes, </a:t>
            </a:r>
            <a:r>
              <a:rPr lang="en-US" sz="2400" u="sng" dirty="0" smtClean="0"/>
              <a:t>482</a:t>
            </a:r>
            <a:r>
              <a:rPr lang="en-US" sz="2400" dirty="0" smtClean="0"/>
              <a:t> samples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Two ways to label the samples: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 smtClean="0"/>
              <a:t>RNA_Class_k</a:t>
            </a:r>
            <a:r>
              <a:rPr lang="en-US" sz="2400" dirty="0" smtClean="0"/>
              <a:t>=4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n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134, </a:t>
            </a:r>
            <a:r>
              <a:rPr lang="en-US" sz="2400" b="1" dirty="0" smtClean="0"/>
              <a:t>n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= 52, n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= 97, n</a:t>
            </a:r>
            <a:r>
              <a:rPr lang="en-US" sz="2400" b="1" baseline="-25000" dirty="0" smtClean="0"/>
              <a:t>4</a:t>
            </a:r>
            <a:r>
              <a:rPr lang="en-US" sz="2400" b="1" dirty="0" smtClean="0"/>
              <a:t> = 199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 smtClean="0"/>
              <a:t>RNA_Class_k</a:t>
            </a:r>
            <a:r>
              <a:rPr lang="en-US" sz="2400" dirty="0" smtClean="0"/>
              <a:t>=5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n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134, </a:t>
            </a:r>
            <a:r>
              <a:rPr lang="en-US" sz="2400" b="1" dirty="0" smtClean="0"/>
              <a:t>n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= 67, n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= 82, n</a:t>
            </a:r>
            <a:r>
              <a:rPr lang="en-US" sz="2400" b="1" baseline="-25000" dirty="0" smtClean="0"/>
              <a:t>4</a:t>
            </a:r>
            <a:r>
              <a:rPr lang="en-US" sz="2400" b="1" dirty="0" smtClean="0"/>
              <a:t> = 106, n</a:t>
            </a:r>
            <a:r>
              <a:rPr lang="en-US" sz="2400" b="1" baseline="-25000" dirty="0" smtClean="0"/>
              <a:t>5</a:t>
            </a:r>
            <a:r>
              <a:rPr lang="en-US" sz="2400" b="1" dirty="0" smtClean="0"/>
              <a:t> = 93</a:t>
            </a:r>
            <a:endParaRPr lang="en-US" sz="24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4900"/>
            <a:ext cx="8229600" cy="743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/>
                <a:cs typeface="Times New Roman"/>
              </a:rPr>
              <a:t>CSPCA for classification (Real Data Analysis)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98498" y="4204586"/>
            <a:ext cx="3343003" cy="54017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98498" y="5531335"/>
            <a:ext cx="4394080" cy="54017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53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3856"/>
            <a:ext cx="8229600" cy="5724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Misclassification rate</a:t>
            </a:r>
            <a:endParaRPr lang="en-US" sz="24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4900"/>
            <a:ext cx="8229600" cy="743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Times New Roman"/>
                <a:cs typeface="Times New Roman"/>
              </a:rPr>
              <a:t>CSPCA for </a:t>
            </a:r>
            <a:r>
              <a:rPr lang="en-US" sz="3200" dirty="0" smtClean="0">
                <a:latin typeface="Times New Roman"/>
                <a:cs typeface="Times New Roman"/>
              </a:rPr>
              <a:t>classification (Thyroid cancer)</a:t>
            </a:r>
            <a:endParaRPr lang="en-US" sz="3200" dirty="0">
              <a:latin typeface="Times New Roman"/>
              <a:cs typeface="Times New Roman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1881396"/>
              </p:ext>
            </p:extLst>
          </p:nvPr>
        </p:nvGraphicFramePr>
        <p:xfrm>
          <a:off x="373530" y="1507563"/>
          <a:ext cx="8396941" cy="5038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8940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3856"/>
            <a:ext cx="8229600" cy="5724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In stead of solving     for a fixed   , we solve the optimal pair          from the CSPCA optimization problem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Then the pair           will have relatively </a:t>
            </a:r>
            <a:r>
              <a:rPr lang="en-US" sz="2400" i="1" u="sng" dirty="0" smtClean="0">
                <a:solidFill>
                  <a:srgbClr val="FF0000"/>
                </a:solidFill>
              </a:rPr>
              <a:t>large variation explained</a:t>
            </a:r>
            <a:r>
              <a:rPr lang="en-US" sz="2400" i="1" dirty="0" smtClean="0"/>
              <a:t> </a:t>
            </a:r>
            <a:r>
              <a:rPr lang="en-US" sz="2400" dirty="0" smtClean="0"/>
              <a:t>&amp; </a:t>
            </a:r>
            <a:r>
              <a:rPr lang="en-US" sz="2400" i="1" u="sng" dirty="0" smtClean="0">
                <a:solidFill>
                  <a:srgbClr val="0000FF"/>
                </a:solidFill>
              </a:rPr>
              <a:t>clear classification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The classification with relatively large generalizability can be captured by the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CSPC direction!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4900"/>
            <a:ext cx="8229600" cy="743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/>
                <a:cs typeface="Times New Roman"/>
              </a:rPr>
              <a:t>CSPCA for visualization</a:t>
            </a:r>
            <a:endParaRPr lang="en-US" sz="3200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397966"/>
              </p:ext>
            </p:extLst>
          </p:nvPr>
        </p:nvGraphicFramePr>
        <p:xfrm>
          <a:off x="2272180" y="2209428"/>
          <a:ext cx="43307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98" name="Equation" r:id="rId4" imgW="4330700" imgH="965200" progId="Equation.DSMT4">
                  <p:embed/>
                </p:oleObj>
              </mc:Choice>
              <mc:Fallback>
                <p:oleObj name="Equation" r:id="rId4" imgW="4330700" imgH="965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72180" y="2209428"/>
                        <a:ext cx="43307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477173"/>
              </p:ext>
            </p:extLst>
          </p:nvPr>
        </p:nvGraphicFramePr>
        <p:xfrm>
          <a:off x="2879165" y="1306979"/>
          <a:ext cx="2413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99" name="Equation" r:id="rId6" imgW="241300" imgH="190500" progId="Equation.DSMT4">
                  <p:embed/>
                </p:oleObj>
              </mc:Choice>
              <mc:Fallback>
                <p:oleObj name="Equation" r:id="rId6" imgW="2413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79165" y="1306979"/>
                        <a:ext cx="2413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484708"/>
              </p:ext>
            </p:extLst>
          </p:nvPr>
        </p:nvGraphicFramePr>
        <p:xfrm>
          <a:off x="4520453" y="1306979"/>
          <a:ext cx="215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00" name="Equation" r:id="rId8" imgW="215900" imgH="279400" progId="Equation.DSMT4">
                  <p:embed/>
                </p:oleObj>
              </mc:Choice>
              <mc:Fallback>
                <p:oleObj name="Equation" r:id="rId8" imgW="2159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20453" y="1306979"/>
                        <a:ext cx="2159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674580"/>
              </p:ext>
            </p:extLst>
          </p:nvPr>
        </p:nvGraphicFramePr>
        <p:xfrm>
          <a:off x="7980082" y="1182220"/>
          <a:ext cx="736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01" name="Equation" r:id="rId10" imgW="736600" imgH="419100" progId="Equation.DSMT4">
                  <p:embed/>
                </p:oleObj>
              </mc:Choice>
              <mc:Fallback>
                <p:oleObj name="Equation" r:id="rId10" imgW="7366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980082" y="1182220"/>
                        <a:ext cx="7366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15763"/>
              </p:ext>
            </p:extLst>
          </p:nvPr>
        </p:nvGraphicFramePr>
        <p:xfrm>
          <a:off x="2258360" y="3740150"/>
          <a:ext cx="736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02" name="Equation" r:id="rId12" imgW="736600" imgH="419100" progId="Equation.DSMT4">
                  <p:embed/>
                </p:oleObj>
              </mc:Choice>
              <mc:Fallback>
                <p:oleObj name="Equation" r:id="rId12" imgW="7366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58360" y="3740150"/>
                        <a:ext cx="7366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7386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3856"/>
            <a:ext cx="8229600" cy="5724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Solve            from the optimization problem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Once            </a:t>
            </a:r>
            <a:r>
              <a:rPr lang="en-US" sz="2400" dirty="0"/>
              <a:t>is given, like </a:t>
            </a:r>
            <a:r>
              <a:rPr lang="en-US" sz="2400" dirty="0" smtClean="0"/>
              <a:t>PCA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For fixed   , compute </a:t>
            </a:r>
            <a:r>
              <a:rPr lang="en-US" sz="2400" dirty="0"/>
              <a:t>the </a:t>
            </a:r>
            <a:r>
              <a:rPr lang="en-US" sz="2400" u="sng" dirty="0"/>
              <a:t>k</a:t>
            </a:r>
            <a:r>
              <a:rPr lang="en-US" sz="2400" u="sng" baseline="30000" dirty="0"/>
              <a:t>th</a:t>
            </a:r>
            <a:r>
              <a:rPr lang="en-US" sz="2400" u="sng" dirty="0"/>
              <a:t> CSPC</a:t>
            </a:r>
            <a:r>
              <a:rPr lang="en-US" sz="2400" dirty="0"/>
              <a:t> direction using the above criterion </a:t>
            </a:r>
            <a:r>
              <a:rPr lang="en-US" sz="2400" u="sng" dirty="0"/>
              <a:t>sequentially</a:t>
            </a:r>
            <a:r>
              <a:rPr lang="en-US" sz="2400" dirty="0"/>
              <a:t> </a:t>
            </a:r>
            <a:r>
              <a:rPr lang="en-US" sz="2400" dirty="0" smtClean="0"/>
              <a:t>on </a:t>
            </a:r>
            <a:r>
              <a:rPr lang="en-US" sz="2400" dirty="0"/>
              <a:t>the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u="sng" dirty="0" smtClean="0"/>
              <a:t>orthogonal </a:t>
            </a:r>
            <a:r>
              <a:rPr lang="en-US" sz="2400" u="sng" dirty="0"/>
              <a:t>subspace</a:t>
            </a:r>
            <a:r>
              <a:rPr lang="en-US" sz="2400" dirty="0"/>
              <a:t> of the </a:t>
            </a:r>
            <a:r>
              <a:rPr lang="en-US" sz="2400" dirty="0" smtClean="0"/>
              <a:t>first </a:t>
            </a:r>
            <a:r>
              <a:rPr lang="en-US" sz="2400" dirty="0"/>
              <a:t>k-1 CSPC </a:t>
            </a:r>
            <a:r>
              <a:rPr lang="en-US" sz="2400" dirty="0" smtClean="0"/>
              <a:t>directions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4900"/>
            <a:ext cx="8229600" cy="743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/>
                <a:cs typeface="Times New Roman"/>
              </a:rPr>
              <a:t>Computation of CSPC directions</a:t>
            </a:r>
            <a:endParaRPr lang="en-US" sz="3200" dirty="0">
              <a:latin typeface="Times New Roman"/>
              <a:cs typeface="Times New Roman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592165"/>
              </p:ext>
            </p:extLst>
          </p:nvPr>
        </p:nvGraphicFramePr>
        <p:xfrm>
          <a:off x="1308705" y="1200696"/>
          <a:ext cx="736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823" name="Equation" r:id="rId4" imgW="736600" imgH="419100" progId="Equation.DSMT4">
                  <p:embed/>
                </p:oleObj>
              </mc:Choice>
              <mc:Fallback>
                <p:oleObj name="Equation" r:id="rId4" imgW="7366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08705" y="1200696"/>
                        <a:ext cx="7366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842159"/>
              </p:ext>
            </p:extLst>
          </p:nvPr>
        </p:nvGraphicFramePr>
        <p:xfrm>
          <a:off x="2272180" y="1932502"/>
          <a:ext cx="43307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824" name="Equation" r:id="rId6" imgW="4330700" imgH="965200" progId="Equation.DSMT4">
                  <p:embed/>
                </p:oleObj>
              </mc:Choice>
              <mc:Fallback>
                <p:oleObj name="Equation" r:id="rId6" imgW="4330700" imgH="965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72180" y="1932502"/>
                        <a:ext cx="43307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440617"/>
              </p:ext>
            </p:extLst>
          </p:nvPr>
        </p:nvGraphicFramePr>
        <p:xfrm>
          <a:off x="1308705" y="3371728"/>
          <a:ext cx="736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825" name="Equation" r:id="rId8" imgW="736600" imgH="419100" progId="Equation.DSMT4">
                  <p:embed/>
                </p:oleObj>
              </mc:Choice>
              <mc:Fallback>
                <p:oleObj name="Equation" r:id="rId8" imgW="7366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08705" y="3371728"/>
                        <a:ext cx="7366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575100"/>
              </p:ext>
            </p:extLst>
          </p:nvPr>
        </p:nvGraphicFramePr>
        <p:xfrm>
          <a:off x="1724207" y="4367340"/>
          <a:ext cx="215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826" name="Equation" r:id="rId9" imgW="215900" imgH="279400" progId="Equation.DSMT4">
                  <p:embed/>
                </p:oleObj>
              </mc:Choice>
              <mc:Fallback>
                <p:oleObj name="Equation" r:id="rId9" imgW="2159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24207" y="4367340"/>
                        <a:ext cx="2159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5279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54900"/>
            <a:ext cx="8229600" cy="743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Times New Roman"/>
                <a:cs typeface="Times New Roman"/>
              </a:rPr>
              <a:t>CSPCA for </a:t>
            </a:r>
            <a:r>
              <a:rPr lang="en-US" sz="3200" dirty="0" smtClean="0">
                <a:latin typeface="Times New Roman"/>
                <a:cs typeface="Times New Roman"/>
              </a:rPr>
              <a:t>visualization (Simulation)</a:t>
            </a:r>
            <a:endParaRPr lang="en-US" sz="3200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583236"/>
              </p:ext>
            </p:extLst>
          </p:nvPr>
        </p:nvGraphicFramePr>
        <p:xfrm>
          <a:off x="108420" y="3990585"/>
          <a:ext cx="29337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18" name="Equation" r:id="rId4" imgW="2933700" imgH="1943100" progId="Equation.DSMT4">
                  <p:embed/>
                </p:oleObj>
              </mc:Choice>
              <mc:Fallback>
                <p:oleObj name="Equation" r:id="rId4" imgW="2933700" imgH="1943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420" y="3990585"/>
                        <a:ext cx="2933700" cy="194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58392" y="4999331"/>
            <a:ext cx="2602061" cy="987974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8420" y="1436721"/>
            <a:ext cx="2933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Recall the simulated data we have seen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Projected onto the first 4 PC directions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9" name="Content Placeholder 1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681" y="1436721"/>
            <a:ext cx="5648697" cy="4550584"/>
          </a:xfrm>
        </p:spPr>
      </p:pic>
      <p:sp>
        <p:nvSpPr>
          <p:cNvPr id="11" name="Rectangle 10"/>
          <p:cNvSpPr/>
          <p:nvPr/>
        </p:nvSpPr>
        <p:spPr>
          <a:xfrm>
            <a:off x="7342937" y="4848080"/>
            <a:ext cx="1459832" cy="1249038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84838" y="983717"/>
            <a:ext cx="409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PC scatter plots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2526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54900"/>
            <a:ext cx="8229600" cy="743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Times New Roman"/>
                <a:cs typeface="Times New Roman"/>
              </a:rPr>
              <a:t>CSPCA for </a:t>
            </a:r>
            <a:r>
              <a:rPr lang="en-US" sz="3200" dirty="0" smtClean="0">
                <a:latin typeface="Times New Roman"/>
                <a:cs typeface="Times New Roman"/>
              </a:rPr>
              <a:t>visualization (Simulation)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9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324" y="1436721"/>
            <a:ext cx="5605412" cy="4550584"/>
          </a:xfrm>
        </p:spPr>
      </p:pic>
      <p:sp>
        <p:nvSpPr>
          <p:cNvPr id="10" name="TextBox 9"/>
          <p:cNvSpPr txBox="1"/>
          <p:nvPr/>
        </p:nvSpPr>
        <p:spPr>
          <a:xfrm>
            <a:off x="108420" y="1436721"/>
            <a:ext cx="29337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Projected onto the first 4 CSPC directions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The important </a:t>
            </a:r>
            <a:r>
              <a:rPr lang="en-US" sz="2400" u="sng" dirty="0" smtClean="0">
                <a:latin typeface="Times New Roman"/>
                <a:cs typeface="Times New Roman"/>
              </a:rPr>
              <a:t>classes difference</a:t>
            </a:r>
            <a:r>
              <a:rPr lang="en-US" sz="2400" dirty="0" smtClean="0">
                <a:latin typeface="Times New Roman"/>
                <a:cs typeface="Times New Roman"/>
              </a:rPr>
              <a:t> shown in the </a:t>
            </a:r>
            <a:r>
              <a:rPr lang="en-US" sz="2400" u="sng" dirty="0" smtClean="0">
                <a:latin typeface="Times New Roman"/>
                <a:cs typeface="Times New Roman"/>
              </a:rPr>
              <a:t>1</a:t>
            </a:r>
            <a:r>
              <a:rPr lang="en-US" sz="2400" u="sng" baseline="30000" dirty="0" smtClean="0">
                <a:latin typeface="Times New Roman"/>
                <a:cs typeface="Times New Roman"/>
              </a:rPr>
              <a:t>st</a:t>
            </a:r>
            <a:r>
              <a:rPr lang="en-US" sz="2400" u="sng" dirty="0" smtClean="0">
                <a:latin typeface="Times New Roman"/>
                <a:cs typeface="Times New Roman"/>
              </a:rPr>
              <a:t> CSPC direction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Other important structures shown </a:t>
            </a:r>
            <a:r>
              <a:rPr lang="en-US" sz="2400" dirty="0">
                <a:latin typeface="Times New Roman"/>
                <a:cs typeface="Times New Roman"/>
              </a:rPr>
              <a:t>i</a:t>
            </a:r>
            <a:r>
              <a:rPr lang="en-US" sz="2400" dirty="0" smtClean="0">
                <a:latin typeface="Times New Roman"/>
                <a:cs typeface="Times New Roman"/>
              </a:rPr>
              <a:t>n </a:t>
            </a:r>
            <a:r>
              <a:rPr lang="en-US" sz="2400" u="sng" dirty="0" smtClean="0">
                <a:latin typeface="Times New Roman"/>
                <a:cs typeface="Times New Roman"/>
              </a:rPr>
              <a:t>other CSPC directions</a:t>
            </a:r>
            <a:endParaRPr lang="en-US" sz="2400" u="sng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4838" y="983717"/>
            <a:ext cx="409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CSPC scatter plots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57385" y="2603221"/>
            <a:ext cx="4229415" cy="3428981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98326" y="1348983"/>
            <a:ext cx="1366561" cy="1249038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65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3856"/>
            <a:ext cx="8229600" cy="5724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Absolute value of loadings </a:t>
            </a:r>
          </a:p>
          <a:p>
            <a:pPr marL="0" indent="0">
              <a:buNone/>
            </a:pPr>
            <a:r>
              <a:rPr lang="en-US" sz="2400" dirty="0" smtClean="0"/>
              <a:t>(clusters are in the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variable)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4900"/>
            <a:ext cx="8229600" cy="743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Times New Roman"/>
                <a:cs typeface="Times New Roman"/>
              </a:rPr>
              <a:t>CSPCA for visualization (Simulation)</a:t>
            </a:r>
          </a:p>
        </p:txBody>
      </p:sp>
      <p:pic>
        <p:nvPicPr>
          <p:cNvPr id="4" name="Picture 3" descr="SimEg_Class_sensitive_Visual_DM_1_5PC_5CSPC_Loading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16736"/>
            <a:ext cx="8369300" cy="3429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4482352"/>
            <a:ext cx="4026647" cy="6858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28240" y="2491440"/>
            <a:ext cx="4026647" cy="6858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27682" y="2416736"/>
            <a:ext cx="274320" cy="3275852"/>
          </a:xfrm>
          <a:prstGeom prst="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01907" y="2416736"/>
            <a:ext cx="274320" cy="3275852"/>
          </a:xfrm>
          <a:prstGeom prst="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2709" y="2416736"/>
            <a:ext cx="1099203" cy="1946088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76934" y="3196985"/>
            <a:ext cx="1099203" cy="1946088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33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3856"/>
            <a:ext cx="8229600" cy="5724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Angle to the optimal (4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coordinate) and Variation Explained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4900"/>
            <a:ext cx="8229600" cy="743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Times New Roman"/>
                <a:cs typeface="Times New Roman"/>
              </a:rPr>
              <a:t>CSPCA for visualization (Simulation)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740220"/>
              </p:ext>
            </p:extLst>
          </p:nvPr>
        </p:nvGraphicFramePr>
        <p:xfrm>
          <a:off x="738409" y="1565428"/>
          <a:ext cx="7667182" cy="5111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6499412" y="2540000"/>
            <a:ext cx="956235" cy="4136883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97940" y="2216834"/>
            <a:ext cx="2592295" cy="58477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Small Angle to Optimal </a:t>
            </a:r>
            <a:r>
              <a:rPr lang="en-US" sz="1600" dirty="0" smtClean="0">
                <a:latin typeface="Times New Roman"/>
                <a:cs typeface="Times New Roman"/>
              </a:rPr>
              <a:t>&amp;</a:t>
            </a:r>
          </a:p>
          <a:p>
            <a:r>
              <a:rPr lang="en-US" sz="1600" b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Large Variation </a:t>
            </a:r>
            <a:r>
              <a:rPr lang="en-US" sz="1600" b="1" dirty="0">
                <a:solidFill>
                  <a:srgbClr val="660066"/>
                </a:solidFill>
                <a:latin typeface="Times New Roman"/>
                <a:cs typeface="Times New Roman"/>
              </a:rPr>
              <a:t>E</a:t>
            </a:r>
            <a:r>
              <a:rPr lang="en-US" sz="1600" b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xplained</a:t>
            </a:r>
            <a:endParaRPr lang="en-US" sz="1600" b="1" dirty="0">
              <a:solidFill>
                <a:srgbClr val="660066"/>
              </a:solidFill>
              <a:latin typeface="Times New Roman"/>
              <a:cs typeface="Times New Roman"/>
            </a:endParaRPr>
          </a:p>
        </p:txBody>
      </p:sp>
      <p:cxnSp>
        <p:nvCxnSpPr>
          <p:cNvPr id="7" name="Straight Connector 6"/>
          <p:cNvCxnSpPr>
            <a:stCxn id="4" idx="2"/>
          </p:cNvCxnSpPr>
          <p:nvPr/>
        </p:nvCxnSpPr>
        <p:spPr>
          <a:xfrm>
            <a:off x="4994088" y="2801610"/>
            <a:ext cx="1505324" cy="93368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50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001" y="1433374"/>
            <a:ext cx="2892228" cy="52678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Thyroid Cancer Data: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3 classes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Union of Class 2 and Class 3</a:t>
            </a:r>
            <a:r>
              <a:rPr lang="en-US" sz="2400" dirty="0">
                <a:solidFill>
                  <a:srgbClr val="632523"/>
                </a:solidFill>
              </a:rPr>
              <a:t> </a:t>
            </a:r>
            <a:r>
              <a:rPr lang="en-US" sz="2400" dirty="0" smtClean="0"/>
              <a:t>vs. </a:t>
            </a:r>
            <a:r>
              <a:rPr lang="en-US" sz="2400" dirty="0" smtClean="0">
                <a:solidFill>
                  <a:srgbClr val="0000FF"/>
                </a:solidFill>
              </a:rPr>
              <a:t>Class 4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984807"/>
                </a:solidFill>
              </a:rPr>
              <a:t>n</a:t>
            </a:r>
            <a:r>
              <a:rPr lang="en-US" sz="2400" baseline="-25000" dirty="0" smtClean="0">
                <a:solidFill>
                  <a:srgbClr val="984807"/>
                </a:solidFill>
              </a:rPr>
              <a:t>+</a:t>
            </a:r>
            <a:r>
              <a:rPr lang="en-US" sz="2400" dirty="0" smtClean="0">
                <a:solidFill>
                  <a:srgbClr val="984807"/>
                </a:solidFill>
              </a:rPr>
              <a:t> = 90</a:t>
            </a:r>
            <a:r>
              <a:rPr lang="en-US" sz="2400" dirty="0" smtClean="0"/>
              <a:t>,</a:t>
            </a:r>
            <a:r>
              <a:rPr lang="en-US" sz="2400" dirty="0" smtClean="0">
                <a:solidFill>
                  <a:srgbClr val="0000FF"/>
                </a:solidFill>
              </a:rPr>
              <a:t> n</a:t>
            </a:r>
            <a:r>
              <a:rPr lang="en-US" sz="2400" baseline="-25000" dirty="0" smtClean="0">
                <a:solidFill>
                  <a:srgbClr val="0000FF"/>
                </a:solidFill>
              </a:rPr>
              <a:t>-</a:t>
            </a:r>
            <a:r>
              <a:rPr lang="en-US" sz="2400" dirty="0" smtClean="0">
                <a:solidFill>
                  <a:srgbClr val="0000FF"/>
                </a:solidFill>
              </a:rPr>
              <a:t>=130 </a:t>
            </a:r>
            <a:r>
              <a:rPr lang="en-US" sz="2400" dirty="0" smtClean="0">
                <a:solidFill>
                  <a:srgbClr val="000000"/>
                </a:solidFill>
              </a:rPr>
              <a:t>&amp;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400" dirty="0" err="1" smtClean="0"/>
              <a:t>n</a:t>
            </a:r>
            <a:r>
              <a:rPr lang="en-US" sz="2400" baseline="-25000" dirty="0" err="1" smtClean="0"/>
              <a:t>testing</a:t>
            </a:r>
            <a:r>
              <a:rPr lang="en-US" sz="2400" dirty="0" smtClean="0"/>
              <a:t>= 128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Classes difference shown on the 2</a:t>
            </a:r>
            <a:r>
              <a:rPr lang="en-US" sz="2400" baseline="30000" dirty="0" smtClean="0">
                <a:solidFill>
                  <a:srgbClr val="000000"/>
                </a:solidFill>
              </a:rPr>
              <a:t>nd</a:t>
            </a:r>
            <a:r>
              <a:rPr lang="en-US" sz="2400" dirty="0" smtClean="0">
                <a:solidFill>
                  <a:srgbClr val="000000"/>
                </a:solidFill>
              </a:rPr>
              <a:t> PC direction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4900"/>
            <a:ext cx="8229600" cy="743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Times New Roman"/>
                <a:cs typeface="Times New Roman"/>
              </a:rPr>
              <a:t>CSPCA for visualization </a:t>
            </a:r>
            <a:r>
              <a:rPr lang="en-US" sz="3200" dirty="0" smtClean="0">
                <a:latin typeface="Times New Roman"/>
                <a:cs typeface="Times New Roman"/>
              </a:rPr>
              <a:t>(Real Data Analysis)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4" name="Content Placehold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759" y="1436721"/>
            <a:ext cx="5472542" cy="4550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4838" y="983717"/>
            <a:ext cx="409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PC scatter plots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16862" y="2970550"/>
            <a:ext cx="1676660" cy="151079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96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001" y="1411817"/>
            <a:ext cx="2892228" cy="5075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Classes difference shown in the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CSPC direction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Proj’s</a:t>
            </a:r>
            <a:r>
              <a:rPr lang="en-US" sz="2400" dirty="0" smtClean="0"/>
              <a:t> onto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 and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 CSPC directions ≈ </a:t>
            </a:r>
            <a:r>
              <a:rPr lang="en-US" sz="2400" dirty="0" err="1" smtClean="0"/>
              <a:t>Proj’s</a:t>
            </a:r>
            <a:r>
              <a:rPr lang="en-US" sz="2400" dirty="0" smtClean="0"/>
              <a:t> onto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and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PC directions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4900"/>
            <a:ext cx="8229600" cy="743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Times New Roman"/>
                <a:cs typeface="Times New Roman"/>
              </a:rPr>
              <a:t>CSPCA for visualization </a:t>
            </a:r>
            <a:r>
              <a:rPr lang="en-US" sz="3200" dirty="0" smtClean="0">
                <a:latin typeface="Times New Roman"/>
                <a:cs typeface="Times New Roman"/>
              </a:rPr>
              <a:t>(Real Data Analysis)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4" name="Content Placehold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759" y="1436721"/>
            <a:ext cx="5472541" cy="4550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4838" y="983717"/>
            <a:ext cx="409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CSPC scatter plots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0525" y="2955667"/>
            <a:ext cx="3666275" cy="307653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5591" y="1426585"/>
            <a:ext cx="1658372" cy="1529082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33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3856"/>
            <a:ext cx="8229600" cy="5724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Assume                                                is </a:t>
            </a:r>
            <a:r>
              <a:rPr lang="en-US" sz="2400" u="sng" dirty="0" smtClean="0"/>
              <a:t>centered so that each row has mean 0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The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 PC direction     onto which the variation of projected data is maximized in the sense that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After subtracting the first         principal components from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The k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PC direction     satisfies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4900"/>
            <a:ext cx="8229600" cy="743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Times New Roman"/>
                <a:cs typeface="Times New Roman"/>
              </a:rPr>
              <a:t>Principal Components Analysis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307007"/>
              </p:ext>
            </p:extLst>
          </p:nvPr>
        </p:nvGraphicFramePr>
        <p:xfrm>
          <a:off x="1593246" y="1182081"/>
          <a:ext cx="3505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225" name="Equation" r:id="rId4" imgW="3505200" imgH="431800" progId="Equation.DSMT4">
                  <p:embed/>
                </p:oleObj>
              </mc:Choice>
              <mc:Fallback>
                <p:oleObj name="Equation" r:id="rId4" imgW="35052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3246" y="1182081"/>
                        <a:ext cx="3505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782497"/>
              </p:ext>
            </p:extLst>
          </p:nvPr>
        </p:nvGraphicFramePr>
        <p:xfrm>
          <a:off x="3132395" y="2452944"/>
          <a:ext cx="254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226" name="Equation" r:id="rId6" imgW="254000" imgH="355600" progId="Equation.DSMT4">
                  <p:embed/>
                </p:oleObj>
              </mc:Choice>
              <mc:Fallback>
                <p:oleObj name="Equation" r:id="rId6" imgW="2540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32395" y="2452944"/>
                        <a:ext cx="2540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26584"/>
              </p:ext>
            </p:extLst>
          </p:nvPr>
        </p:nvGraphicFramePr>
        <p:xfrm>
          <a:off x="3105150" y="3354388"/>
          <a:ext cx="2933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227" name="Equation" r:id="rId8" imgW="2933700" imgH="660400" progId="Equation.DSMT4">
                  <p:embed/>
                </p:oleObj>
              </mc:Choice>
              <mc:Fallback>
                <p:oleObj name="Equation" r:id="rId8" imgW="29337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05150" y="3354388"/>
                        <a:ext cx="29337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884201"/>
              </p:ext>
            </p:extLst>
          </p:nvPr>
        </p:nvGraphicFramePr>
        <p:xfrm>
          <a:off x="3713293" y="4160398"/>
          <a:ext cx="571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228" name="Equation" r:id="rId10" imgW="571500" imgH="266700" progId="Equation.DSMT4">
                  <p:embed/>
                </p:oleObj>
              </mc:Choice>
              <mc:Fallback>
                <p:oleObj name="Equation" r:id="rId10" imgW="5715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13293" y="4160398"/>
                        <a:ext cx="5715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473862"/>
              </p:ext>
            </p:extLst>
          </p:nvPr>
        </p:nvGraphicFramePr>
        <p:xfrm>
          <a:off x="7691129" y="4175516"/>
          <a:ext cx="2667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229" name="Equation" r:id="rId12" imgW="266700" imgH="254000" progId="Equation.DSMT4">
                  <p:embed/>
                </p:oleObj>
              </mc:Choice>
              <mc:Fallback>
                <p:oleObj name="Equation" r:id="rId12" imgW="2667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691129" y="4175516"/>
                        <a:ext cx="2667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271509"/>
              </p:ext>
            </p:extLst>
          </p:nvPr>
        </p:nvGraphicFramePr>
        <p:xfrm>
          <a:off x="3086255" y="5448300"/>
          <a:ext cx="292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230" name="Equation" r:id="rId14" imgW="292100" imgH="355600" progId="Equation.DSMT4">
                  <p:embed/>
                </p:oleObj>
              </mc:Choice>
              <mc:Fallback>
                <p:oleObj name="Equation" r:id="rId14" imgW="2921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086255" y="5448300"/>
                        <a:ext cx="2921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760053"/>
              </p:ext>
            </p:extLst>
          </p:nvPr>
        </p:nvGraphicFramePr>
        <p:xfrm>
          <a:off x="2876550" y="5843588"/>
          <a:ext cx="33909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231" name="Equation" r:id="rId16" imgW="3390900" imgH="673100" progId="Equation.DSMT4">
                  <p:embed/>
                </p:oleObj>
              </mc:Choice>
              <mc:Fallback>
                <p:oleObj name="Equation" r:id="rId16" imgW="3390900" imgH="673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876550" y="5843588"/>
                        <a:ext cx="33909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135142"/>
              </p:ext>
            </p:extLst>
          </p:nvPr>
        </p:nvGraphicFramePr>
        <p:xfrm>
          <a:off x="3079750" y="4692249"/>
          <a:ext cx="2984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232" name="Equation" r:id="rId18" imgW="2984500" imgH="533400" progId="Equation.DSMT4">
                  <p:embed/>
                </p:oleObj>
              </mc:Choice>
              <mc:Fallback>
                <p:oleObj name="Equation" r:id="rId18" imgW="29845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079750" y="4692249"/>
                        <a:ext cx="29845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7237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3856"/>
            <a:ext cx="8229600" cy="5724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AUC of Testing data and Variation Explained of Training data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4900"/>
            <a:ext cx="8229600" cy="743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Times New Roman"/>
                <a:cs typeface="Times New Roman"/>
              </a:rPr>
              <a:t>CSPCA for visualization (Real Data Analysis)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997350"/>
              </p:ext>
            </p:extLst>
          </p:nvPr>
        </p:nvGraphicFramePr>
        <p:xfrm>
          <a:off x="480411" y="1404471"/>
          <a:ext cx="8183178" cy="5455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6663765" y="1673412"/>
            <a:ext cx="956235" cy="51230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62293" y="2216834"/>
            <a:ext cx="2577354" cy="83099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Large AUC of Testing </a:t>
            </a:r>
            <a:r>
              <a:rPr lang="en-US" sz="1600" dirty="0" smtClean="0">
                <a:latin typeface="Times New Roman"/>
                <a:cs typeface="Times New Roman"/>
              </a:rPr>
              <a:t>&amp;</a:t>
            </a:r>
          </a:p>
          <a:p>
            <a:r>
              <a:rPr lang="en-US" sz="1600" b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Large Variation </a:t>
            </a:r>
            <a:r>
              <a:rPr lang="en-US" sz="1600" b="1" dirty="0">
                <a:solidFill>
                  <a:srgbClr val="660066"/>
                </a:solidFill>
                <a:latin typeface="Times New Roman"/>
                <a:cs typeface="Times New Roman"/>
              </a:rPr>
              <a:t>E</a:t>
            </a:r>
            <a:r>
              <a:rPr lang="en-US" sz="1600" b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xplained of Training</a:t>
            </a:r>
            <a:endParaRPr lang="en-US" sz="1600" b="1" dirty="0">
              <a:solidFill>
                <a:srgbClr val="660066"/>
              </a:solidFill>
              <a:latin typeface="Times New Roman"/>
              <a:cs typeface="Times New Roman"/>
            </a:endParaRPr>
          </a:p>
        </p:txBody>
      </p:sp>
      <p:cxnSp>
        <p:nvCxnSpPr>
          <p:cNvPr id="12" name="Straight Connector 11"/>
          <p:cNvCxnSpPr>
            <a:stCxn id="11" idx="2"/>
          </p:cNvCxnSpPr>
          <p:nvPr/>
        </p:nvCxnSpPr>
        <p:spPr>
          <a:xfrm>
            <a:off x="5150970" y="3047831"/>
            <a:ext cx="1512795" cy="68746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742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3856"/>
            <a:ext cx="8229600" cy="5724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We know that for a </a:t>
            </a:r>
            <a:r>
              <a:rPr lang="en-US" sz="2400" u="sng" dirty="0" smtClean="0"/>
              <a:t>row centered data matrix</a:t>
            </a:r>
            <a:r>
              <a:rPr lang="en-US" sz="2400" dirty="0" smtClean="0"/>
              <a:t>    , the variance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Then the </a:t>
            </a:r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PC direction is the solution of the following optimization problem</a:t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where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k</a:t>
            </a:r>
            <a:r>
              <a:rPr lang="en-US" sz="2400" baseline="30000" dirty="0"/>
              <a:t>th</a:t>
            </a:r>
            <a:r>
              <a:rPr lang="en-US" sz="2400" dirty="0"/>
              <a:t> PC directions can be computed sequentially on the orthogonal subspace of the first k-1 PC directions.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 smtClean="0"/>
              <a:t>They are also the </a:t>
            </a:r>
            <a:r>
              <a:rPr lang="en-US" sz="2400" dirty="0"/>
              <a:t>first k loading vectors corresponding to the largest k eigenvalues </a:t>
            </a:r>
            <a:r>
              <a:rPr lang="en-US" sz="2400" dirty="0" smtClean="0"/>
              <a:t>of 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4900"/>
            <a:ext cx="8229600" cy="743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Times New Roman"/>
                <a:cs typeface="Times New Roman"/>
              </a:rPr>
              <a:t>Principal Components </a:t>
            </a:r>
            <a:r>
              <a:rPr lang="en-US" sz="3200" dirty="0" smtClean="0">
                <a:latin typeface="Times New Roman"/>
                <a:cs typeface="Times New Roman"/>
              </a:rPr>
              <a:t>Analysis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smtClean="0">
                <a:latin typeface="Times New Roman"/>
                <a:cs typeface="Times New Roman"/>
              </a:rPr>
              <a:t>(cont.)</a:t>
            </a:r>
            <a:endParaRPr lang="en-US" sz="3200" dirty="0">
              <a:latin typeface="Times New Roman"/>
              <a:cs typeface="Times New Roman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572296"/>
              </p:ext>
            </p:extLst>
          </p:nvPr>
        </p:nvGraphicFramePr>
        <p:xfrm>
          <a:off x="3314700" y="1784350"/>
          <a:ext cx="2514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" name="Equation" r:id="rId4" imgW="2514600" imgH="495300" progId="Equation.DSMT4">
                  <p:embed/>
                </p:oleObj>
              </mc:Choice>
              <mc:Fallback>
                <p:oleObj name="Equation" r:id="rId4" imgW="25146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1784350"/>
                        <a:ext cx="25146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426666"/>
              </p:ext>
            </p:extLst>
          </p:nvPr>
        </p:nvGraphicFramePr>
        <p:xfrm>
          <a:off x="6036996" y="1278457"/>
          <a:ext cx="2667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5" name="Equation" r:id="rId6" imgW="266700" imgH="254000" progId="Equation.DSMT4">
                  <p:embed/>
                </p:oleObj>
              </mc:Choice>
              <mc:Fallback>
                <p:oleObj name="Equation" r:id="rId6" imgW="2667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36996" y="1278457"/>
                        <a:ext cx="2667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561314"/>
              </p:ext>
            </p:extLst>
          </p:nvPr>
        </p:nvGraphicFramePr>
        <p:xfrm>
          <a:off x="3689350" y="3129089"/>
          <a:ext cx="17653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" name="Equation" r:id="rId8" imgW="1765300" imgH="546100" progId="Equation.DSMT4">
                  <p:embed/>
                </p:oleObj>
              </mc:Choice>
              <mc:Fallback>
                <p:oleObj name="Equation" r:id="rId8" imgW="17653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89350" y="3129089"/>
                        <a:ext cx="17653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017236"/>
              </p:ext>
            </p:extLst>
          </p:nvPr>
        </p:nvGraphicFramePr>
        <p:xfrm>
          <a:off x="1437629" y="3625387"/>
          <a:ext cx="1236663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" name="Equation" r:id="rId10" imgW="1358900" imgH="330200" progId="Equation.DSMT4">
                  <p:embed/>
                </p:oleObj>
              </mc:Choice>
              <mc:Fallback>
                <p:oleObj name="Equation" r:id="rId10" imgW="13589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37629" y="3625387"/>
                        <a:ext cx="1236663" cy="30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532900"/>
              </p:ext>
            </p:extLst>
          </p:nvPr>
        </p:nvGraphicFramePr>
        <p:xfrm>
          <a:off x="3498850" y="6158997"/>
          <a:ext cx="508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8" name="Equation" r:id="rId12" imgW="508000" imgH="254000" progId="Equation.DSMT4">
                  <p:embed/>
                </p:oleObj>
              </mc:Choice>
              <mc:Fallback>
                <p:oleObj name="Equation" r:id="rId12" imgW="5080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498850" y="6158997"/>
                        <a:ext cx="5080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598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3856"/>
            <a:ext cx="8229600" cy="5724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PCA can provide useful projection directions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But cannot </a:t>
            </a:r>
            <a:r>
              <a:rPr lang="en-US" sz="2400" dirty="0"/>
              <a:t>“see </a:t>
            </a:r>
            <a:r>
              <a:rPr lang="en-US" sz="2400" dirty="0" smtClean="0"/>
              <a:t>everything”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4900"/>
            <a:ext cx="8229600" cy="743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/>
                <a:cs typeface="Times New Roman"/>
              </a:rPr>
              <a:t>Limitation of PCA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9716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740" y="1436721"/>
            <a:ext cx="5638579" cy="4550584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54900"/>
            <a:ext cx="8229600" cy="743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Times New Roman"/>
                <a:cs typeface="Times New Roman"/>
              </a:rPr>
              <a:t>Limitation of </a:t>
            </a:r>
            <a:r>
              <a:rPr lang="en-US" sz="3200" dirty="0" smtClean="0">
                <a:latin typeface="Times New Roman"/>
                <a:cs typeface="Times New Roman"/>
              </a:rPr>
              <a:t>PCA (cont.)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420" y="1436721"/>
            <a:ext cx="2933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Projections onto the first 3 PC directions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Projections are </a:t>
            </a:r>
            <a:r>
              <a:rPr lang="en-US" sz="2400" u="sng" dirty="0" smtClean="0">
                <a:latin typeface="Times New Roman"/>
                <a:cs typeface="Times New Roman"/>
              </a:rPr>
              <a:t>overlapped</a:t>
            </a:r>
            <a:r>
              <a:rPr lang="en-US" sz="2400" dirty="0" smtClean="0">
                <a:latin typeface="Times New Roman"/>
                <a:cs typeface="Times New Roman"/>
              </a:rPr>
              <a:t>!</a:t>
            </a: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u="sng" dirty="0" smtClean="0">
                <a:latin typeface="Times New Roman"/>
                <a:cs typeface="Times New Roman"/>
              </a:rPr>
              <a:t>No apparent classes difference</a:t>
            </a:r>
            <a:r>
              <a:rPr lang="en-US" sz="2400" dirty="0" smtClean="0">
                <a:latin typeface="Times New Roman"/>
                <a:cs typeface="Times New Roman"/>
              </a:rPr>
              <a:t> can be observed!</a:t>
            </a:r>
          </a:p>
        </p:txBody>
      </p:sp>
    </p:spTree>
    <p:extLst>
      <p:ext uri="{BB962C8B-B14F-4D97-AF65-F5344CB8AC3E}">
        <p14:creationId xmlns:p14="http://schemas.microsoft.com/office/powerpoint/2010/main" val="2859295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681" y="1436721"/>
            <a:ext cx="5648697" cy="4550584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54900"/>
            <a:ext cx="8229600" cy="743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Times New Roman"/>
                <a:cs typeface="Times New Roman"/>
              </a:rPr>
              <a:t>Limitation of </a:t>
            </a:r>
            <a:r>
              <a:rPr lang="en-US" sz="3200" dirty="0" smtClean="0">
                <a:latin typeface="Times New Roman"/>
                <a:cs typeface="Times New Roman"/>
              </a:rPr>
              <a:t>PCA (cont.)</a:t>
            </a:r>
            <a:endParaRPr lang="en-US" sz="3200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013293"/>
              </p:ext>
            </p:extLst>
          </p:nvPr>
        </p:nvGraphicFramePr>
        <p:xfrm>
          <a:off x="3195130" y="4694785"/>
          <a:ext cx="29337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23" name="Equation" r:id="rId5" imgW="2933700" imgH="1943100" progId="Equation.DSMT4">
                  <p:embed/>
                </p:oleObj>
              </mc:Choice>
              <mc:Fallback>
                <p:oleObj name="Equation" r:id="rId5" imgW="2933700" imgH="1943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95130" y="4694785"/>
                        <a:ext cx="2933700" cy="194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8419" y="1436721"/>
            <a:ext cx="293370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Projections onto the first 4 PC directions</a:t>
            </a:r>
          </a:p>
          <a:p>
            <a:endParaRPr lang="en-US" sz="2200" dirty="0">
              <a:latin typeface="Times New Roman"/>
              <a:cs typeface="Times New Roman"/>
            </a:endParaRPr>
          </a:p>
          <a:p>
            <a:r>
              <a:rPr lang="en-US" sz="2200" dirty="0" smtClean="0">
                <a:latin typeface="Times New Roman"/>
                <a:cs typeface="Times New Roman"/>
              </a:rPr>
              <a:t>Projections are </a:t>
            </a:r>
            <a:r>
              <a:rPr lang="en-US" sz="2200" u="sng" dirty="0" smtClean="0">
                <a:latin typeface="Times New Roman"/>
                <a:cs typeface="Times New Roman"/>
              </a:rPr>
              <a:t>overlapped in the first 3 PC</a:t>
            </a:r>
            <a:r>
              <a:rPr lang="en-US" sz="2200" dirty="0" smtClean="0">
                <a:latin typeface="Times New Roman"/>
                <a:cs typeface="Times New Roman"/>
              </a:rPr>
              <a:t> directions</a:t>
            </a:r>
          </a:p>
          <a:p>
            <a:endParaRPr lang="en-US" sz="2200" dirty="0">
              <a:latin typeface="Times New Roman"/>
              <a:cs typeface="Times New Roman"/>
            </a:endParaRPr>
          </a:p>
          <a:p>
            <a:r>
              <a:rPr lang="en-US" sz="2200" u="sng" dirty="0" smtClean="0">
                <a:latin typeface="Times New Roman"/>
                <a:cs typeface="Times New Roman"/>
                <a:sym typeface="Wingdings"/>
              </a:rPr>
              <a:t>Clear classes difference </a:t>
            </a:r>
            <a:r>
              <a:rPr lang="en-US" sz="2200" dirty="0" smtClean="0">
                <a:latin typeface="Times New Roman"/>
                <a:cs typeface="Times New Roman"/>
                <a:sym typeface="Wingdings"/>
              </a:rPr>
              <a:t>can be observed in the projection onto the </a:t>
            </a:r>
            <a:r>
              <a:rPr lang="en-US" sz="2200" u="sng" dirty="0" smtClean="0">
                <a:latin typeface="Times New Roman"/>
                <a:cs typeface="Times New Roman"/>
                <a:sym typeface="Wingdings"/>
              </a:rPr>
              <a:t>4</a:t>
            </a:r>
            <a:r>
              <a:rPr lang="en-US" sz="2200" u="sng" baseline="30000" dirty="0" smtClean="0">
                <a:latin typeface="Times New Roman"/>
                <a:cs typeface="Times New Roman"/>
                <a:sym typeface="Wingdings"/>
              </a:rPr>
              <a:t>th</a:t>
            </a:r>
            <a:r>
              <a:rPr lang="en-US" sz="2200" u="sng" dirty="0" smtClean="0">
                <a:latin typeface="Times New Roman"/>
                <a:cs typeface="Times New Roman"/>
                <a:sym typeface="Wingdings"/>
              </a:rPr>
              <a:t> PC</a:t>
            </a:r>
            <a:r>
              <a:rPr lang="en-US" sz="2200" dirty="0" smtClean="0">
                <a:latin typeface="Times New Roman"/>
                <a:cs typeface="Times New Roman"/>
                <a:sym typeface="Wingdings"/>
              </a:rPr>
              <a:t> direction</a:t>
            </a:r>
          </a:p>
          <a:p>
            <a:endParaRPr lang="en-US" sz="2200" dirty="0">
              <a:latin typeface="Times New Roman"/>
              <a:cs typeface="Times New Roman"/>
              <a:sym typeface="Wingdings"/>
            </a:endParaRPr>
          </a:p>
          <a:p>
            <a:r>
              <a:rPr lang="en-US" sz="2200" u="sng" dirty="0" smtClean="0">
                <a:latin typeface="Times New Roman"/>
                <a:cs typeface="Times New Roman"/>
                <a:sym typeface="Wingdings"/>
              </a:rPr>
              <a:t>Not visible in the first 3 PCs</a:t>
            </a:r>
          </a:p>
        </p:txBody>
      </p:sp>
    </p:spTree>
    <p:extLst>
      <p:ext uri="{BB962C8B-B14F-4D97-AF65-F5344CB8AC3E}">
        <p14:creationId xmlns:p14="http://schemas.microsoft.com/office/powerpoint/2010/main" val="3912599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2383</TotalTime>
  <Words>1627</Words>
  <Application>Microsoft Macintosh PowerPoint</Application>
  <PresentationFormat>On-screen Show (4:3)</PresentationFormat>
  <Paragraphs>439</Paragraphs>
  <Slides>50</Slides>
  <Notes>49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Equation</vt:lpstr>
      <vt:lpstr>Class Sensitive Principal Components Analysis  Di Miao Advised by J. S. Marron  Department of Statistics and Operations Research UNC – Chapel Hill  September 30, 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 Miao</dc:creator>
  <cp:lastModifiedBy>Di Miao</cp:lastModifiedBy>
  <cp:revision>1324</cp:revision>
  <dcterms:created xsi:type="dcterms:W3CDTF">2014-09-20T15:58:33Z</dcterms:created>
  <dcterms:modified xsi:type="dcterms:W3CDTF">2014-09-30T18:37:12Z</dcterms:modified>
</cp:coreProperties>
</file>