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20"/>
  </p:notesMasterIdLst>
  <p:sldIdLst>
    <p:sldId id="2055" r:id="rId2"/>
    <p:sldId id="1959" r:id="rId3"/>
    <p:sldId id="1965" r:id="rId4"/>
    <p:sldId id="1968" r:id="rId5"/>
    <p:sldId id="1974" r:id="rId6"/>
    <p:sldId id="1976" r:id="rId7"/>
    <p:sldId id="1978" r:id="rId8"/>
    <p:sldId id="1979" r:id="rId9"/>
    <p:sldId id="1981" r:id="rId10"/>
    <p:sldId id="1989" r:id="rId11"/>
    <p:sldId id="2003" r:id="rId12"/>
    <p:sldId id="2006" r:id="rId13"/>
    <p:sldId id="2010" r:id="rId14"/>
    <p:sldId id="2011" r:id="rId15"/>
    <p:sldId id="2120" r:id="rId16"/>
    <p:sldId id="2021" r:id="rId17"/>
    <p:sldId id="2122" r:id="rId18"/>
    <p:sldId id="2060" r:id="rId19"/>
    <p:sldId id="2061" r:id="rId20"/>
    <p:sldId id="2065" r:id="rId21"/>
    <p:sldId id="2070" r:id="rId22"/>
    <p:sldId id="2071" r:id="rId23"/>
    <p:sldId id="2081" r:id="rId24"/>
    <p:sldId id="2084" r:id="rId25"/>
    <p:sldId id="2085" r:id="rId26"/>
    <p:sldId id="2088" r:id="rId27"/>
    <p:sldId id="2089" r:id="rId28"/>
    <p:sldId id="2090" r:id="rId29"/>
    <p:sldId id="2091" r:id="rId30"/>
    <p:sldId id="2092" r:id="rId31"/>
    <p:sldId id="2093" r:id="rId32"/>
    <p:sldId id="2094" r:id="rId33"/>
    <p:sldId id="2095" r:id="rId34"/>
    <p:sldId id="2096" r:id="rId35"/>
    <p:sldId id="2097" r:id="rId36"/>
    <p:sldId id="2098" r:id="rId37"/>
    <p:sldId id="2099" r:id="rId38"/>
    <p:sldId id="2100" r:id="rId39"/>
    <p:sldId id="2101" r:id="rId40"/>
    <p:sldId id="2102" r:id="rId41"/>
    <p:sldId id="2103" r:id="rId42"/>
    <p:sldId id="2104" r:id="rId43"/>
    <p:sldId id="2105" r:id="rId44"/>
    <p:sldId id="2106" r:id="rId45"/>
    <p:sldId id="2107" r:id="rId46"/>
    <p:sldId id="2108" r:id="rId47"/>
    <p:sldId id="2109" r:id="rId48"/>
    <p:sldId id="2110" r:id="rId49"/>
    <p:sldId id="2111" r:id="rId50"/>
    <p:sldId id="2113" r:id="rId51"/>
    <p:sldId id="2190" r:id="rId52"/>
    <p:sldId id="2189" r:id="rId53"/>
    <p:sldId id="2188" r:id="rId54"/>
    <p:sldId id="2114" r:id="rId55"/>
    <p:sldId id="2123" r:id="rId56"/>
    <p:sldId id="2124" r:id="rId57"/>
    <p:sldId id="2125" r:id="rId58"/>
    <p:sldId id="2126" r:id="rId59"/>
    <p:sldId id="2127" r:id="rId60"/>
    <p:sldId id="2128" r:id="rId61"/>
    <p:sldId id="2129" r:id="rId62"/>
    <p:sldId id="2130" r:id="rId63"/>
    <p:sldId id="2131" r:id="rId64"/>
    <p:sldId id="2132" r:id="rId65"/>
    <p:sldId id="2133" r:id="rId66"/>
    <p:sldId id="2134" r:id="rId67"/>
    <p:sldId id="2135" r:id="rId68"/>
    <p:sldId id="2136" r:id="rId69"/>
    <p:sldId id="2137" r:id="rId70"/>
    <p:sldId id="2138" r:id="rId71"/>
    <p:sldId id="2139" r:id="rId72"/>
    <p:sldId id="2140" r:id="rId73"/>
    <p:sldId id="2141" r:id="rId74"/>
    <p:sldId id="2142" r:id="rId75"/>
    <p:sldId id="2143" r:id="rId76"/>
    <p:sldId id="2144" r:id="rId77"/>
    <p:sldId id="2145" r:id="rId78"/>
    <p:sldId id="2146" r:id="rId79"/>
    <p:sldId id="2147" r:id="rId80"/>
    <p:sldId id="2148" r:id="rId81"/>
    <p:sldId id="2149" r:id="rId82"/>
    <p:sldId id="2150" r:id="rId83"/>
    <p:sldId id="2151" r:id="rId84"/>
    <p:sldId id="2152" r:id="rId85"/>
    <p:sldId id="2153" r:id="rId86"/>
    <p:sldId id="2154" r:id="rId87"/>
    <p:sldId id="2155" r:id="rId88"/>
    <p:sldId id="2156" r:id="rId89"/>
    <p:sldId id="2157" r:id="rId90"/>
    <p:sldId id="2158" r:id="rId91"/>
    <p:sldId id="2159" r:id="rId92"/>
    <p:sldId id="2160" r:id="rId93"/>
    <p:sldId id="2161" r:id="rId94"/>
    <p:sldId id="2162" r:id="rId95"/>
    <p:sldId id="2163" r:id="rId96"/>
    <p:sldId id="2164" r:id="rId97"/>
    <p:sldId id="2165" r:id="rId98"/>
    <p:sldId id="2166" r:id="rId99"/>
    <p:sldId id="2167" r:id="rId100"/>
    <p:sldId id="2168" r:id="rId101"/>
    <p:sldId id="2169" r:id="rId102"/>
    <p:sldId id="2170" r:id="rId103"/>
    <p:sldId id="2171" r:id="rId104"/>
    <p:sldId id="2172" r:id="rId105"/>
    <p:sldId id="2173" r:id="rId106"/>
    <p:sldId id="2174" r:id="rId107"/>
    <p:sldId id="2175" r:id="rId108"/>
    <p:sldId id="2176" r:id="rId109"/>
    <p:sldId id="2177" r:id="rId110"/>
    <p:sldId id="2178" r:id="rId111"/>
    <p:sldId id="2179" r:id="rId112"/>
    <p:sldId id="2180" r:id="rId113"/>
    <p:sldId id="2181" r:id="rId114"/>
    <p:sldId id="2182" r:id="rId115"/>
    <p:sldId id="2183" r:id="rId116"/>
    <p:sldId id="2184" r:id="rId117"/>
    <p:sldId id="2185" r:id="rId118"/>
    <p:sldId id="2186" r:id="rId1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357FF"/>
    <a:srgbClr val="FFDCDC"/>
    <a:srgbClr val="99FF99"/>
    <a:srgbClr val="FFB279"/>
    <a:srgbClr val="DA71FF"/>
    <a:srgbClr val="D1FFD1"/>
    <a:srgbClr val="E1FFE1"/>
    <a:srgbClr val="C8C8FF"/>
    <a:srgbClr val="E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918" autoAdjust="0"/>
  </p:normalViewPr>
  <p:slideViewPr>
    <p:cSldViewPr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8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5.wmf"/><Relationship Id="rId1" Type="http://schemas.openxmlformats.org/officeDocument/2006/relationships/image" Target="../media/image4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5.wmf"/><Relationship Id="rId1" Type="http://schemas.openxmlformats.org/officeDocument/2006/relationships/image" Target="../media/image42.wmf"/><Relationship Id="rId4" Type="http://schemas.openxmlformats.org/officeDocument/2006/relationships/image" Target="../media/image4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5.wmf"/><Relationship Id="rId1" Type="http://schemas.openxmlformats.org/officeDocument/2006/relationships/image" Target="../media/image42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7.wmf"/><Relationship Id="rId1" Type="http://schemas.openxmlformats.org/officeDocument/2006/relationships/image" Target="../media/image49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7.wmf"/><Relationship Id="rId1" Type="http://schemas.openxmlformats.org/officeDocument/2006/relationships/image" Target="../media/image4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7.wmf"/><Relationship Id="rId1" Type="http://schemas.openxmlformats.org/officeDocument/2006/relationships/image" Target="../media/image49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9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9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9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42.wmf"/><Relationship Id="rId4" Type="http://schemas.openxmlformats.org/officeDocument/2006/relationships/image" Target="../media/image5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49.wmf"/><Relationship Id="rId1" Type="http://schemas.openxmlformats.org/officeDocument/2006/relationships/image" Target="../media/image42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4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7.wmf"/><Relationship Id="rId1" Type="http://schemas.openxmlformats.org/officeDocument/2006/relationships/image" Target="../media/image54.wmf"/><Relationship Id="rId4" Type="http://schemas.openxmlformats.org/officeDocument/2006/relationships/image" Target="../media/image56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7.wmf"/><Relationship Id="rId1" Type="http://schemas.openxmlformats.org/officeDocument/2006/relationships/image" Target="../media/image54.wmf"/><Relationship Id="rId4" Type="http://schemas.openxmlformats.org/officeDocument/2006/relationships/image" Target="../media/image56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49.wmf"/><Relationship Id="rId1" Type="http://schemas.openxmlformats.org/officeDocument/2006/relationships/image" Target="../media/image42.wmf"/><Relationship Id="rId4" Type="http://schemas.openxmlformats.org/officeDocument/2006/relationships/image" Target="../media/image52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49.wmf"/><Relationship Id="rId1" Type="http://schemas.openxmlformats.org/officeDocument/2006/relationships/image" Target="../media/image42.wmf"/><Relationship Id="rId5" Type="http://schemas.openxmlformats.org/officeDocument/2006/relationships/image" Target="../media/image52.wmf"/><Relationship Id="rId4" Type="http://schemas.openxmlformats.org/officeDocument/2006/relationships/image" Target="../media/image5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49.wmf"/><Relationship Id="rId1" Type="http://schemas.openxmlformats.org/officeDocument/2006/relationships/image" Target="../media/image42.wmf"/><Relationship Id="rId5" Type="http://schemas.openxmlformats.org/officeDocument/2006/relationships/image" Target="../media/image52.wmf"/><Relationship Id="rId4" Type="http://schemas.openxmlformats.org/officeDocument/2006/relationships/image" Target="../media/image59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49.wmf"/><Relationship Id="rId1" Type="http://schemas.openxmlformats.org/officeDocument/2006/relationships/image" Target="../media/image42.wmf"/><Relationship Id="rId5" Type="http://schemas.openxmlformats.org/officeDocument/2006/relationships/image" Target="../media/image52.wmf"/><Relationship Id="rId4" Type="http://schemas.openxmlformats.org/officeDocument/2006/relationships/image" Target="../media/image59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49.wmf"/><Relationship Id="rId1" Type="http://schemas.openxmlformats.org/officeDocument/2006/relationships/image" Target="../media/image42.wmf"/><Relationship Id="rId5" Type="http://schemas.openxmlformats.org/officeDocument/2006/relationships/image" Target="../media/image52.wmf"/><Relationship Id="rId4" Type="http://schemas.openxmlformats.org/officeDocument/2006/relationships/image" Target="../media/image59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63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63.wmf"/><Relationship Id="rId4" Type="http://schemas.openxmlformats.org/officeDocument/2006/relationships/image" Target="../media/image64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63.wmf"/><Relationship Id="rId5" Type="http://schemas.openxmlformats.org/officeDocument/2006/relationships/image" Target="../media/image64.wmf"/><Relationship Id="rId4" Type="http://schemas.openxmlformats.org/officeDocument/2006/relationships/image" Target="../media/image65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63.wmf"/><Relationship Id="rId5" Type="http://schemas.openxmlformats.org/officeDocument/2006/relationships/image" Target="../media/image64.wmf"/><Relationship Id="rId4" Type="http://schemas.openxmlformats.org/officeDocument/2006/relationships/image" Target="../media/image65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63.wmf"/><Relationship Id="rId5" Type="http://schemas.openxmlformats.org/officeDocument/2006/relationships/image" Target="../media/image64.wmf"/><Relationship Id="rId4" Type="http://schemas.openxmlformats.org/officeDocument/2006/relationships/image" Target="../media/image65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6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66.wmf"/><Relationship Id="rId4" Type="http://schemas.openxmlformats.org/officeDocument/2006/relationships/image" Target="../media/image68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66.wmf"/><Relationship Id="rId6" Type="http://schemas.openxmlformats.org/officeDocument/2006/relationships/image" Target="../media/image70.wmf"/><Relationship Id="rId5" Type="http://schemas.openxmlformats.org/officeDocument/2006/relationships/image" Target="../media/image68.wmf"/><Relationship Id="rId4" Type="http://schemas.openxmlformats.org/officeDocument/2006/relationships/image" Target="../media/image69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66.wmf"/><Relationship Id="rId6" Type="http://schemas.openxmlformats.org/officeDocument/2006/relationships/image" Target="../media/image70.wmf"/><Relationship Id="rId5" Type="http://schemas.openxmlformats.org/officeDocument/2006/relationships/image" Target="../media/image68.wmf"/><Relationship Id="rId4" Type="http://schemas.openxmlformats.org/officeDocument/2006/relationships/image" Target="../media/image69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66.wmf"/><Relationship Id="rId6" Type="http://schemas.openxmlformats.org/officeDocument/2006/relationships/image" Target="../media/image70.wmf"/><Relationship Id="rId5" Type="http://schemas.openxmlformats.org/officeDocument/2006/relationships/image" Target="../media/image68.wmf"/><Relationship Id="rId4" Type="http://schemas.openxmlformats.org/officeDocument/2006/relationships/image" Target="../media/image6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AB7449-5F0E-4E0A-AE58-802A8745854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2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130423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0EE182-EA98-488E-8358-FCD3F87B1C7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89969052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A5B2E2-5D62-4A57-88F2-BCD1CFDFE0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A5B2E2-5D62-4A57-88F2-BCD1CFDFE0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CD5C62-98D8-40D9-B8D5-450CF75E21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CD5C62-98D8-40D9-B8D5-450CF75E21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CD5C62-98D8-40D9-B8D5-450CF75E21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CD5C62-98D8-40D9-B8D5-450CF75E21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CD5C62-98D8-40D9-B8D5-450CF75E21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CD5C62-98D8-40D9-B8D5-450CF75E21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75E4BD-420E-4C74-812C-315145DF4C5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75E4BD-420E-4C74-812C-315145DF4C5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DAB6B4-A344-4227-AA1B-9B250AC27C5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86716795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75E4BD-420E-4C74-812C-315145DF4C5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75E4BD-420E-4C74-812C-315145DF4C5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75E4BD-420E-4C74-812C-315145DF4C5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7A41EE-51CE-42CE-9CB7-7FE63E10BD5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7A41EE-51CE-42CE-9CB7-7FE63E10BD5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7A41EE-51CE-42CE-9CB7-7FE63E10BD5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7A41EE-51CE-42CE-9CB7-7FE63E10BD5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7A41EE-51CE-42CE-9CB7-7FE63E10BD5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BDBBC0-A3C7-449F-BD7F-B30C3D532E0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56E08A-0370-4FE0-A97B-08061B869EE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0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953630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E02BA3-56F3-4E5E-BF2A-A5DAD5659E8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62751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6EA6CF-719D-4C2D-B255-B8904402CD0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4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23182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3931DC-72D1-4A23-9449-223A0DBD7DC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939016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33AF75-5C40-471B-BCA2-B31D1F77620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4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9049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3931DC-72D1-4A23-9449-223A0DBD7DC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939016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3CD317-21FC-4510-AD9F-6D3F4AF35BA6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9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7B58A0-3905-46BE-B913-B7E94BD331C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0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B22C37-98D1-48E4-A741-B1DB85C4886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7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873734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D58E76-D443-40E7-B659-6D68C0556C6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6CF5A7-D4AF-43A4-AF37-A753C4D1735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F5FEB4-47EF-49DA-AC1C-7A0D2C8CC99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7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72F0B9-32F3-4906-BFCD-5B137D380CDE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4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E643DE-C293-4822-9874-F3FAF13CB35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8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DE26F7-4B46-4DCE-87AF-34117213877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9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C0D575-EAD8-4592-A34B-5A48AEEF81B6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2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FAEC5F-78A9-4A3C-8B59-BD3A0BF4CB1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3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A7BCE2-DF95-4086-8B1B-5B275088F43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4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8EDA1E-D3B3-4B31-ACBC-9F459F3686E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5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61AD22-11EC-4E4F-AA1A-533D7E5BAAA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534510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00C742-8ACC-4CEF-A1FE-0A210C1B557E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6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02BF3E-E145-4356-B0B4-BBA4078A08B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7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9B10F1-3CE5-4C3C-A118-505E3C6BE79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8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2022C3-3763-4526-9548-3500C5AE7E0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9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F7295F-AA33-4F96-9C2C-AECBC98BCC67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0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3DBA58-F7D6-4BF5-9E01-9E052CA527A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1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3DBA58-F7D6-4BF5-9E01-9E052CA527A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1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EC309-E611-441D-B804-0A0D6B997C9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2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92786F-3C0F-4C53-A218-6075F7C9EDE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3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70D753-EC15-445B-A1B3-6807322F274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4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11664E-F885-438C-B1AD-7CD9C03CF46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1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2679922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C441C7-4DE7-4676-94C4-3FAB1322DCB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5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BD4598-2FF0-441A-A9BC-32CF1CE0BE7D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6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64CC5B-02A0-436A-B0EF-2B04285CD45F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7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64CC5B-02A0-436A-B0EF-2B04285CD45F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7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347EEB-C4B5-4284-B805-440BB6FEBD5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8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518AA0-562C-402B-831B-B89390F79C6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9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0A9738-538A-4B62-A193-BA8CDFE1972D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0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924B0C-2AB6-4A0A-8ECF-170A2E4279E6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1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4CE564-74E1-4B7A-8B43-F9A04BC4C93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2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7CC17B-B5D9-4281-8665-0C0CA2629D5F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3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21BF6E-6298-4931-951F-18D88AC8BD8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141151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B21203-C7D9-46D9-B2CF-1458F02F7C9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5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B21203-C7D9-46D9-B2CF-1458F02F7C9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5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B21203-C7D9-46D9-B2CF-1458F02F7C9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5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B21203-C7D9-46D9-B2CF-1458F02F7C9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5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4F8F75-67FA-487A-AD0D-7089EB6B52C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6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B39FAF8-2CDA-4E9C-AF3C-86CA46CA043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B39FAF8-2CDA-4E9C-AF3C-86CA46CA043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B39FAF8-2CDA-4E9C-AF3C-86CA46CA043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B39FAF8-2CDA-4E9C-AF3C-86CA46CA043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B39FAF8-2CDA-4E9C-AF3C-86CA46CA043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F5687A-746C-42D1-8166-77D73747538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4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56997306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B39FAF8-2CDA-4E9C-AF3C-86CA46CA043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B39FAF8-2CDA-4E9C-AF3C-86CA46CA043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3787D8-D395-4557-A552-91B599DF7EB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3787D8-D395-4557-A552-91B599DF7EB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3787D8-D395-4557-A552-91B599DF7EB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3787D8-D395-4557-A552-91B599DF7EB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3787D8-D395-4557-A552-91B599DF7EB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A55930-FFE4-4C71-831A-A233FEFB4E6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5681452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E88C1B-A2DF-4BB6-8EEF-04C7A817B61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E88C1B-A2DF-4BB6-8EEF-04C7A817B61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E88C1B-A2DF-4BB6-8EEF-04C7A817B61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E88C1B-A2DF-4BB6-8EEF-04C7A817B61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E88C1B-A2DF-4BB6-8EEF-04C7A817B61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E88C1B-A2DF-4BB6-8EEF-04C7A817B61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823CEF-E768-4970-B38A-A3CAE57EF3F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0778455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823CEF-E768-4970-B38A-A3CAE57EF3F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3540560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BB762D-23B3-48AF-99A1-FE6E5FAE3C0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BB762D-23B3-48AF-99A1-FE6E5FAE3C0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C27EB1F-1BAC-42D6-B71C-C90452B4F19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92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C27EB1F-1BAC-42D6-B71C-C90452B4F19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93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C27EB1F-1BAC-42D6-B71C-C90452B4F19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94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C27EB1F-1BAC-42D6-B71C-C90452B4F19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95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C27EB1F-1BAC-42D6-B71C-C90452B4F19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96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A5B2E2-5D62-4A57-88F2-BCD1CFDFE0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A5B2E2-5D62-4A57-88F2-BCD1CFDFE0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A5B2E2-5D62-4A57-88F2-BCD1CFDFE0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6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5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62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40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29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6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0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7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2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5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1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0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271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93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image" Target="../media/image52.wmf"/><Relationship Id="rId3" Type="http://schemas.openxmlformats.org/officeDocument/2006/relationships/notesSlide" Target="../notesSlides/notesSlide100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1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12.bin"/><Relationship Id="rId11" Type="http://schemas.openxmlformats.org/officeDocument/2006/relationships/image" Target="../media/image59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114.bin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51.wmf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13" Type="http://schemas.openxmlformats.org/officeDocument/2006/relationships/image" Target="../media/image52.wmf"/><Relationship Id="rId3" Type="http://schemas.openxmlformats.org/officeDocument/2006/relationships/notesSlide" Target="../notesSlides/notesSlide101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59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119.bin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51.wmf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notesSlide" Target="../notesSlides/notesSlide102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22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121.bin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3" Type="http://schemas.openxmlformats.org/officeDocument/2006/relationships/notesSlide" Target="../notesSlides/notesSlide103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24.bin"/><Relationship Id="rId5" Type="http://schemas.openxmlformats.org/officeDocument/2006/relationships/image" Target="../media/image63.wmf"/><Relationship Id="rId10" Type="http://schemas.openxmlformats.org/officeDocument/2006/relationships/image" Target="../media/image62.wmf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61.wmf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3" Type="http://schemas.openxmlformats.org/officeDocument/2006/relationships/notesSlide" Target="../notesSlides/notesSlide104.xml"/><Relationship Id="rId7" Type="http://schemas.openxmlformats.org/officeDocument/2006/relationships/image" Target="../media/image60.wmf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27.bin"/><Relationship Id="rId11" Type="http://schemas.openxmlformats.org/officeDocument/2006/relationships/image" Target="../media/image64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129.bin"/><Relationship Id="rId4" Type="http://schemas.openxmlformats.org/officeDocument/2006/relationships/oleObject" Target="../embeddings/oleObject126.bin"/><Relationship Id="rId9" Type="http://schemas.openxmlformats.org/officeDocument/2006/relationships/image" Target="../media/image61.wmf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13" Type="http://schemas.openxmlformats.org/officeDocument/2006/relationships/image" Target="../media/image64.wmf"/><Relationship Id="rId3" Type="http://schemas.openxmlformats.org/officeDocument/2006/relationships/notesSlide" Target="../notesSlides/notesSlide105.xml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1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31.bin"/><Relationship Id="rId11" Type="http://schemas.openxmlformats.org/officeDocument/2006/relationships/image" Target="../media/image65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133.bin"/><Relationship Id="rId4" Type="http://schemas.openxmlformats.org/officeDocument/2006/relationships/oleObject" Target="../embeddings/oleObject130.bin"/><Relationship Id="rId9" Type="http://schemas.openxmlformats.org/officeDocument/2006/relationships/image" Target="../media/image61.wmf"/><Relationship Id="rId14" Type="http://schemas.openxmlformats.org/officeDocument/2006/relationships/image" Target="../media/image62.wmf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7.bin"/><Relationship Id="rId13" Type="http://schemas.openxmlformats.org/officeDocument/2006/relationships/image" Target="../media/image64.wmf"/><Relationship Id="rId3" Type="http://schemas.openxmlformats.org/officeDocument/2006/relationships/notesSlide" Target="../notesSlides/notesSlide106.xml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1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36.bin"/><Relationship Id="rId11" Type="http://schemas.openxmlformats.org/officeDocument/2006/relationships/image" Target="../media/image65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138.bin"/><Relationship Id="rId4" Type="http://schemas.openxmlformats.org/officeDocument/2006/relationships/oleObject" Target="../embeddings/oleObject135.bin"/><Relationship Id="rId9" Type="http://schemas.openxmlformats.org/officeDocument/2006/relationships/image" Target="../media/image61.wmf"/><Relationship Id="rId14" Type="http://schemas.openxmlformats.org/officeDocument/2006/relationships/image" Target="../media/image62.wmf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13" Type="http://schemas.openxmlformats.org/officeDocument/2006/relationships/image" Target="../media/image64.wmf"/><Relationship Id="rId3" Type="http://schemas.openxmlformats.org/officeDocument/2006/relationships/notesSlide" Target="../notesSlides/notesSlide107.xml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41.bin"/><Relationship Id="rId11" Type="http://schemas.openxmlformats.org/officeDocument/2006/relationships/image" Target="../media/image65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143.bin"/><Relationship Id="rId4" Type="http://schemas.openxmlformats.org/officeDocument/2006/relationships/oleObject" Target="../embeddings/oleObject140.bin"/><Relationship Id="rId9" Type="http://schemas.openxmlformats.org/officeDocument/2006/relationships/image" Target="../media/image61.wmf"/><Relationship Id="rId14" Type="http://schemas.openxmlformats.org/officeDocument/2006/relationships/image" Target="../media/image62.wmf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6.bin"/><Relationship Id="rId3" Type="http://schemas.openxmlformats.org/officeDocument/2006/relationships/video" Target="../media/media1.avi"/><Relationship Id="rId7" Type="http://schemas.openxmlformats.org/officeDocument/2006/relationships/image" Target="../media/image66.wmf"/><Relationship Id="rId12" Type="http://schemas.openxmlformats.org/officeDocument/2006/relationships/image" Target="../media/image67.png"/><Relationship Id="rId2" Type="http://schemas.microsoft.com/office/2007/relationships/media" Target="../media/media1.avi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145.bin"/><Relationship Id="rId11" Type="http://schemas.openxmlformats.org/officeDocument/2006/relationships/image" Target="../media/image61.wmf"/><Relationship Id="rId5" Type="http://schemas.openxmlformats.org/officeDocument/2006/relationships/notesSlide" Target="../notesSlides/notesSlide108.xml"/><Relationship Id="rId10" Type="http://schemas.openxmlformats.org/officeDocument/2006/relationships/oleObject" Target="../embeddings/oleObject147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0.wmf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9.bin"/><Relationship Id="rId13" Type="http://schemas.openxmlformats.org/officeDocument/2006/relationships/image" Target="../media/image68.wmf"/><Relationship Id="rId3" Type="http://schemas.openxmlformats.org/officeDocument/2006/relationships/video" Target="../media/media1.avi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151.bin"/><Relationship Id="rId2" Type="http://schemas.microsoft.com/office/2007/relationships/media" Target="../media/media1.avi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48.bin"/><Relationship Id="rId11" Type="http://schemas.openxmlformats.org/officeDocument/2006/relationships/image" Target="../media/image61.wmf"/><Relationship Id="rId5" Type="http://schemas.openxmlformats.org/officeDocument/2006/relationships/notesSlide" Target="../notesSlides/notesSlide109.xml"/><Relationship Id="rId10" Type="http://schemas.openxmlformats.org/officeDocument/2006/relationships/oleObject" Target="../embeddings/oleObject150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0.wmf"/><Relationship Id="rId1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1.wmf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13" Type="http://schemas.openxmlformats.org/officeDocument/2006/relationships/image" Target="../media/image69.wmf"/><Relationship Id="rId18" Type="http://schemas.openxmlformats.org/officeDocument/2006/relationships/image" Target="../media/image67.png"/><Relationship Id="rId3" Type="http://schemas.openxmlformats.org/officeDocument/2006/relationships/video" Target="../media/media1.avi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155.bin"/><Relationship Id="rId17" Type="http://schemas.openxmlformats.org/officeDocument/2006/relationships/image" Target="../media/image70.wmf"/><Relationship Id="rId2" Type="http://schemas.microsoft.com/office/2007/relationships/media" Target="../media/media1.avi"/><Relationship Id="rId16" Type="http://schemas.openxmlformats.org/officeDocument/2006/relationships/oleObject" Target="../embeddings/oleObject157.bin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52.bin"/><Relationship Id="rId11" Type="http://schemas.openxmlformats.org/officeDocument/2006/relationships/image" Target="../media/image61.wmf"/><Relationship Id="rId5" Type="http://schemas.openxmlformats.org/officeDocument/2006/relationships/notesSlide" Target="../notesSlides/notesSlide110.xml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154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156.bin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9.bin"/><Relationship Id="rId13" Type="http://schemas.openxmlformats.org/officeDocument/2006/relationships/image" Target="../media/image69.wmf"/><Relationship Id="rId18" Type="http://schemas.openxmlformats.org/officeDocument/2006/relationships/image" Target="../media/image67.png"/><Relationship Id="rId3" Type="http://schemas.openxmlformats.org/officeDocument/2006/relationships/video" Target="../media/media1.avi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161.bin"/><Relationship Id="rId17" Type="http://schemas.openxmlformats.org/officeDocument/2006/relationships/image" Target="../media/image70.wmf"/><Relationship Id="rId2" Type="http://schemas.microsoft.com/office/2007/relationships/media" Target="../media/media1.avi"/><Relationship Id="rId16" Type="http://schemas.openxmlformats.org/officeDocument/2006/relationships/oleObject" Target="../embeddings/oleObject163.bin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158.bin"/><Relationship Id="rId11" Type="http://schemas.openxmlformats.org/officeDocument/2006/relationships/image" Target="../media/image61.wmf"/><Relationship Id="rId5" Type="http://schemas.openxmlformats.org/officeDocument/2006/relationships/notesSlide" Target="../notesSlides/notesSlide111.xml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160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162.bin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13" Type="http://schemas.openxmlformats.org/officeDocument/2006/relationships/image" Target="../media/image69.wmf"/><Relationship Id="rId18" Type="http://schemas.openxmlformats.org/officeDocument/2006/relationships/image" Target="../media/image67.png"/><Relationship Id="rId3" Type="http://schemas.openxmlformats.org/officeDocument/2006/relationships/video" Target="../media/media1.avi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167.bin"/><Relationship Id="rId17" Type="http://schemas.openxmlformats.org/officeDocument/2006/relationships/image" Target="../media/image70.wmf"/><Relationship Id="rId2" Type="http://schemas.microsoft.com/office/2007/relationships/media" Target="../media/media1.avi"/><Relationship Id="rId16" Type="http://schemas.openxmlformats.org/officeDocument/2006/relationships/oleObject" Target="../embeddings/oleObject169.bin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164.bin"/><Relationship Id="rId11" Type="http://schemas.openxmlformats.org/officeDocument/2006/relationships/image" Target="../media/image61.wmf"/><Relationship Id="rId5" Type="http://schemas.openxmlformats.org/officeDocument/2006/relationships/notesSlide" Target="../notesSlides/notesSlide112.xml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166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168.bin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1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3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4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5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7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8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9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40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7.w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1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3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74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3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46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43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48.wmf"/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47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43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77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50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50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notesSlide" Target="../notesSlides/notesSlide79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5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8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66.bin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notesSlide" Target="../notesSlides/notesSlide87.xml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500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notesSlide" Target="../notesSlides/notesSlide88.xml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51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notesSlide" Target="../notesSlides/notesSlide89.xml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9.bin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notesSlide" Target="../notesSlides/notesSlide90.xml"/><Relationship Id="rId7" Type="http://schemas.openxmlformats.org/officeDocument/2006/relationships/image" Target="../media/image51.wmf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75.bin"/><Relationship Id="rId11" Type="http://schemas.openxmlformats.org/officeDocument/2006/relationships/oleObject" Target="../embeddings/oleObject78.bin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77.bin"/><Relationship Id="rId4" Type="http://schemas.openxmlformats.org/officeDocument/2006/relationships/oleObject" Target="../embeddings/oleObject74.bin"/><Relationship Id="rId9" Type="http://schemas.openxmlformats.org/officeDocument/2006/relationships/image" Target="../media/image52.w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image" Target="../media/image52.wmf"/><Relationship Id="rId3" Type="http://schemas.openxmlformats.org/officeDocument/2006/relationships/notesSlide" Target="../notesSlides/notesSlide91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3.wmf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54.wmf"/><Relationship Id="rId5" Type="http://schemas.openxmlformats.org/officeDocument/2006/relationships/image" Target="../media/image42.wmf"/><Relationship Id="rId15" Type="http://schemas.openxmlformats.org/officeDocument/2006/relationships/oleObject" Target="../embeddings/oleObject85.bin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9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84.bin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notesSlide" Target="../notesSlides/notesSlide92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86.bin"/><Relationship Id="rId9" Type="http://schemas.openxmlformats.org/officeDocument/2006/relationships/image" Target="../media/image56.w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notesSlide" Target="../notesSlides/notesSlide93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56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92.bin"/><Relationship Id="rId4" Type="http://schemas.openxmlformats.org/officeDocument/2006/relationships/oleObject" Target="../embeddings/oleObject89.bin"/><Relationship Id="rId9" Type="http://schemas.openxmlformats.org/officeDocument/2006/relationships/image" Target="../media/image55.w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3" Type="http://schemas.openxmlformats.org/officeDocument/2006/relationships/notesSlide" Target="../notesSlides/notesSlide94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94.bin"/><Relationship Id="rId11" Type="http://schemas.openxmlformats.org/officeDocument/2006/relationships/image" Target="../media/image56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96.bin"/><Relationship Id="rId4" Type="http://schemas.openxmlformats.org/officeDocument/2006/relationships/oleObject" Target="../embeddings/oleObject93.bin"/><Relationship Id="rId9" Type="http://schemas.openxmlformats.org/officeDocument/2006/relationships/image" Target="../media/image55.wmf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61.png"/><Relationship Id="rId3" Type="http://schemas.openxmlformats.org/officeDocument/2006/relationships/notesSlide" Target="../notesSlides/notesSlide97.xml"/><Relationship Id="rId7" Type="http://schemas.openxmlformats.org/officeDocument/2006/relationships/oleObject" Target="../embeddings/oleObject98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100.bin"/><Relationship Id="rId5" Type="http://schemas.openxmlformats.org/officeDocument/2006/relationships/oleObject" Target="../embeddings/oleObject97.bin"/><Relationship Id="rId10" Type="http://schemas.openxmlformats.org/officeDocument/2006/relationships/image" Target="../media/image51.wmf"/><Relationship Id="rId4" Type="http://schemas.openxmlformats.org/officeDocument/2006/relationships/image" Target="../media/image58.png"/><Relationship Id="rId9" Type="http://schemas.openxmlformats.org/officeDocument/2006/relationships/oleObject" Target="../embeddings/oleObject99.bin"/><Relationship Id="rId14" Type="http://schemas.openxmlformats.org/officeDocument/2006/relationships/image" Target="../media/image62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13" Type="http://schemas.openxmlformats.org/officeDocument/2006/relationships/image" Target="../media/image52.wmf"/><Relationship Id="rId3" Type="http://schemas.openxmlformats.org/officeDocument/2006/relationships/notesSlide" Target="../notesSlides/notesSlide98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1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02.bin"/><Relationship Id="rId11" Type="http://schemas.openxmlformats.org/officeDocument/2006/relationships/image" Target="../media/image59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104.bin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51.wmf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image" Target="../media/image52.wmf"/><Relationship Id="rId3" Type="http://schemas.openxmlformats.org/officeDocument/2006/relationships/notesSlide" Target="../notesSlides/notesSlide99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1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59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109.bin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5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7588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Interesting Statistical Problem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</a:t>
            </a:r>
            <a:r>
              <a:rPr lang="en-US" altLang="ko-KR" sz="360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When clusters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seem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to appear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found by clustering method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How do we know they are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there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Question asked by Neil Hayes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Define appropriate statistical significance?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we calculate it?</a:t>
            </a:r>
          </a:p>
        </p:txBody>
      </p:sp>
    </p:spTree>
    <p:extLst>
      <p:ext uri="{BB962C8B-B14F-4D97-AF65-F5344CB8AC3E}">
        <p14:creationId xmlns:p14="http://schemas.microsoft.com/office/powerpoint/2010/main" val="2094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6384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697038" y="1300163"/>
            <a:ext cx="7446962" cy="55149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6200" y="1066800"/>
            <a:ext cx="296427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Hope:  Most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Entries are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“Pure Noise,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 (Gaussian)”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A Few (&lt;&lt; ¼)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Are Biological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Signal –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Outliers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How to Check?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4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3820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820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5626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For     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dim’al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Standard Normal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dist’n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:</a:t>
            </a:r>
          </a:p>
          <a:p>
            <a:pPr marL="0" indent="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indep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. of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High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dim’al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Angles   (as               ):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-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Everything is orthogonal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???</a:t>
            </a:r>
          </a:p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- Where do they all go???</a:t>
            </a:r>
          </a:p>
          <a:p>
            <a:pPr marL="0" indent="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(again our perceptual limitations)</a:t>
            </a:r>
            <a:endParaRPr lang="en-US" sz="2800" dirty="0" smtClean="0"/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95574182"/>
              </p:ext>
            </p:extLst>
          </p:nvPr>
        </p:nvGraphicFramePr>
        <p:xfrm>
          <a:off x="1371600" y="1143000"/>
          <a:ext cx="3524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30" name="Equation" r:id="rId4" imgW="228600" imgH="279360" progId="Equation.3">
                  <p:embed/>
                </p:oleObj>
              </mc:Choice>
              <mc:Fallback>
                <p:oleObj name="Equation" r:id="rId4" imgW="228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3524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105400" y="2743200"/>
          <a:ext cx="14017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31" name="Equation" r:id="rId6" imgW="876240" imgH="279360" progId="Equation.3">
                  <p:embed/>
                </p:oleObj>
              </mc:Choice>
              <mc:Fallback>
                <p:oleObj name="Equation" r:id="rId6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43200"/>
                        <a:ext cx="140176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5486400" y="1676400"/>
          <a:ext cx="27432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32" name="Equation" r:id="rId8" imgW="1790640" imgH="380880" progId="Equation.3">
                  <p:embed/>
                </p:oleObj>
              </mc:Choice>
              <mc:Fallback>
                <p:oleObj name="Equation" r:id="rId8" imgW="17906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676400"/>
                        <a:ext cx="27432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7"/>
          <p:cNvGraphicFramePr>
            <a:graphicFrameLocks noChangeAspect="1"/>
          </p:cNvGraphicFramePr>
          <p:nvPr/>
        </p:nvGraphicFramePr>
        <p:xfrm>
          <a:off x="2362200" y="3422650"/>
          <a:ext cx="54959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33" name="Equation" r:id="rId10" imgW="3886200" imgH="444240" progId="Equation.3">
                  <p:embed/>
                </p:oleObj>
              </mc:Choice>
              <mc:Fallback>
                <p:oleObj name="Equation" r:id="rId10" imgW="3886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422650"/>
                        <a:ext cx="549592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8"/>
          <p:cNvGraphicFramePr>
            <a:graphicFrameLocks noChangeAspect="1"/>
          </p:cNvGraphicFramePr>
          <p:nvPr/>
        </p:nvGraphicFramePr>
        <p:xfrm>
          <a:off x="3200400" y="1676400"/>
          <a:ext cx="5429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34" name="Equation" r:id="rId12" imgW="330120" imgH="355320" progId="Equation.3">
                  <p:embed/>
                </p:oleObj>
              </mc:Choice>
              <mc:Fallback>
                <p:oleObj name="Equation" r:id="rId12" imgW="3301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76400"/>
                        <a:ext cx="54292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10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3820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820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5626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For      dim’al </a:t>
            </a:r>
            <a:r>
              <a:rPr lang="en-US" i="1" smtClean="0">
                <a:solidFill>
                  <a:schemeClr val="bg2"/>
                </a:solidFill>
                <a:latin typeface="Arial" charset="0"/>
              </a:rPr>
              <a:t>Standard Normal</a:t>
            </a:r>
            <a:r>
              <a:rPr lang="en-US" smtClean="0">
                <a:solidFill>
                  <a:schemeClr val="bg2"/>
                </a:solidFill>
                <a:latin typeface="Arial" charset="0"/>
              </a:rPr>
              <a:t> dist’n:</a:t>
            </a:r>
          </a:p>
          <a:p>
            <a:pPr marL="0" indent="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indep. of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High dim’al Angles   (as               ):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 - </a:t>
            </a:r>
            <a:r>
              <a:rPr lang="en-US" i="1" smtClean="0">
                <a:solidFill>
                  <a:schemeClr val="bg2"/>
                </a:solidFill>
                <a:latin typeface="Arial" charset="0"/>
              </a:rPr>
              <a:t>Everything is orthogonal</a:t>
            </a:r>
            <a:r>
              <a:rPr lang="en-US" smtClean="0">
                <a:solidFill>
                  <a:schemeClr val="bg2"/>
                </a:solidFill>
                <a:latin typeface="Arial" charset="0"/>
              </a:rPr>
              <a:t>???</a:t>
            </a:r>
          </a:p>
          <a:p>
            <a:pPr marL="0" indent="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 - Where do they all go???</a:t>
            </a:r>
          </a:p>
          <a:p>
            <a:pPr marL="0" indent="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(again our perceptual limitations)</a:t>
            </a:r>
          </a:p>
          <a:p>
            <a:pPr marL="0" indent="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 - Again 1st order structure is </a:t>
            </a:r>
            <a:r>
              <a:rPr lang="en-US" i="1" smtClean="0">
                <a:solidFill>
                  <a:schemeClr val="bg2"/>
                </a:solidFill>
                <a:latin typeface="Arial" charset="0"/>
              </a:rPr>
              <a:t>non-random</a:t>
            </a:r>
            <a:r>
              <a:rPr lang="en-US" sz="2800" smtClean="0"/>
              <a:t> </a:t>
            </a: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69667636"/>
              </p:ext>
            </p:extLst>
          </p:nvPr>
        </p:nvGraphicFramePr>
        <p:xfrm>
          <a:off x="1371600" y="1143000"/>
          <a:ext cx="3524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54" name="Equation" r:id="rId4" imgW="228600" imgH="279360" progId="Equation.3">
                  <p:embed/>
                </p:oleObj>
              </mc:Choice>
              <mc:Fallback>
                <p:oleObj name="Equation" r:id="rId4" imgW="228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3524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105400" y="2743200"/>
          <a:ext cx="14017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55" name="Equation" r:id="rId6" imgW="876240" imgH="279360" progId="Equation.3">
                  <p:embed/>
                </p:oleObj>
              </mc:Choice>
              <mc:Fallback>
                <p:oleObj name="Equation" r:id="rId6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43200"/>
                        <a:ext cx="140176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5486400" y="1676400"/>
          <a:ext cx="27432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56" name="Equation" r:id="rId8" imgW="1790640" imgH="380880" progId="Equation.3">
                  <p:embed/>
                </p:oleObj>
              </mc:Choice>
              <mc:Fallback>
                <p:oleObj name="Equation" r:id="rId8" imgW="17906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676400"/>
                        <a:ext cx="27432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7"/>
          <p:cNvGraphicFramePr>
            <a:graphicFrameLocks noChangeAspect="1"/>
          </p:cNvGraphicFramePr>
          <p:nvPr/>
        </p:nvGraphicFramePr>
        <p:xfrm>
          <a:off x="2362200" y="3422650"/>
          <a:ext cx="54959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57" name="Equation" r:id="rId10" imgW="3886200" imgH="444240" progId="Equation.3">
                  <p:embed/>
                </p:oleObj>
              </mc:Choice>
              <mc:Fallback>
                <p:oleObj name="Equation" r:id="rId10" imgW="3886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422650"/>
                        <a:ext cx="549592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8"/>
          <p:cNvGraphicFramePr>
            <a:graphicFrameLocks noChangeAspect="1"/>
          </p:cNvGraphicFramePr>
          <p:nvPr/>
        </p:nvGraphicFramePr>
        <p:xfrm>
          <a:off x="3200400" y="1676400"/>
          <a:ext cx="5429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58" name="Equation" r:id="rId12" imgW="330120" imgH="355320" progId="Equation.3">
                  <p:embed/>
                </p:oleObj>
              </mc:Choice>
              <mc:Fallback>
                <p:oleObj name="Equation" r:id="rId12" imgW="3301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76400"/>
                        <a:ext cx="54292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03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Asy’s: Geometrical Represent’n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4343400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Assume 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                                    ,  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let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Study Subspace Generated by Data</a:t>
            </a:r>
          </a:p>
        </p:txBody>
      </p:sp>
      <p:graphicFrame>
        <p:nvGraphicFramePr>
          <p:cNvPr id="9219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96838911"/>
              </p:ext>
            </p:extLst>
          </p:nvPr>
        </p:nvGraphicFramePr>
        <p:xfrm>
          <a:off x="4495800" y="1447800"/>
          <a:ext cx="914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044" name="Equation" r:id="rId4" imgW="876240" imgH="279360" progId="Equation.3">
                  <p:embed/>
                </p:oleObj>
              </mc:Choice>
              <mc:Fallback>
                <p:oleObj name="Equation" r:id="rId4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447800"/>
                        <a:ext cx="914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1600200" y="1371600"/>
          <a:ext cx="22860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045" name="Equation" r:id="rId6" imgW="2527200" imgH="380880" progId="Equation.3">
                  <p:embed/>
                </p:oleObj>
              </mc:Choice>
              <mc:Fallback>
                <p:oleObj name="Equation" r:id="rId6" imgW="2527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371600"/>
                        <a:ext cx="22860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Hall, Marron &amp; Neeman (2005)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867400" y="2895600"/>
            <a:ext cx="1828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9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Asy’s: Geometrical Represent’n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4343400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Assume 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                                    ,  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let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Study Subspace Generated by Data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err="1" smtClean="0">
                <a:solidFill>
                  <a:schemeClr val="bg2"/>
                </a:solidFill>
                <a:latin typeface="Arial" charset="0"/>
              </a:rPr>
              <a:t>Hyperplane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through 0,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        of	dimension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819400" y="2667000"/>
          <a:ext cx="28733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2" name="Equation" r:id="rId4" imgW="126720" imgH="139680" progId="Equation.3">
                  <p:embed/>
                </p:oleObj>
              </mc:Choice>
              <mc:Fallback>
                <p:oleObj name="Equation" r:id="rId4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667000"/>
                        <a:ext cx="287338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39229541"/>
              </p:ext>
            </p:extLst>
          </p:nvPr>
        </p:nvGraphicFramePr>
        <p:xfrm>
          <a:off x="4495800" y="1447800"/>
          <a:ext cx="914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3" name="Equation" r:id="rId6" imgW="876240" imgH="279360" progId="Equation.3">
                  <p:embed/>
                </p:oleObj>
              </mc:Choice>
              <mc:Fallback>
                <p:oleObj name="Equation" r:id="rId6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447800"/>
                        <a:ext cx="914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1600200" y="1371600"/>
          <a:ext cx="22860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4" name="Equation" r:id="rId8" imgW="2527200" imgH="380880" progId="Equation.3">
                  <p:embed/>
                </p:oleObj>
              </mc:Choice>
              <mc:Fallback>
                <p:oleObj name="Equation" r:id="rId8" imgW="2527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371600"/>
                        <a:ext cx="22860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Hall, Marron &amp; Neeman (2005)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200400" y="2362200"/>
            <a:ext cx="44958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9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Asy’s: Geometrical Represent’n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4343400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Assume 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                                    ,  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let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Study Subspace Generated by Data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err="1" smtClean="0">
                <a:solidFill>
                  <a:schemeClr val="bg2"/>
                </a:solidFill>
                <a:latin typeface="Arial" charset="0"/>
              </a:rPr>
              <a:t>Hyperplane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through 0,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        of	dimension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Points are “nearly equidistant to 	0”,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        &amp;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</a:rPr>
              <a:t>dist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819400" y="2667000"/>
          <a:ext cx="28733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18" name="Equation" r:id="rId4" imgW="126720" imgH="139680" progId="Equation.3">
                  <p:embed/>
                </p:oleObj>
              </mc:Choice>
              <mc:Fallback>
                <p:oleObj name="Equation" r:id="rId4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667000"/>
                        <a:ext cx="287338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231532757"/>
              </p:ext>
            </p:extLst>
          </p:nvPr>
        </p:nvGraphicFramePr>
        <p:xfrm>
          <a:off x="4495800" y="1447800"/>
          <a:ext cx="914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19" name="Equation" r:id="rId6" imgW="876240" imgH="279360" progId="Equation.3">
                  <p:embed/>
                </p:oleObj>
              </mc:Choice>
              <mc:Fallback>
                <p:oleObj name="Equation" r:id="rId6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447800"/>
                        <a:ext cx="914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1600200" y="1371600"/>
          <a:ext cx="22860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20" name="Equation" r:id="rId8" imgW="2527200" imgH="380880" progId="Equation.3">
                  <p:embed/>
                </p:oleObj>
              </mc:Choice>
              <mc:Fallback>
                <p:oleObj name="Equation" r:id="rId8" imgW="2527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371600"/>
                        <a:ext cx="22860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8"/>
          <p:cNvGraphicFramePr>
            <a:graphicFrameLocks noChangeAspect="1"/>
          </p:cNvGraphicFramePr>
          <p:nvPr/>
        </p:nvGraphicFramePr>
        <p:xfrm>
          <a:off x="2057400" y="3352800"/>
          <a:ext cx="3730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21" name="Equation" r:id="rId10" imgW="444240" imgH="342720" progId="Equation.3">
                  <p:embed/>
                </p:oleObj>
              </mc:Choice>
              <mc:Fallback>
                <p:oleObj name="Equation" r:id="rId10" imgW="4442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352800"/>
                        <a:ext cx="3730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Hall, Marron &amp; Neeman (2005)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514600" y="2971800"/>
            <a:ext cx="51816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05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Asy’s: Geometrical Represent’n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4343400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Assume 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                                    ,  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let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Study Subspace Generated by Data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err="1" smtClean="0">
                <a:solidFill>
                  <a:schemeClr val="bg2"/>
                </a:solidFill>
                <a:latin typeface="Arial" charset="0"/>
              </a:rPr>
              <a:t>Hyperplane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through 0,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        of	dimension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Points are “nearly equidistant to 	0”,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        &amp;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</a:rPr>
              <a:t>dist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i="1" dirty="0" smtClean="0">
                <a:solidFill>
                  <a:schemeClr val="bg2"/>
                </a:solidFill>
                <a:latin typeface="Arial" charset="0"/>
              </a:rPr>
              <a:t>Within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plane, can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“rotate  towards           Unit Simplex”</a:t>
            </a:r>
            <a:endParaRPr lang="en-US" sz="2000" i="1" dirty="0" smtClean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819400" y="2667000"/>
          <a:ext cx="28733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55" name="Equation" r:id="rId4" imgW="126720" imgH="139680" progId="Equation.3">
                  <p:embed/>
                </p:oleObj>
              </mc:Choice>
              <mc:Fallback>
                <p:oleObj name="Equation" r:id="rId4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667000"/>
                        <a:ext cx="287338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26504113"/>
              </p:ext>
            </p:extLst>
          </p:nvPr>
        </p:nvGraphicFramePr>
        <p:xfrm>
          <a:off x="4495800" y="1447800"/>
          <a:ext cx="914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56" name="Equation" r:id="rId6" imgW="876240" imgH="279360" progId="Equation.3">
                  <p:embed/>
                </p:oleObj>
              </mc:Choice>
              <mc:Fallback>
                <p:oleObj name="Equation" r:id="rId6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447800"/>
                        <a:ext cx="914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1600200" y="1371600"/>
          <a:ext cx="22860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57" name="Equation" r:id="rId8" imgW="2527200" imgH="380880" progId="Equation.3">
                  <p:embed/>
                </p:oleObj>
              </mc:Choice>
              <mc:Fallback>
                <p:oleObj name="Equation" r:id="rId8" imgW="2527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371600"/>
                        <a:ext cx="22860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7"/>
          <p:cNvGraphicFramePr>
            <a:graphicFrameLocks noChangeAspect="1"/>
          </p:cNvGraphicFramePr>
          <p:nvPr/>
        </p:nvGraphicFramePr>
        <p:xfrm>
          <a:off x="2438400" y="4191000"/>
          <a:ext cx="685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58" name="Equation" r:id="rId10" imgW="647640" imgH="342720" progId="Equation.3">
                  <p:embed/>
                </p:oleObj>
              </mc:Choice>
              <mc:Fallback>
                <p:oleObj name="Equation" r:id="rId10" imgW="6476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191000"/>
                        <a:ext cx="6858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8"/>
          <p:cNvGraphicFramePr>
            <a:graphicFrameLocks noChangeAspect="1"/>
          </p:cNvGraphicFramePr>
          <p:nvPr/>
        </p:nvGraphicFramePr>
        <p:xfrm>
          <a:off x="2057400" y="3352800"/>
          <a:ext cx="3730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59" name="Equation" r:id="rId12" imgW="444240" imgH="342720" progId="Equation.3">
                  <p:embed/>
                </p:oleObj>
              </mc:Choice>
              <mc:Fallback>
                <p:oleObj name="Equation" r:id="rId12" imgW="4442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352800"/>
                        <a:ext cx="3730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Hall, Marron &amp; Neeman (2005)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248400" y="4495800"/>
            <a:ext cx="15240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82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Asy’s: Geometrical Represent’n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4343400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Assume 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                                    ,  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let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Study Subspace Generated by Data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err="1" smtClean="0">
                <a:solidFill>
                  <a:schemeClr val="bg2"/>
                </a:solidFill>
                <a:latin typeface="Arial" charset="0"/>
              </a:rPr>
              <a:t>Hyperplane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through 0,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        of	dimension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Points are “nearly equidistant to 	0”,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        &amp;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</a:rPr>
              <a:t>dist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i="1" dirty="0" smtClean="0">
                <a:solidFill>
                  <a:schemeClr val="bg2"/>
                </a:solidFill>
                <a:latin typeface="Arial" charset="0"/>
              </a:rPr>
              <a:t>Within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plane, can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“rotate  towards           Unit Simplex”</a:t>
            </a:r>
            <a:endParaRPr lang="en-US" sz="2000" i="1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i="1" dirty="0" smtClean="0">
                <a:solidFill>
                  <a:schemeClr val="bg2"/>
                </a:solidFill>
                <a:latin typeface="Arial" charset="0"/>
              </a:rPr>
              <a:t>All Gaussian data sets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are: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“near Unit Simplex Vertices”!!!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endParaRPr lang="en-US" sz="2000" dirty="0">
              <a:solidFill>
                <a:schemeClr val="bg2"/>
              </a:solidFill>
              <a:latin typeface="Arial" charset="0"/>
            </a:endParaRP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(Modulo Rotation)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819400" y="2667000"/>
          <a:ext cx="28733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79" name="Equation" r:id="rId4" imgW="126720" imgH="139680" progId="Equation.3">
                  <p:embed/>
                </p:oleObj>
              </mc:Choice>
              <mc:Fallback>
                <p:oleObj name="Equation" r:id="rId4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667000"/>
                        <a:ext cx="287338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74400901"/>
              </p:ext>
            </p:extLst>
          </p:nvPr>
        </p:nvGraphicFramePr>
        <p:xfrm>
          <a:off x="4495800" y="1447800"/>
          <a:ext cx="914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80" name="Equation" r:id="rId6" imgW="876240" imgH="279360" progId="Equation.3">
                  <p:embed/>
                </p:oleObj>
              </mc:Choice>
              <mc:Fallback>
                <p:oleObj name="Equation" r:id="rId6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447800"/>
                        <a:ext cx="914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1600200" y="1371600"/>
          <a:ext cx="22860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81" name="Equation" r:id="rId8" imgW="2527200" imgH="380880" progId="Equation.3">
                  <p:embed/>
                </p:oleObj>
              </mc:Choice>
              <mc:Fallback>
                <p:oleObj name="Equation" r:id="rId8" imgW="2527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371600"/>
                        <a:ext cx="22860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7"/>
          <p:cNvGraphicFramePr>
            <a:graphicFrameLocks noChangeAspect="1"/>
          </p:cNvGraphicFramePr>
          <p:nvPr/>
        </p:nvGraphicFramePr>
        <p:xfrm>
          <a:off x="2438400" y="4191000"/>
          <a:ext cx="685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82" name="Equation" r:id="rId10" imgW="647640" imgH="342720" progId="Equation.3">
                  <p:embed/>
                </p:oleObj>
              </mc:Choice>
              <mc:Fallback>
                <p:oleObj name="Equation" r:id="rId10" imgW="6476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191000"/>
                        <a:ext cx="6858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8"/>
          <p:cNvGraphicFramePr>
            <a:graphicFrameLocks noChangeAspect="1"/>
          </p:cNvGraphicFramePr>
          <p:nvPr/>
        </p:nvGraphicFramePr>
        <p:xfrm>
          <a:off x="2057400" y="3352800"/>
          <a:ext cx="3730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83" name="Equation" r:id="rId12" imgW="444240" imgH="342720" progId="Equation.3">
                  <p:embed/>
                </p:oleObj>
              </mc:Choice>
              <mc:Fallback>
                <p:oleObj name="Equation" r:id="rId12" imgW="4442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352800"/>
                        <a:ext cx="3730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Hall, Marron &amp; Neeman (2005)</a:t>
            </a:r>
          </a:p>
        </p:txBody>
      </p:sp>
      <p:sp>
        <p:nvSpPr>
          <p:cNvPr id="2" name="Oval 1"/>
          <p:cNvSpPr/>
          <p:nvPr/>
        </p:nvSpPr>
        <p:spPr>
          <a:xfrm>
            <a:off x="7620000" y="40386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Asy’s: Geometrical Represent’n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4343400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Assume </a:t>
            </a:r>
            <a:r>
              <a:rPr lang="en-US" sz="1800" smtClean="0">
                <a:solidFill>
                  <a:schemeClr val="bg2"/>
                </a:solidFill>
                <a:latin typeface="Arial" charset="0"/>
              </a:rPr>
              <a:t>                                    ,  </a:t>
            </a: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let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Study Subspace Generated by Data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Hyperplane through 0,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         of	dimension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Points are “nearly equidistant to 	0”,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         &amp; dist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i="1" smtClean="0">
                <a:solidFill>
                  <a:schemeClr val="bg2"/>
                </a:solidFill>
                <a:latin typeface="Arial" charset="0"/>
              </a:rPr>
              <a:t>Within</a:t>
            </a: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 plane, can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“rotate  towards           Unit Simplex”</a:t>
            </a:r>
            <a:endParaRPr lang="en-US" sz="2000" i="1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i="1" smtClean="0">
                <a:solidFill>
                  <a:schemeClr val="bg2"/>
                </a:solidFill>
                <a:latin typeface="Arial" charset="0"/>
              </a:rPr>
              <a:t>All Gaussian data sets</a:t>
            </a: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 are: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“near Unit Simplex Vertices”!!!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“Randomness” </a:t>
            </a:r>
            <a:r>
              <a:rPr lang="en-US" sz="2000" i="1" smtClean="0">
                <a:solidFill>
                  <a:schemeClr val="bg2"/>
                </a:solidFill>
                <a:latin typeface="Arial" charset="0"/>
              </a:rPr>
              <a:t>appears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2000" i="1" smtClean="0">
                <a:solidFill>
                  <a:schemeClr val="bg2"/>
                </a:solidFill>
                <a:latin typeface="Arial" charset="0"/>
              </a:rPr>
              <a:t>only in rotation</a:t>
            </a:r>
            <a:r>
              <a:rPr lang="en-US" sz="2000" smtClean="0">
                <a:solidFill>
                  <a:schemeClr val="bg2"/>
                </a:solidFill>
                <a:latin typeface="Arial" charset="0"/>
              </a:rPr>
              <a:t> of simplex</a:t>
            </a:r>
            <a:r>
              <a:rPr lang="en-US" sz="1800" smtClean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819400" y="2667000"/>
          <a:ext cx="28733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03" name="Equation" r:id="rId4" imgW="126720" imgH="139680" progId="Equation.3">
                  <p:embed/>
                </p:oleObj>
              </mc:Choice>
              <mc:Fallback>
                <p:oleObj name="Equation" r:id="rId4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667000"/>
                        <a:ext cx="287338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083148508"/>
              </p:ext>
            </p:extLst>
          </p:nvPr>
        </p:nvGraphicFramePr>
        <p:xfrm>
          <a:off x="4495800" y="1447800"/>
          <a:ext cx="914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04" name="Equation" r:id="rId6" imgW="876240" imgH="279360" progId="Equation.3">
                  <p:embed/>
                </p:oleObj>
              </mc:Choice>
              <mc:Fallback>
                <p:oleObj name="Equation" r:id="rId6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447800"/>
                        <a:ext cx="914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1600200" y="1371600"/>
          <a:ext cx="22860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05" name="Equation" r:id="rId8" imgW="2527200" imgH="380880" progId="Equation.3">
                  <p:embed/>
                </p:oleObj>
              </mc:Choice>
              <mc:Fallback>
                <p:oleObj name="Equation" r:id="rId8" imgW="2527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371600"/>
                        <a:ext cx="22860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7"/>
          <p:cNvGraphicFramePr>
            <a:graphicFrameLocks noChangeAspect="1"/>
          </p:cNvGraphicFramePr>
          <p:nvPr/>
        </p:nvGraphicFramePr>
        <p:xfrm>
          <a:off x="2438400" y="4191000"/>
          <a:ext cx="685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06" name="Equation" r:id="rId10" imgW="647640" imgH="342720" progId="Equation.3">
                  <p:embed/>
                </p:oleObj>
              </mc:Choice>
              <mc:Fallback>
                <p:oleObj name="Equation" r:id="rId10" imgW="6476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191000"/>
                        <a:ext cx="6858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8"/>
          <p:cNvGraphicFramePr>
            <a:graphicFrameLocks noChangeAspect="1"/>
          </p:cNvGraphicFramePr>
          <p:nvPr/>
        </p:nvGraphicFramePr>
        <p:xfrm>
          <a:off x="2057400" y="3352800"/>
          <a:ext cx="3730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07" name="Equation" r:id="rId12" imgW="444240" imgH="342720" progId="Equation.3">
                  <p:embed/>
                </p:oleObj>
              </mc:Choice>
              <mc:Fallback>
                <p:oleObj name="Equation" r:id="rId12" imgW="4442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352800"/>
                        <a:ext cx="3730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Hall, Marron &amp; Neeman (2005)</a:t>
            </a:r>
          </a:p>
        </p:txBody>
      </p:sp>
    </p:spTree>
    <p:extLst>
      <p:ext uri="{BB962C8B-B14F-4D97-AF65-F5344CB8AC3E}">
        <p14:creationId xmlns:p14="http://schemas.microsoft.com/office/powerpoint/2010/main" val="5364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10600" cy="762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Represent’n</a:t>
            </a:r>
          </a:p>
        </p:txBody>
      </p:sp>
      <p:sp>
        <p:nvSpPr>
          <p:cNvPr id="1025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886200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                             ,    let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Study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Hyperplane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Generated by Data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dimensional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hyperplane</a:t>
            </a:r>
            <a:endParaRPr lang="en-US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38200" y="2590800"/>
          <a:ext cx="593725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98" name="Equation" r:id="rId6" imgW="571320" imgH="279360" progId="Equation.3">
                  <p:embed/>
                </p:oleObj>
              </mc:Choice>
              <mc:Fallback>
                <p:oleObj name="Equation" r:id="rId6" imgW="571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90800"/>
                        <a:ext cx="593725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419600" y="1447800"/>
          <a:ext cx="914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99" name="Equation" r:id="rId8" imgW="876240" imgH="279360" progId="Equation.3">
                  <p:embed/>
                </p:oleObj>
              </mc:Choice>
              <mc:Fallback>
                <p:oleObj name="Equation" r:id="rId8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447800"/>
                        <a:ext cx="914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1600200" y="1447800"/>
          <a:ext cx="22098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00" name="Equation" r:id="rId10" imgW="2527200" imgH="380880" progId="Equation.3">
                  <p:embed/>
                </p:oleObj>
              </mc:Choice>
              <mc:Fallback>
                <p:oleObj name="Equation" r:id="rId10" imgW="2527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47800"/>
                        <a:ext cx="220980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HallHighDEg0n3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19600" y="2857500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3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10600" cy="762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Represent’n</a:t>
            </a:r>
          </a:p>
        </p:txBody>
      </p:sp>
      <p:sp>
        <p:nvSpPr>
          <p:cNvPr id="1025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886200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                             ,    let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Study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Hyperplane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Generated by Data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dimensional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hyperplane</a:t>
            </a:r>
            <a:endParaRPr lang="en-US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Points are pairwise equidistant,    	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dist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38200" y="2590800"/>
          <a:ext cx="593725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34" name="Equation" r:id="rId6" imgW="571320" imgH="279360" progId="Equation.3">
                  <p:embed/>
                </p:oleObj>
              </mc:Choice>
              <mc:Fallback>
                <p:oleObj name="Equation" r:id="rId6" imgW="571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90800"/>
                        <a:ext cx="593725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419600" y="1447800"/>
          <a:ext cx="914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35" name="Equation" r:id="rId8" imgW="876240" imgH="279360" progId="Equation.3">
                  <p:embed/>
                </p:oleObj>
              </mc:Choice>
              <mc:Fallback>
                <p:oleObj name="Equation" r:id="rId8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447800"/>
                        <a:ext cx="914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1600200" y="1447800"/>
          <a:ext cx="22098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36" name="Equation" r:id="rId10" imgW="2527200" imgH="380880" progId="Equation.3">
                  <p:embed/>
                </p:oleObj>
              </mc:Choice>
              <mc:Fallback>
                <p:oleObj name="Equation" r:id="rId10" imgW="2527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47800"/>
                        <a:ext cx="220980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785558"/>
              </p:ext>
            </p:extLst>
          </p:nvPr>
        </p:nvGraphicFramePr>
        <p:xfrm>
          <a:off x="2057400" y="3200400"/>
          <a:ext cx="76199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37" name="Equation" r:id="rId12" imgW="457200" imgH="228600" progId="Equation.3">
                  <p:embed/>
                </p:oleObj>
              </mc:Choice>
              <mc:Fallback>
                <p:oleObj name="Equation" r:id="rId12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00400"/>
                        <a:ext cx="76199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HallHighDEg0n3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419600" y="2857500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4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3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Background:  Graphical Goodness of Fit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Basis:    </a:t>
            </a:r>
          </a:p>
          <a:p>
            <a:pPr algn="ctr"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Cumulative Distribution Function  (CDF) 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Probability quantile notation: 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	for "probability”          and "quantile"  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971800" y="3200400"/>
          <a:ext cx="3187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28" name="Equation" r:id="rId4" imgW="1041120" imgH="215640" progId="Equation.3">
                  <p:embed/>
                </p:oleObj>
              </mc:Choice>
              <mc:Fallback>
                <p:oleObj name="Equation" r:id="rId4" imgW="1041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00400"/>
                        <a:ext cx="3187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657600" y="4953000"/>
          <a:ext cx="4635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29" name="Equation" r:id="rId6" imgW="152280" imgH="164880" progId="Equation.3">
                  <p:embed/>
                </p:oleObj>
              </mc:Choice>
              <mc:Fallback>
                <p:oleObj name="Equation" r:id="rId6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953000"/>
                        <a:ext cx="46355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7391400" y="4876800"/>
          <a:ext cx="3857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30" name="Equation" r:id="rId8" imgW="126720" imgH="164880" progId="Equation.3">
                  <p:embed/>
                </p:oleObj>
              </mc:Choice>
              <mc:Fallback>
                <p:oleObj name="Equation" r:id="rId8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876800"/>
                        <a:ext cx="3857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2286000" y="5715000"/>
          <a:ext cx="177323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31" name="Equation" r:id="rId10" imgW="583920" imgH="215640" progId="Equation.3">
                  <p:embed/>
                </p:oleObj>
              </mc:Choice>
              <mc:Fallback>
                <p:oleObj name="Equation" r:id="rId10" imgW="583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715000"/>
                        <a:ext cx="1773238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5105400" y="5638800"/>
          <a:ext cx="21209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32" name="Equation" r:id="rId12" imgW="698400" imgH="228600" progId="Equation.3">
                  <p:embed/>
                </p:oleObj>
              </mc:Choice>
              <mc:Fallback>
                <p:oleObj name="Equation" r:id="rId12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638800"/>
                        <a:ext cx="21209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16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10600" cy="762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Represent’n</a:t>
            </a:r>
          </a:p>
        </p:txBody>
      </p:sp>
      <p:sp>
        <p:nvSpPr>
          <p:cNvPr id="1025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886200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                             ,    let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Study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Hyperplane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Generated by Data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dimensional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hyperplane</a:t>
            </a:r>
            <a:endParaRPr lang="en-US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Points are pairwise equidistant,    	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dist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Points lie at vertices of: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“regular         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hedron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”</a:t>
            </a:r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38200" y="2590800"/>
          <a:ext cx="593725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82" name="Equation" r:id="rId6" imgW="571320" imgH="279360" progId="Equation.3">
                  <p:embed/>
                </p:oleObj>
              </mc:Choice>
              <mc:Fallback>
                <p:oleObj name="Equation" r:id="rId6" imgW="571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90800"/>
                        <a:ext cx="593725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419600" y="1447800"/>
          <a:ext cx="914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83" name="Equation" r:id="rId8" imgW="876240" imgH="279360" progId="Equation.3">
                  <p:embed/>
                </p:oleObj>
              </mc:Choice>
              <mc:Fallback>
                <p:oleObj name="Equation" r:id="rId8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447800"/>
                        <a:ext cx="914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1600200" y="1447800"/>
          <a:ext cx="22098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84" name="Equation" r:id="rId10" imgW="2527200" imgH="380880" progId="Equation.3">
                  <p:embed/>
                </p:oleObj>
              </mc:Choice>
              <mc:Fallback>
                <p:oleObj name="Equation" r:id="rId10" imgW="2527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47800"/>
                        <a:ext cx="220980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7"/>
          <p:cNvGraphicFramePr>
            <a:graphicFrameLocks noChangeAspect="1"/>
          </p:cNvGraphicFramePr>
          <p:nvPr/>
        </p:nvGraphicFramePr>
        <p:xfrm>
          <a:off x="3276600" y="3657600"/>
          <a:ext cx="7524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85" name="Equation" r:id="rId12" imgW="799920" imgH="342720" progId="Equation.3">
                  <p:embed/>
                </p:oleObj>
              </mc:Choice>
              <mc:Fallback>
                <p:oleObj name="Equation" r:id="rId12" imgW="7999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57600"/>
                        <a:ext cx="75247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263428"/>
              </p:ext>
            </p:extLst>
          </p:nvPr>
        </p:nvGraphicFramePr>
        <p:xfrm>
          <a:off x="2057400" y="3200400"/>
          <a:ext cx="76199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86" name="Equation" r:id="rId14" imgW="457200" imgH="228600" progId="Equation.3">
                  <p:embed/>
                </p:oleObj>
              </mc:Choice>
              <mc:Fallback>
                <p:oleObj name="Equation" r:id="rId14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00400"/>
                        <a:ext cx="76199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10"/>
          <p:cNvGraphicFramePr>
            <a:graphicFrameLocks noChangeAspect="1"/>
          </p:cNvGraphicFramePr>
          <p:nvPr/>
        </p:nvGraphicFramePr>
        <p:xfrm>
          <a:off x="1676400" y="4114800"/>
          <a:ext cx="466725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87" name="Equation" r:id="rId16" imgW="419040" imgH="203040" progId="Equation.3">
                  <p:embed/>
                </p:oleObj>
              </mc:Choice>
              <mc:Fallback>
                <p:oleObj name="Equation" r:id="rId16" imgW="41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14800"/>
                        <a:ext cx="466725" cy="23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HallHighDEg0n3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419600" y="2857500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10600" cy="762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Represent’n</a:t>
            </a:r>
          </a:p>
        </p:txBody>
      </p:sp>
      <p:sp>
        <p:nvSpPr>
          <p:cNvPr id="1025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886200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                             ,    let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Study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Hyperplane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Generated by Data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dimensional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hyperplane</a:t>
            </a:r>
            <a:endParaRPr lang="en-US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Points are pairwise equidistant,    	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dist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Points lie at vertices of: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“regular         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hedron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”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Again “randomness in data” is 	</a:t>
            </a:r>
            <a:r>
              <a:rPr lang="en-US" sz="20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only </a:t>
            </a:r>
            <a:r>
              <a:rPr lang="en-US" sz="2000" i="1" smtClean="0">
                <a:solidFill>
                  <a:schemeClr val="bg2"/>
                </a:solidFill>
                <a:latin typeface="Arial" charset="0"/>
                <a:cs typeface="Arial" charset="0"/>
              </a:rPr>
              <a:t>in rotation</a:t>
            </a:r>
            <a:endParaRPr lang="en-US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38200" y="2590800"/>
          <a:ext cx="593725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306" name="Equation" r:id="rId6" imgW="571320" imgH="279360" progId="Equation.3">
                  <p:embed/>
                </p:oleObj>
              </mc:Choice>
              <mc:Fallback>
                <p:oleObj name="Equation" r:id="rId6" imgW="571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90800"/>
                        <a:ext cx="593725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419600" y="1447800"/>
          <a:ext cx="914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307" name="Equation" r:id="rId8" imgW="876240" imgH="279360" progId="Equation.3">
                  <p:embed/>
                </p:oleObj>
              </mc:Choice>
              <mc:Fallback>
                <p:oleObj name="Equation" r:id="rId8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447800"/>
                        <a:ext cx="914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1600200" y="1447800"/>
          <a:ext cx="22098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308" name="Equation" r:id="rId10" imgW="2527200" imgH="380880" progId="Equation.3">
                  <p:embed/>
                </p:oleObj>
              </mc:Choice>
              <mc:Fallback>
                <p:oleObj name="Equation" r:id="rId10" imgW="2527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47800"/>
                        <a:ext cx="220980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7"/>
          <p:cNvGraphicFramePr>
            <a:graphicFrameLocks noChangeAspect="1"/>
          </p:cNvGraphicFramePr>
          <p:nvPr/>
        </p:nvGraphicFramePr>
        <p:xfrm>
          <a:off x="3276600" y="3657600"/>
          <a:ext cx="7524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309" name="Equation" r:id="rId12" imgW="799920" imgH="342720" progId="Equation.3">
                  <p:embed/>
                </p:oleObj>
              </mc:Choice>
              <mc:Fallback>
                <p:oleObj name="Equation" r:id="rId12" imgW="7999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57600"/>
                        <a:ext cx="75247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605689"/>
              </p:ext>
            </p:extLst>
          </p:nvPr>
        </p:nvGraphicFramePr>
        <p:xfrm>
          <a:off x="2057400" y="3200400"/>
          <a:ext cx="76199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310" name="Equation" r:id="rId14" imgW="457200" imgH="228600" progId="Equation.3">
                  <p:embed/>
                </p:oleObj>
              </mc:Choice>
              <mc:Fallback>
                <p:oleObj name="Equation" r:id="rId14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00400"/>
                        <a:ext cx="76199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10"/>
          <p:cNvGraphicFramePr>
            <a:graphicFrameLocks noChangeAspect="1"/>
          </p:cNvGraphicFramePr>
          <p:nvPr/>
        </p:nvGraphicFramePr>
        <p:xfrm>
          <a:off x="1676400" y="4114800"/>
          <a:ext cx="466725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311" name="Equation" r:id="rId16" imgW="419040" imgH="203040" progId="Equation.3">
                  <p:embed/>
                </p:oleObj>
              </mc:Choice>
              <mc:Fallback>
                <p:oleObj name="Equation" r:id="rId16" imgW="41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14800"/>
                        <a:ext cx="466725" cy="23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HallHighDEg0n3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419600" y="2857500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9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10600" cy="762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Represent’n</a:t>
            </a:r>
          </a:p>
        </p:txBody>
      </p:sp>
      <p:sp>
        <p:nvSpPr>
          <p:cNvPr id="1025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886200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                             ,    let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Study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Hyperplane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Generated by Data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dimensional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hyperplane</a:t>
            </a:r>
            <a:endParaRPr lang="en-US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Points are pairwise equidistant,    	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dist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Points lie at vertices of: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“regular         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hedron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”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Again “randomness in data” is 	</a:t>
            </a:r>
            <a:r>
              <a:rPr lang="en-US" sz="20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only in rotation</a:t>
            </a:r>
            <a:endParaRPr lang="en-US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Surprisingly rigid structure in 	random data?</a:t>
            </a:r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38200" y="2590800"/>
          <a:ext cx="593725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30" name="Equation" r:id="rId6" imgW="571320" imgH="279360" progId="Equation.3">
                  <p:embed/>
                </p:oleObj>
              </mc:Choice>
              <mc:Fallback>
                <p:oleObj name="Equation" r:id="rId6" imgW="571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90800"/>
                        <a:ext cx="593725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419600" y="1447800"/>
          <a:ext cx="9144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31" name="Equation" r:id="rId8" imgW="876240" imgH="279360" progId="Equation.3">
                  <p:embed/>
                </p:oleObj>
              </mc:Choice>
              <mc:Fallback>
                <p:oleObj name="Equation" r:id="rId8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447800"/>
                        <a:ext cx="9144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1600200" y="1447800"/>
          <a:ext cx="22098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32" name="Equation" r:id="rId10" imgW="2527200" imgH="380880" progId="Equation.3">
                  <p:embed/>
                </p:oleObj>
              </mc:Choice>
              <mc:Fallback>
                <p:oleObj name="Equation" r:id="rId10" imgW="2527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47800"/>
                        <a:ext cx="220980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7"/>
          <p:cNvGraphicFramePr>
            <a:graphicFrameLocks noChangeAspect="1"/>
          </p:cNvGraphicFramePr>
          <p:nvPr/>
        </p:nvGraphicFramePr>
        <p:xfrm>
          <a:off x="3276600" y="3657600"/>
          <a:ext cx="7524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33" name="Equation" r:id="rId12" imgW="799920" imgH="342720" progId="Equation.3">
                  <p:embed/>
                </p:oleObj>
              </mc:Choice>
              <mc:Fallback>
                <p:oleObj name="Equation" r:id="rId12" imgW="7999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57600"/>
                        <a:ext cx="75247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742456"/>
              </p:ext>
            </p:extLst>
          </p:nvPr>
        </p:nvGraphicFramePr>
        <p:xfrm>
          <a:off x="2057400" y="3200400"/>
          <a:ext cx="76199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34" name="Equation" r:id="rId14" imgW="457200" imgH="228600" progId="Equation.3">
                  <p:embed/>
                </p:oleObj>
              </mc:Choice>
              <mc:Fallback>
                <p:oleObj name="Equation" r:id="rId14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00400"/>
                        <a:ext cx="76199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10"/>
          <p:cNvGraphicFramePr>
            <a:graphicFrameLocks noChangeAspect="1"/>
          </p:cNvGraphicFramePr>
          <p:nvPr/>
        </p:nvGraphicFramePr>
        <p:xfrm>
          <a:off x="1676400" y="4114800"/>
          <a:ext cx="466725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35" name="Equation" r:id="rId16" imgW="419040" imgH="203040" progId="Equation.3">
                  <p:embed/>
                </p:oleObj>
              </mc:Choice>
              <mc:Fallback>
                <p:oleObj name="Equation" r:id="rId16" imgW="41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14800"/>
                        <a:ext cx="466725" cy="23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HallHighDEg0n3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419600" y="2857500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1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295400"/>
            <a:ext cx="7588250" cy="49530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Simulation View:  study “rigidity after rotation”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Simple 3 point data sets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In dimensions 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 = 2, 20, 200, 20000</a:t>
            </a:r>
            <a:endParaRPr lang="en-US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7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295400"/>
            <a:ext cx="7588250" cy="49530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Simulation View:  study “rigidity after rotation”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Simple 3 point data sets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In dimensions 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 = 2, 20, 200, 20000</a:t>
            </a: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Generate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hyperplane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dimension 2</a:t>
            </a:r>
            <a:endParaRPr lang="en-US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8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295400"/>
            <a:ext cx="7588250" cy="49530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Simulation View:  study “rigidity after rotation”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Simple 3 point data sets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In dimensions 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 = 2, 20, 200, 20000</a:t>
            </a: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Generate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hyperplane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dimension 2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Rotate that to plane of screen</a:t>
            </a:r>
            <a:endParaRPr lang="en-US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16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295400"/>
            <a:ext cx="7588250" cy="49530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Simulation View:  study “rigidity after rotation”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Simple 3 point data sets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In dimensions 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 = 2, 20, 200, 20000</a:t>
            </a: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Generate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hyperplane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dimension 2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Rotate that to plane of screen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Rotate within plane, to make “comparable”</a:t>
            </a:r>
            <a:endParaRPr lang="en-US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295400"/>
            <a:ext cx="7588250" cy="49530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Simulation View:  study “rigidity after rotation”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  Simple 3 point data sets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  In dimensions  </a:t>
            </a:r>
            <a:r>
              <a:rPr lang="en-US" sz="2800" i="1" smtClean="0">
                <a:solidFill>
                  <a:schemeClr val="bg2"/>
                </a:solidFill>
                <a:latin typeface="Arial" charset="0"/>
                <a:cs typeface="Arial" charset="0"/>
              </a:rPr>
              <a:t>d = 2, 20, 200, 20000</a:t>
            </a:r>
            <a:endParaRPr lang="en-US" sz="280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  Generate hyperplane of dimension 2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  Rotate that to plane of screen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  Rotate within plane, to make “comparable”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  Repeat 10 times, use different colors</a:t>
            </a:r>
            <a:endParaRPr lang="en-US" sz="200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5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066800"/>
            <a:ext cx="7924800" cy="695325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Simulation View: 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hows “Rigidity after Rotation” </a:t>
            </a:r>
          </a:p>
        </p:txBody>
      </p:sp>
      <p:pic>
        <p:nvPicPr>
          <p:cNvPr id="40964" name="Picture 4" descr="HallHighDEg1n3pd2N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949804" y="1340205"/>
            <a:ext cx="5270856" cy="5764736"/>
          </a:xfrm>
          <a:noFill/>
        </p:spPr>
      </p:pic>
    </p:spTree>
    <p:extLst>
      <p:ext uri="{BB962C8B-B14F-4D97-AF65-F5344CB8AC3E}">
        <p14:creationId xmlns:p14="http://schemas.microsoft.com/office/powerpoint/2010/main" val="23223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Two types of CDF: 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Theoretical</a:t>
            </a:r>
          </a:p>
          <a:p>
            <a:pPr marL="514350" indent="-514350">
              <a:lnSpc>
                <a:spcPct val="400000"/>
              </a:lnSpc>
              <a:buFontTx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Empirical, based on data  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6019800" y="3581400"/>
          <a:ext cx="198278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08" name="Equation" r:id="rId4" imgW="647640" imgH="228600" progId="Equation.3">
                  <p:embed/>
                </p:oleObj>
              </mc:Choice>
              <mc:Fallback>
                <p:oleObj name="Equation" r:id="rId4" imgW="647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581400"/>
                        <a:ext cx="198278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3429000" y="2438400"/>
          <a:ext cx="393223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09" name="Equation" r:id="rId6" imgW="1295280" imgH="215640" progId="Equation.3">
                  <p:embed/>
                </p:oleObj>
              </mc:Choice>
              <mc:Fallback>
                <p:oleObj name="Equation" r:id="rId6" imgW="1295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438400"/>
                        <a:ext cx="3932238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7"/>
          <p:cNvGraphicFramePr>
            <a:graphicFrameLocks noChangeAspect="1"/>
          </p:cNvGraphicFramePr>
          <p:nvPr/>
        </p:nvGraphicFramePr>
        <p:xfrm>
          <a:off x="2219325" y="4683125"/>
          <a:ext cx="4818063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10" name="Equation" r:id="rId8" imgW="1485720" imgH="393480" progId="Equation.3">
                  <p:embed/>
                </p:oleObj>
              </mc:Choice>
              <mc:Fallback>
                <p:oleObj name="Equation" r:id="rId8" imgW="1485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5" y="4683125"/>
                        <a:ext cx="4818063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29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204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Comparison Visualizations: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(compare a theoretical with an empirical)</a:t>
            </a:r>
          </a:p>
          <a:p>
            <a:pPr>
              <a:lnSpc>
                <a:spcPct val="150000"/>
              </a:lnSpc>
              <a:buFont typeface="Times New Roman" pitchFamily="18" charset="0"/>
              <a:buAutoNum type="arabicPeriod" startAt="3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P-P plot: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		plot        vs.    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		for a grid of        values</a:t>
            </a:r>
          </a:p>
          <a:p>
            <a:pPr>
              <a:lnSpc>
                <a:spcPct val="150000"/>
              </a:lnSpc>
              <a:buFont typeface="Times New Roman" pitchFamily="18" charset="0"/>
              <a:buAutoNum type="arabicPeriod" startAt="4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Q-Q plot: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		plot          vs.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		for a grid of        values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0482" name="Object 5"/>
          <p:cNvGraphicFramePr>
            <a:graphicFrameLocks noChangeAspect="1"/>
          </p:cNvGraphicFramePr>
          <p:nvPr/>
        </p:nvGraphicFramePr>
        <p:xfrm>
          <a:off x="3810000" y="4114800"/>
          <a:ext cx="36036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42" name="Equation" r:id="rId4" imgW="126720" imgH="164880" progId="Equation.3">
                  <p:embed/>
                </p:oleObj>
              </mc:Choice>
              <mc:Fallback>
                <p:oleObj name="Equation" r:id="rId4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114800"/>
                        <a:ext cx="360363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4"/>
          <p:cNvGraphicFramePr>
            <a:graphicFrameLocks noChangeAspect="1"/>
          </p:cNvGraphicFramePr>
          <p:nvPr/>
        </p:nvGraphicFramePr>
        <p:xfrm>
          <a:off x="2438400" y="5410200"/>
          <a:ext cx="360363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43" name="Equation" r:id="rId6" imgW="126720" imgH="203040" progId="Equation.3">
                  <p:embed/>
                </p:oleObj>
              </mc:Choice>
              <mc:Fallback>
                <p:oleObj name="Equation" r:id="rId6" imgW="126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410200"/>
                        <a:ext cx="360363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362200" y="3352800"/>
          <a:ext cx="43338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44" name="Equation" r:id="rId8" imgW="152280" imgH="203040" progId="Equation.3">
                  <p:embed/>
                </p:oleObj>
              </mc:Choice>
              <mc:Fallback>
                <p:oleObj name="Equation" r:id="rId8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352800"/>
                        <a:ext cx="433388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6"/>
          <p:cNvGraphicFramePr>
            <a:graphicFrameLocks noChangeAspect="1"/>
          </p:cNvGraphicFramePr>
          <p:nvPr/>
        </p:nvGraphicFramePr>
        <p:xfrm>
          <a:off x="3733800" y="3505200"/>
          <a:ext cx="4333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45" name="Equation" r:id="rId10" imgW="152280" imgH="164880" progId="Equation.3">
                  <p:embed/>
                </p:oleObj>
              </mc:Choice>
              <mc:Fallback>
                <p:oleObj name="Equation" r:id="rId10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505200"/>
                        <a:ext cx="433388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7"/>
          <p:cNvGraphicFramePr>
            <a:graphicFrameLocks noChangeAspect="1"/>
          </p:cNvGraphicFramePr>
          <p:nvPr/>
        </p:nvGraphicFramePr>
        <p:xfrm>
          <a:off x="3810000" y="6248400"/>
          <a:ext cx="4333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46" name="Equation" r:id="rId12" imgW="152280" imgH="164880" progId="Equation.3">
                  <p:embed/>
                </p:oleObj>
              </mc:Choice>
              <mc:Fallback>
                <p:oleObj name="Equation" r:id="rId12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6248400"/>
                        <a:ext cx="433388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8"/>
          <p:cNvGraphicFramePr>
            <a:graphicFrameLocks noChangeAspect="1"/>
          </p:cNvGraphicFramePr>
          <p:nvPr/>
        </p:nvGraphicFramePr>
        <p:xfrm>
          <a:off x="4114800" y="5486400"/>
          <a:ext cx="36036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47" name="Equation" r:id="rId14" imgW="126720" imgH="164880" progId="Equation.3">
                  <p:embed/>
                </p:oleObj>
              </mc:Choice>
              <mc:Fallback>
                <p:oleObj name="Equation" r:id="rId14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486400"/>
                        <a:ext cx="360363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05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pic>
        <p:nvPicPr>
          <p:cNvPr id="1730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46988"/>
          <a:stretch>
            <a:fillRect/>
          </a:stretch>
        </p:blipFill>
        <p:spPr bwMode="auto">
          <a:xfrm>
            <a:off x="762000" y="1905000"/>
            <a:ext cx="756285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9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pic>
        <p:nvPicPr>
          <p:cNvPr id="1740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60"/>
          <a:stretch>
            <a:fillRect/>
          </a:stretch>
        </p:blipFill>
        <p:spPr bwMode="auto">
          <a:xfrm>
            <a:off x="1143000" y="2133600"/>
            <a:ext cx="756285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09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Empirical Qs 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near </a:t>
            </a:r>
            <a:r>
              <a:rPr lang="en-US" smtClean="0">
                <a:solidFill>
                  <a:srgbClr val="0000FF"/>
                </a:solidFill>
                <a:latin typeface="Arial" charset="0"/>
                <a:cs typeface="Arial" charset="0"/>
              </a:rPr>
              <a:t>Theoretical Qs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when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FF00FF"/>
                </a:solidFill>
                <a:latin typeface="Arial" charset="0"/>
                <a:cs typeface="Arial" charset="0"/>
              </a:rPr>
              <a:t>Q-Q curve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  is near  </a:t>
            </a:r>
            <a:r>
              <a:rPr lang="en-US" smtClean="0">
                <a:solidFill>
                  <a:srgbClr val="00FF00"/>
                </a:solidFill>
                <a:latin typeface="Arial" charset="0"/>
                <a:cs typeface="Arial" charset="0"/>
              </a:rPr>
              <a:t>45</a:t>
            </a:r>
            <a:r>
              <a:rPr lang="en-US" baseline="30000" smtClean="0">
                <a:solidFill>
                  <a:srgbClr val="00FF00"/>
                </a:solidFill>
                <a:latin typeface="Arial" charset="0"/>
                <a:cs typeface="Arial" charset="0"/>
              </a:rPr>
              <a:t>0</a:t>
            </a:r>
            <a:r>
              <a:rPr lang="en-US" smtClean="0">
                <a:solidFill>
                  <a:srgbClr val="00FF00"/>
                </a:solidFill>
                <a:latin typeface="Arial" charset="0"/>
                <a:cs typeface="Arial" charset="0"/>
              </a:rPr>
              <a:t> line</a:t>
            </a:r>
          </a:p>
          <a:p>
            <a:pPr algn="ctr">
              <a:lnSpc>
                <a:spcPct val="150000"/>
              </a:lnSpc>
              <a:buFontTx/>
              <a:buNone/>
            </a:pPr>
            <a:endParaRPr lang="en-US" smtClean="0">
              <a:solidFill>
                <a:srgbClr val="00FF00"/>
              </a:solidFill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(general use of Q-Q plots)</a:t>
            </a: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3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Alternate Terminology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Q-Q Plots = ROC curves</a:t>
            </a:r>
          </a:p>
          <a:p>
            <a:pPr>
              <a:buFontTx/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P-P Plots = “Precision Recall” Curves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Highlights Different Distributional Aspects</a:t>
            </a:r>
          </a:p>
          <a:p>
            <a:pPr>
              <a:buFontTx/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Statistical Folklore:   Q-Q Highlights </a:t>
            </a:r>
            <a:r>
              <a:rPr lang="en-US" u="sng" dirty="0">
                <a:solidFill>
                  <a:srgbClr val="000000"/>
                </a:solidFill>
                <a:latin typeface="Arial" charset="0"/>
                <a:cs typeface="Arial" charset="0"/>
              </a:rPr>
              <a:t>T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ails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 Usually More Useful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4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departures from line?</a:t>
            </a:r>
          </a:p>
        </p:txBody>
      </p:sp>
      <p:pic>
        <p:nvPicPr>
          <p:cNvPr id="180228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2171700" y="2628900"/>
            <a:ext cx="4114800" cy="1752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914900" y="1638300"/>
            <a:ext cx="1295400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3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Looks much like?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Wiggles all random variation?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there are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 = 10,000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 points…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How to assess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&amp;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noise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</p:txBody>
      </p:sp>
    </p:spTree>
    <p:extLst>
      <p:ext uri="{BB962C8B-B14F-4D97-AF65-F5344CB8AC3E}">
        <p14:creationId xmlns:p14="http://schemas.microsoft.com/office/powerpoint/2010/main" val="178170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677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nificance of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ers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Basis of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Approach: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defines:  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Single Cluster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Gaussian distribution  (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Sarle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&amp; Kou 1993)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define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test based on: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 cluster index (measure) as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null distribution</a:t>
            </a:r>
            <a:endParaRPr lang="en-US" altLang="ko-KR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Currently compute by simulation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Possible to do this analytically???</a:t>
            </a:r>
          </a:p>
        </p:txBody>
      </p:sp>
    </p:spTree>
    <p:extLst>
      <p:ext uri="{BB962C8B-B14F-4D97-AF65-F5344CB8AC3E}">
        <p14:creationId xmlns:p14="http://schemas.microsoft.com/office/powerpoint/2010/main" val="5448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Approach: 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Q-Q envelope plot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Simulate from Theoretical Dist’n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Samples of same size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About 100 samples gives</a:t>
            </a:r>
          </a:p>
          <a:p>
            <a:pPr lvl="1" algn="ctr"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“good visual impression”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Overlay resulting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100 QQ-curves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To visually convey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natural sampling variation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7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8313"/>
            <a:ext cx="6719888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departures from line?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171700" y="2628900"/>
            <a:ext cx="4114800" cy="1752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953000" y="1600200"/>
            <a:ext cx="11430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9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Harder to see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clearly there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 non-Gaussian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needed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 = 10,000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 points…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(why bigger sample size was used)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Envelope plot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reflects </a:t>
            </a:r>
            <a:r>
              <a:rPr lang="en-US" altLang="ko-KR" u="sng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u="sng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19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9865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077913" y="1300163"/>
            <a:ext cx="7446962" cy="5514975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6019800" y="565046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= 533, d = 9456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4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4515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5703" r="20256" b="5704"/>
          <a:stretch/>
        </p:blipFill>
        <p:spPr bwMode="auto">
          <a:xfrm>
            <a:off x="1752600" y="1301404"/>
            <a:ext cx="5556589" cy="555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37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sp>
        <p:nvSpPr>
          <p:cNvPr id="202755" name="Content Placeholder 3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Distribution clearly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not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Gaussian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Except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near the middle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Q-Q curve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 very linear there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(closely follows </a:t>
            </a:r>
            <a:r>
              <a:rPr lang="en-US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45</a:t>
            </a:r>
            <a:r>
              <a:rPr lang="en-US" baseline="300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o</a:t>
            </a:r>
            <a:r>
              <a:rPr lang="en-US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 line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Suggests Gaussian approx.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good there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And that MAD scale estimate is good</a:t>
            </a:r>
          </a:p>
          <a:p>
            <a:pPr>
              <a:buFontTx/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(Always a good idea to do such diagnostics)</a:t>
            </a:r>
          </a:p>
        </p:txBody>
      </p:sp>
    </p:spTree>
    <p:extLst>
      <p:ext uri="{BB962C8B-B14F-4D97-AF65-F5344CB8AC3E}">
        <p14:creationId xmlns:p14="http://schemas.microsoft.com/office/powerpoint/2010/main" val="18845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378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Estimation of Biological Covariance       :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Keep only “large” eigenvalues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Defined as  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for null distribution, use eigenvalues:</a:t>
            </a:r>
          </a:p>
        </p:txBody>
      </p:sp>
      <p:graphicFrame>
        <p:nvGraphicFramePr>
          <p:cNvPr id="3789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86600" y="1600200"/>
          <a:ext cx="620713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58" name="Equation" r:id="rId4" imgW="355320" imgH="368280" progId="Equation.3">
                  <p:embed/>
                </p:oleObj>
              </mc:Choice>
              <mc:Fallback>
                <p:oleObj name="Equation" r:id="rId4" imgW="35532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600200"/>
                        <a:ext cx="620713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629400" y="2514600"/>
          <a:ext cx="20574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59" name="Equation" r:id="rId6" imgW="1447560" imgH="380880" progId="Equation.3">
                  <p:embed/>
                </p:oleObj>
              </mc:Choice>
              <mc:Fallback>
                <p:oleObj name="Equation" r:id="rId6" imgW="14475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514600"/>
                        <a:ext cx="205740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002672"/>
              </p:ext>
            </p:extLst>
          </p:nvPr>
        </p:nvGraphicFramePr>
        <p:xfrm>
          <a:off x="3617612" y="3200400"/>
          <a:ext cx="147388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60" name="Equation" r:id="rId8" imgW="520560" imgH="253800" progId="Equation.3">
                  <p:embed/>
                </p:oleObj>
              </mc:Choice>
              <mc:Fallback>
                <p:oleObj name="Equation" r:id="rId8" imgW="520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612" y="3200400"/>
                        <a:ext cx="1473888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810851"/>
              </p:ext>
            </p:extLst>
          </p:nvPr>
        </p:nvGraphicFramePr>
        <p:xfrm>
          <a:off x="1960712" y="5105400"/>
          <a:ext cx="51258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61" name="Equation" r:id="rId10" imgW="1803240" imgH="241200" progId="Equation.3">
                  <p:embed/>
                </p:oleObj>
              </mc:Choice>
              <mc:Fallback>
                <p:oleObj name="Equation" r:id="rId10" imgW="1803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712" y="5105400"/>
                        <a:ext cx="51258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366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Eigenval’s</a:t>
            </a:r>
          </a:p>
        </p:txBody>
      </p:sp>
      <p:pic>
        <p:nvPicPr>
          <p:cNvPr id="2048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077913" y="1300163"/>
            <a:ext cx="7446962" cy="5514975"/>
          </a:xfrm>
          <a:noFill/>
        </p:spPr>
      </p:pic>
    </p:spTree>
    <p:extLst>
      <p:ext uri="{BB962C8B-B14F-4D97-AF65-F5344CB8AC3E}">
        <p14:creationId xmlns:p14="http://schemas.microsoft.com/office/powerpoint/2010/main" val="31238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677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Estimation of Eigenval’s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All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eigenvalues   &gt;        !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Suggests biology is very strong here!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I.e. very strong signal to noise ratio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Have more structure than can analyze</a:t>
            </a: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(with only 533 data points)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 are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very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far from pure noise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don’t actually use Factor Anal. Model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Instead end up with estim’d eigenvalues</a:t>
            </a:r>
          </a:p>
        </p:txBody>
      </p:sp>
      <p:graphicFrame>
        <p:nvGraphicFramePr>
          <p:cNvPr id="3891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495800" y="1371600"/>
          <a:ext cx="6207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22" name="Equation" r:id="rId4" imgW="393480" imgH="419040" progId="Equation.3">
                  <p:embed/>
                </p:oleObj>
              </mc:Choice>
              <mc:Fallback>
                <p:oleObj name="Equation" r:id="rId4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371600"/>
                        <a:ext cx="6207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73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Eigenval’s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Do we need the factor model?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Explore this with another data set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(with fewer genes)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This time: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n = 315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cases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d = 306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genes</a:t>
            </a:r>
          </a:p>
        </p:txBody>
      </p:sp>
    </p:spTree>
    <p:extLst>
      <p:ext uri="{BB962C8B-B14F-4D97-AF65-F5344CB8AC3E}">
        <p14:creationId xmlns:p14="http://schemas.microsoft.com/office/powerpoint/2010/main" val="7610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7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371600"/>
                <a:ext cx="8458200" cy="53340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Which Gaussian (for null)?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Standard (sphered) normal?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No, not realistic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Rejection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not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strong evidence for clustering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Could also get that from a-spherical Gaussian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Need Gaussian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more like data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Need Full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</m:ctrlPr>
                      </m:dPr>
                      <m:e>
                        <m:r>
                          <a:rPr lang="ko-KR" alt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𝜇</m:t>
                        </m:r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Σ</m:t>
                        </m:r>
                      </m:e>
                    </m:d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model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Challenge: 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Parameter Estimation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Recall </a:t>
                </a:r>
                <a:r>
                  <a:rPr lang="en-US" altLang="ko-KR" dirty="0" smtClean="0">
                    <a:solidFill>
                      <a:srgbClr val="00FF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HDLSS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Context</a:t>
                </a:r>
              </a:p>
            </p:txBody>
          </p:sp>
        </mc:Choice>
        <mc:Fallback xmlns="">
          <p:sp>
            <p:nvSpPr>
              <p:cNvPr id="161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371600"/>
                <a:ext cx="8458200" cy="5334000"/>
              </a:xfrm>
              <a:blipFill rotWithShape="0">
                <a:blip r:embed="rId3"/>
                <a:stretch>
                  <a:fillRect l="-1875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3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Eigenval’s</a:t>
            </a:r>
          </a:p>
        </p:txBody>
      </p:sp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4842" r="8546" b="4842"/>
          <a:stretch>
            <a:fillRect/>
          </a:stretch>
        </p:blipFill>
        <p:spPr bwMode="auto">
          <a:xfrm>
            <a:off x="1143000" y="1400175"/>
            <a:ext cx="70961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9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Eigenval’s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Try another data set, with fewer genes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This time: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First ~110 eigenvalues  &gt; 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Rest are negligible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threshold smaller ones at  </a:t>
            </a:r>
          </a:p>
        </p:txBody>
      </p:sp>
      <p:graphicFrame>
        <p:nvGraphicFramePr>
          <p:cNvPr id="39938" name="Object 4"/>
          <p:cNvGraphicFramePr>
            <a:graphicFrameLocks noChangeAspect="1"/>
          </p:cNvGraphicFramePr>
          <p:nvPr/>
        </p:nvGraphicFramePr>
        <p:xfrm>
          <a:off x="5486400" y="2514600"/>
          <a:ext cx="6207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66" name="Equation" r:id="rId4" imgW="393480" imgH="419040" progId="Equation.3">
                  <p:embed/>
                </p:oleObj>
              </mc:Choice>
              <mc:Fallback>
                <p:oleObj name="Equation" r:id="rId4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514600"/>
                        <a:ext cx="6207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6019800" y="3581400"/>
          <a:ext cx="6858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67" name="Equation" r:id="rId6" imgW="228600" imgH="241200" progId="Equation.3">
                  <p:embed/>
                </p:oleObj>
              </mc:Choice>
              <mc:Fallback>
                <p:oleObj name="Equation" r:id="rId6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581400"/>
                        <a:ext cx="68580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75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915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distribution - Simulation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Now simulate from null distribution using: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		where				  (indep.)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Again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rotation invariance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makes this work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(and location invariance)</a:t>
            </a:r>
          </a:p>
        </p:txBody>
      </p:sp>
      <p:graphicFrame>
        <p:nvGraphicFramePr>
          <p:cNvPr id="4096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810000" y="3276600"/>
          <a:ext cx="28956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90" name="Equation" r:id="rId4" imgW="1790640" imgH="406080" progId="Equation.3">
                  <p:embed/>
                </p:oleObj>
              </mc:Choice>
              <mc:Fallback>
                <p:oleObj name="Equation" r:id="rId4" imgW="1790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276600"/>
                        <a:ext cx="289560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6"/>
          <p:cNvGraphicFramePr>
            <a:graphicFrameLocks noChangeAspect="1"/>
          </p:cNvGraphicFramePr>
          <p:nvPr/>
        </p:nvGraphicFramePr>
        <p:xfrm>
          <a:off x="609600" y="2590800"/>
          <a:ext cx="1336675" cy="222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91" name="Equation" r:id="rId6" imgW="825480" imgH="1371600" progId="Equation.3">
                  <p:embed/>
                </p:oleObj>
              </mc:Choice>
              <mc:Fallback>
                <p:oleObj name="Equation" r:id="rId6" imgW="82548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90800"/>
                        <a:ext cx="1336675" cy="222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052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distribution - Simulation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Then compare </a:t>
            </a:r>
            <a:r>
              <a:rPr lang="en-US" altLang="ko-KR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data CI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,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With simulated null population CIs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Spirit similar to DiProPerm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now significance happens for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smaller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values of CI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80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39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An example (details to follow)</a:t>
            </a:r>
          </a:p>
        </p:txBody>
      </p:sp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6052" r="4274" b="6052"/>
          <a:stretch>
            <a:fillRect/>
          </a:stretch>
        </p:blipFill>
        <p:spPr bwMode="auto">
          <a:xfrm>
            <a:off x="685800" y="1447800"/>
            <a:ext cx="7826375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0" name="TextBox 5"/>
          <p:cNvSpPr txBox="1">
            <a:spLocks noChangeArrowheads="1"/>
          </p:cNvSpPr>
          <p:nvPr/>
        </p:nvSpPr>
        <p:spPr bwMode="auto">
          <a:xfrm>
            <a:off x="381000" y="1905000"/>
            <a:ext cx="286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smtClean="0">
                <a:solidFill>
                  <a:srgbClr val="FFFFFF"/>
                </a:solidFill>
              </a:rPr>
              <a:t>P-val = 0.0045</a:t>
            </a:r>
          </a:p>
        </p:txBody>
      </p:sp>
    </p:spTree>
    <p:extLst>
      <p:ext uri="{BB962C8B-B14F-4D97-AF65-F5344CB8AC3E}">
        <p14:creationId xmlns:p14="http://schemas.microsoft.com/office/powerpoint/2010/main" val="91774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148513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Modalities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371600"/>
            <a:ext cx="8054975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Two major applications: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AutoNum type="romanUcPeriod"/>
            </a:pPr>
            <a:r>
              <a:rPr lang="en-US" altLang="ko-KR" dirty="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Test significance of </a:t>
            </a:r>
            <a:r>
              <a:rPr lang="en-US" altLang="ko-KR" i="1" dirty="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given </a:t>
            </a:r>
            <a:r>
              <a:rPr lang="en-US" altLang="ko-KR" i="1" dirty="0" err="1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clusterings</a:t>
            </a:r>
            <a:endParaRPr lang="en-US" altLang="ko-KR" i="1" dirty="0" smtClean="0">
              <a:solidFill>
                <a:srgbClr val="FF00FF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(e.g. for those found in heat map)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(Use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given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class labels)</a:t>
            </a:r>
          </a:p>
        </p:txBody>
      </p:sp>
    </p:spTree>
    <p:extLst>
      <p:ext uri="{BB962C8B-B14F-4D97-AF65-F5344CB8AC3E}">
        <p14:creationId xmlns:p14="http://schemas.microsoft.com/office/powerpoint/2010/main" val="6829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148513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Modalities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371600"/>
            <a:ext cx="8054975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Two major applications: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AutoNum type="romanUcPeriod"/>
            </a:pPr>
            <a:r>
              <a:rPr lang="en-US" altLang="ko-KR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Test significance of </a:t>
            </a:r>
            <a:r>
              <a:rPr lang="en-US" altLang="ko-KR" i="1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given clusterings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(e.g. for those found in heat map)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(Use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given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class labels)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Times New Roman" pitchFamily="18" charset="0"/>
              <a:buAutoNum type="romanUcPeriod" startAt="2"/>
            </a:pPr>
            <a:r>
              <a:rPr lang="en-US" altLang="ko-KR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Test if known cluster can be </a:t>
            </a:r>
            <a:r>
              <a:rPr lang="en-US" altLang="ko-KR" i="1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further split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(Use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class labels)</a:t>
            </a:r>
          </a:p>
        </p:txBody>
      </p:sp>
    </p:spTree>
    <p:extLst>
      <p:ext uri="{BB962C8B-B14F-4D97-AF65-F5344CB8AC3E}">
        <p14:creationId xmlns:p14="http://schemas.microsoft.com/office/powerpoint/2010/main" val="344154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47688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Analyze Perou 500 breast cancer data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(large cross study combined data set)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Current folklore:   5 classes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z="2800" smtClean="0">
                <a:solidFill>
                  <a:srgbClr val="FF0000"/>
                </a:solidFill>
                <a:latin typeface="Arial" charset="0"/>
                <a:ea typeface="Gulim" pitchFamily="34" charset="-127"/>
                <a:cs typeface="Arial" charset="0"/>
              </a:rPr>
              <a:t>Luminal A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z="280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Luminal B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z="280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Normal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z="2800" smtClean="0">
                <a:solidFill>
                  <a:srgbClr val="00B0F0"/>
                </a:solidFill>
                <a:latin typeface="Arial" charset="0"/>
                <a:ea typeface="Gulim" pitchFamily="34" charset="-127"/>
                <a:cs typeface="Arial" charset="0"/>
              </a:rPr>
              <a:t>Her 2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z="2800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Basal</a:t>
            </a:r>
          </a:p>
        </p:txBody>
      </p:sp>
    </p:spTree>
    <p:extLst>
      <p:ext uri="{BB962C8B-B14F-4D97-AF65-F5344CB8AC3E}">
        <p14:creationId xmlns:p14="http://schemas.microsoft.com/office/powerpoint/2010/main" val="15869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20113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Perou 500 PCA View – real clusters???</a:t>
            </a:r>
          </a:p>
        </p:txBody>
      </p:sp>
      <p:pic>
        <p:nvPicPr>
          <p:cNvPr id="2119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6052" r="4274" b="6052"/>
          <a:stretch>
            <a:fillRect/>
          </a:stretch>
        </p:blipFill>
        <p:spPr bwMode="auto">
          <a:xfrm>
            <a:off x="746125" y="1431925"/>
            <a:ext cx="7827963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95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67713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Perou 500 DWD Dir’ns View – real clusters???</a:t>
            </a:r>
          </a:p>
        </p:txBody>
      </p:sp>
      <p:pic>
        <p:nvPicPr>
          <p:cNvPr id="2129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6052" r="4274" b="6052"/>
          <a:stretch>
            <a:fillRect/>
          </a:stretch>
        </p:blipFill>
        <p:spPr bwMode="auto">
          <a:xfrm>
            <a:off x="762000" y="1435100"/>
            <a:ext cx="7826375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4572000" y="2895600"/>
            <a:ext cx="1600200" cy="2590800"/>
          </a:xfrm>
          <a:prstGeom prst="rect">
            <a:avLst/>
          </a:prstGeom>
          <a:noFill/>
          <a:ln w="254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8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81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600200"/>
                <a:ext cx="8458200" cy="51054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Estimated Mean, </a:t>
                </a:r>
                <a14:m>
                  <m:oMath xmlns:m="http://schemas.openxmlformats.org/officeDocument/2006/math">
                    <m:r>
                      <a:rPr lang="ko-KR" alt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𝜇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(of Gaussian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dist’n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)?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1</a:t>
                </a:r>
                <a:r>
                  <a:rPr lang="en-US" altLang="ko-KR" baseline="30000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Can ignore this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By appealing to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shift invariance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of CI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When Data are (rigidly) shifted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CI remains the same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 enough to simulate with mean 0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Other uses of invariance ideas?</a:t>
                </a:r>
              </a:p>
            </p:txBody>
          </p:sp>
        </mc:Choice>
        <mc:Fallback xmlns="">
          <p:sp>
            <p:nvSpPr>
              <p:cNvPr id="162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600200"/>
                <a:ext cx="8458200" cy="5105400"/>
              </a:xfrm>
              <a:blipFill rotWithShape="0">
                <a:blip r:embed="rId3"/>
                <a:stretch>
                  <a:fillRect l="-1875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96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Perou 500 – Fundamental Question</a:t>
            </a:r>
          </a:p>
        </p:txBody>
      </p:sp>
      <p:pic>
        <p:nvPicPr>
          <p:cNvPr id="2140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4" t="30261" r="35043" b="25420"/>
          <a:stretch>
            <a:fillRect/>
          </a:stretch>
        </p:blipFill>
        <p:spPr bwMode="auto">
          <a:xfrm>
            <a:off x="5257800" y="1676400"/>
            <a:ext cx="3190875" cy="54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20" name="TextBox 3"/>
          <p:cNvSpPr txBox="1">
            <a:spLocks noChangeArrowheads="1"/>
          </p:cNvSpPr>
          <p:nvPr/>
        </p:nvSpPr>
        <p:spPr bwMode="auto">
          <a:xfrm>
            <a:off x="685800" y="1828800"/>
            <a:ext cx="32416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smtClean="0">
                <a:solidFill>
                  <a:srgbClr val="000000"/>
                </a:solidFill>
              </a:rPr>
              <a:t>Are </a:t>
            </a:r>
            <a:r>
              <a:rPr lang="en-US" sz="3200" smtClean="0">
                <a:solidFill>
                  <a:srgbClr val="FF0000"/>
                </a:solidFill>
              </a:rPr>
              <a:t>Luminal A </a:t>
            </a:r>
            <a:r>
              <a:rPr lang="en-US" sz="3200" smtClean="0">
                <a:solidFill>
                  <a:srgbClr val="FFFFFF"/>
                </a:solidFill>
              </a:rPr>
              <a:t>&amp; </a:t>
            </a:r>
          </a:p>
          <a:p>
            <a:pPr eaLnBrk="1" hangingPunct="1"/>
            <a:r>
              <a:rPr lang="en-US" sz="3200" smtClean="0">
                <a:solidFill>
                  <a:srgbClr val="FF00FF"/>
                </a:solidFill>
              </a:rPr>
              <a:t>Luminal B</a:t>
            </a:r>
            <a:r>
              <a:rPr lang="en-US" sz="3200" smtClean="0">
                <a:solidFill>
                  <a:srgbClr val="000000"/>
                </a:solidFill>
              </a:rPr>
              <a:t> really </a:t>
            </a:r>
          </a:p>
          <a:p>
            <a:pPr eaLnBrk="1" hangingPunct="1"/>
            <a:r>
              <a:rPr lang="en-US" sz="3200" smtClean="0">
                <a:solidFill>
                  <a:srgbClr val="000000"/>
                </a:solidFill>
              </a:rPr>
              <a:t>distinct clusters?</a:t>
            </a:r>
          </a:p>
          <a:p>
            <a:pPr eaLnBrk="1" hangingPunct="1"/>
            <a:endParaRPr lang="en-US" sz="320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3200" smtClean="0">
                <a:solidFill>
                  <a:srgbClr val="000000"/>
                </a:solidFill>
              </a:rPr>
              <a:t>Famous for</a:t>
            </a:r>
          </a:p>
          <a:p>
            <a:pPr eaLnBrk="1" hangingPunct="1"/>
            <a:r>
              <a:rPr lang="en-US" sz="3200" smtClean="0">
                <a:solidFill>
                  <a:srgbClr val="000000"/>
                </a:solidFill>
              </a:rPr>
              <a:t>Far Different </a:t>
            </a:r>
          </a:p>
          <a:p>
            <a:pPr eaLnBrk="1" hangingPunct="1"/>
            <a:r>
              <a:rPr lang="en-US" sz="3200" u="sng" smtClean="0">
                <a:solidFill>
                  <a:srgbClr val="000000"/>
                </a:solidFill>
              </a:rPr>
              <a:t>Survivability</a:t>
            </a:r>
          </a:p>
        </p:txBody>
      </p:sp>
      <p:cxnSp>
        <p:nvCxnSpPr>
          <p:cNvPr id="214021" name="Straight Arrow Connector 5"/>
          <p:cNvCxnSpPr>
            <a:cxnSpLocks noChangeShapeType="1"/>
          </p:cNvCxnSpPr>
          <p:nvPr/>
        </p:nvCxnSpPr>
        <p:spPr bwMode="auto">
          <a:xfrm>
            <a:off x="3276600" y="2133600"/>
            <a:ext cx="4191000" cy="1524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22" name="Straight Arrow Connector 6"/>
          <p:cNvCxnSpPr>
            <a:cxnSpLocks noChangeShapeType="1"/>
          </p:cNvCxnSpPr>
          <p:nvPr/>
        </p:nvCxnSpPr>
        <p:spPr bwMode="auto">
          <a:xfrm>
            <a:off x="3276600" y="2133600"/>
            <a:ext cx="3962400" cy="34290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23" name="Straight Arrow Connector 9"/>
          <p:cNvCxnSpPr>
            <a:cxnSpLocks noChangeShapeType="1"/>
          </p:cNvCxnSpPr>
          <p:nvPr/>
        </p:nvCxnSpPr>
        <p:spPr bwMode="auto">
          <a:xfrm flipV="1">
            <a:off x="2590800" y="2438400"/>
            <a:ext cx="3810000" cy="228600"/>
          </a:xfrm>
          <a:prstGeom prst="straightConnector1">
            <a:avLst/>
          </a:prstGeom>
          <a:noFill/>
          <a:ln w="25400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24" name="Straight Arrow Connector 12"/>
          <p:cNvCxnSpPr>
            <a:cxnSpLocks noChangeShapeType="1"/>
          </p:cNvCxnSpPr>
          <p:nvPr/>
        </p:nvCxnSpPr>
        <p:spPr bwMode="auto">
          <a:xfrm>
            <a:off x="2590800" y="2667000"/>
            <a:ext cx="3962400" cy="3124200"/>
          </a:xfrm>
          <a:prstGeom prst="straightConnector1">
            <a:avLst/>
          </a:prstGeom>
          <a:noFill/>
          <a:ln w="25400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147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Results for Luminal A vs. Luminal B</a:t>
            </a:r>
          </a:p>
        </p:txBody>
      </p:sp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6052" r="4274" b="6052"/>
          <a:stretch>
            <a:fillRect/>
          </a:stretch>
        </p:blipFill>
        <p:spPr bwMode="auto">
          <a:xfrm>
            <a:off x="685800" y="1447800"/>
            <a:ext cx="7826375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4" name="TextBox 5"/>
          <p:cNvSpPr txBox="1">
            <a:spLocks noChangeArrowheads="1"/>
          </p:cNvSpPr>
          <p:nvPr/>
        </p:nvSpPr>
        <p:spPr bwMode="auto">
          <a:xfrm>
            <a:off x="381000" y="1905000"/>
            <a:ext cx="286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smtClean="0">
                <a:solidFill>
                  <a:srgbClr val="FFFFFF"/>
                </a:solidFill>
              </a:rPr>
              <a:t>P-val = 0.0045</a:t>
            </a:r>
          </a:p>
        </p:txBody>
      </p:sp>
    </p:spTree>
    <p:extLst>
      <p:ext uri="{BB962C8B-B14F-4D97-AF65-F5344CB8AC3E}">
        <p14:creationId xmlns:p14="http://schemas.microsoft.com/office/powerpoint/2010/main" val="113233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Results for Luminal A vs. Luminal B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Get p-values from: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Empirical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Quantile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From simulated sample CIs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Results for Luminal A vs. Luminal B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Get p-values from: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Empirical Quantile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From simulated sample CIs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Fit Gaussian Quantile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Don’t “believe these”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useful for comparison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Especially when Empirical Quantile = 0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6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Results for Luminal A vs. Luminal B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8305800" cy="3962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AutoNum type="romanUcPeriod"/>
            </a:pPr>
            <a:r>
              <a:rPr lang="en-US" altLang="ko-KR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Test significance of </a:t>
            </a:r>
            <a:r>
              <a:rPr lang="en-US" altLang="ko-KR" i="1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given clusterings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Empirical p-val = 0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Definitely 2 clusters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fit p-val = 0.0045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same strong evidence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 these really are two clusters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9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Results for Luminal A vs. Luminal B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Times New Roman" pitchFamily="18" charset="0"/>
              <a:buAutoNum type="romanUcPeriod" startAt="2"/>
            </a:pPr>
            <a:r>
              <a:rPr lang="en-US" altLang="ko-KR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  Test if known cluster can be </a:t>
            </a:r>
            <a:r>
              <a:rPr lang="en-US" altLang="ko-KR" i="1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further split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Empirical p-val = 0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definitely 2 clusters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fit p-val = 10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-10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Stronger evidence than above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Such comparison is value of Gaussian fit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Makes sense (since CI is min possible)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 these really are two clusters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2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47688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Summary of Perou 500 SigClust Results: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Lum &amp; Norm  vs.  Her2 &amp; Basal,   p-val = 10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-19</a:t>
            </a:r>
            <a:endParaRPr lang="en-US" altLang="ko-KR" sz="280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Luminal A  vs.  B,   p-val = 0.0045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Her 2  vs.  Basal,   p-val = 10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-10</a:t>
            </a:r>
            <a:endParaRPr lang="en-US" altLang="ko-KR" sz="280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Luminal A,    p-val = 10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-7</a:t>
            </a:r>
            <a:endParaRPr lang="en-US" altLang="ko-KR" sz="280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Luminal B,   p-val = 0.058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Her 2,   p-val = 0.10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Basal,   p-val = 0.005</a:t>
            </a:r>
          </a:p>
        </p:txBody>
      </p:sp>
    </p:spTree>
    <p:extLst>
      <p:ext uri="{BB962C8B-B14F-4D97-AF65-F5344CB8AC3E}">
        <p14:creationId xmlns:p14="http://schemas.microsoft.com/office/powerpoint/2010/main" val="131068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47688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Summary of Perou 500 SigClust Results: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All previous splits were real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Most not able to split further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Exception is Basal, already known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Chuck Perou has good intuition!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(insight about signal vs. noise)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How good are others???</a:t>
            </a:r>
          </a:p>
        </p:txBody>
      </p:sp>
    </p:spTree>
    <p:extLst>
      <p:ext uri="{BB962C8B-B14F-4D97-AF65-F5344CB8AC3E}">
        <p14:creationId xmlns:p14="http://schemas.microsoft.com/office/powerpoint/2010/main" val="26711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914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47688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Experience with Other Data Sets:   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Similar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Smaller data sets:   less power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Gene filtering:    more power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Lung Cancer:    more distinct clusters</a:t>
            </a:r>
          </a:p>
        </p:txBody>
      </p:sp>
    </p:spTree>
    <p:extLst>
      <p:ext uri="{BB962C8B-B14F-4D97-AF65-F5344CB8AC3E}">
        <p14:creationId xmlns:p14="http://schemas.microsoft.com/office/powerpoint/2010/main" val="12785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4676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79550"/>
            <a:ext cx="8382000" cy="47688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Some Personal Observations</a:t>
            </a:r>
            <a:endParaRPr lang="en-US" altLang="ko-KR" u="sng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Experienced Analysts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Impressively Good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SigClust can save them time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SigClust can help them with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skeptics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SigClust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essential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for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non-experts</a:t>
            </a:r>
          </a:p>
        </p:txBody>
      </p:sp>
    </p:spTree>
    <p:extLst>
      <p:ext uri="{BB962C8B-B14F-4D97-AF65-F5344CB8AC3E}">
        <p14:creationId xmlns:p14="http://schemas.microsoft.com/office/powerpoint/2010/main" val="392716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nd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Key Idea:    Mod Out Rotations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Replace full Cov. by diagonal matrix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As done in PCA eigen-analysis</a:t>
            </a:r>
          </a:p>
          <a:p>
            <a:pPr eaLnBrk="1" hangingPunct="1">
              <a:buFont typeface="Wingdings" pitchFamily="2" charset="2"/>
              <a:buChar char="n"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then “not like data”???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OK, since k-means clustering (i.e. CI) 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rotation invariant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(assuming e.g. Euclidean Distance)</a:t>
            </a:r>
          </a:p>
          <a:p>
            <a:pPr eaLnBrk="1" hangingPunct="1">
              <a:buFont typeface="Wingdings" pitchFamily="2" charset="2"/>
              <a:buChar char="n"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10242" name="Object 7"/>
          <p:cNvGraphicFramePr>
            <a:graphicFrameLocks noChangeAspect="1"/>
          </p:cNvGraphicFramePr>
          <p:nvPr/>
        </p:nvGraphicFramePr>
        <p:xfrm>
          <a:off x="3200400" y="3048000"/>
          <a:ext cx="22860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80" name="Equation" r:id="rId4" imgW="1384200" imgH="330120" progId="Equation.3">
                  <p:embed/>
                </p:oleObj>
              </mc:Choice>
              <mc:Fallback>
                <p:oleObj name="Equation" r:id="rId4" imgW="13842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048000"/>
                        <a:ext cx="228600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16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990600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Overview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534399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Works Well When Factor Part Not Used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6" t="5052" r="7138" b="50888"/>
          <a:stretch/>
        </p:blipFill>
        <p:spPr>
          <a:xfrm>
            <a:off x="152400" y="4078763"/>
            <a:ext cx="4010475" cy="2703037"/>
          </a:xfrm>
          <a:noFill/>
        </p:spPr>
      </p:pic>
    </p:spTree>
    <p:extLst>
      <p:ext uri="{BB962C8B-B14F-4D97-AF65-F5344CB8AC3E}">
        <p14:creationId xmlns:p14="http://schemas.microsoft.com/office/powerpoint/2010/main" val="128429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990600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Overview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534399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Works Well When Factor Part Not Used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Sample Eigenvalues Always Valid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But Can be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Too Conservative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5" t="4842" r="8546" b="50000"/>
          <a:stretch/>
        </p:blipFill>
        <p:spPr bwMode="auto">
          <a:xfrm>
            <a:off x="4767675" y="4052888"/>
            <a:ext cx="3919125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6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990600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Overview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534399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Works Well When Factor Part Not Used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Sample Eigenvalues Always Valid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But Can be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Too Conservative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Above Factor Threshold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Anti-Conservative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5" t="4842" r="8546" b="50000"/>
          <a:stretch/>
        </p:blipFill>
        <p:spPr bwMode="auto">
          <a:xfrm>
            <a:off x="4767675" y="4052888"/>
            <a:ext cx="3919125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43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990600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Overview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534399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Works Well When Factor Part Not Used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Sample Eigenvalues Always Valid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But Can be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Too Conservative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Above Factor Threshold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Anti-Conservative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Problem Fixed by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Soft </a:t>
            </a:r>
            <a:r>
              <a:rPr lang="en-US" altLang="ko-KR" u="sng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Thresholding</a:t>
            </a:r>
            <a:endParaRPr lang="en-US" altLang="ko-KR" u="sng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(Huang et al, 2014)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200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Open Problems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371600"/>
            <a:ext cx="8054975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Improved Eigenvalue Estimation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More attention to Local Minima in 2-means Clustering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Theoretical Null Distributions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Inference for k &gt; 2 means Clustering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Multiple Comparison Issues</a:t>
            </a:r>
          </a:p>
        </p:txBody>
      </p:sp>
    </p:spTree>
    <p:extLst>
      <p:ext uri="{BB962C8B-B14F-4D97-AF65-F5344CB8AC3E}">
        <p14:creationId xmlns:p14="http://schemas.microsoft.com/office/powerpoint/2010/main" val="331165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Modern Mathematical Statistics: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Based on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asymptotic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analysis</a:t>
            </a:r>
          </a:p>
        </p:txBody>
      </p:sp>
      <p:pic>
        <p:nvPicPr>
          <p:cNvPr id="1029" name="Picture 5" descr="The Annals of Statis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76900"/>
            <a:ext cx="4038600" cy="622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04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Modern Mathematical Statistics: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Based on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asymptotic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analysis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I.e.  Uses limiting operations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Almost always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962400" y="2819400"/>
          <a:ext cx="6969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10" name="Equation" r:id="rId4" imgW="253800" imgH="279360" progId="Equation.3">
                  <p:embed/>
                </p:oleObj>
              </mc:Choice>
              <mc:Fallback>
                <p:oleObj name="Equation" r:id="rId4" imgW="253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819400"/>
                        <a:ext cx="6969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96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305800" cy="51054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Modern Mathematical Statistics: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Based on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asymptotic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analysis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I.e.  Uses limiting operations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Almost always</a:t>
            </a:r>
          </a:p>
          <a:p>
            <a:pPr marL="0" indent="0" eaLnBrk="1" hangingPunct="1">
              <a:buFont typeface="Wingdings" pitchFamily="2" charset="2"/>
              <a:buChar char="§"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Workhorse Method for Much Insight: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Laws of Large Numbers (Consistency)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Central Limit Theorems (Quantify Errors)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962400" y="2819400"/>
          <a:ext cx="6969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4" name="Equation" r:id="rId4" imgW="253800" imgH="279360" progId="Equation.3">
                  <p:embed/>
                </p:oleObj>
              </mc:Choice>
              <mc:Fallback>
                <p:oleObj name="Equation" r:id="rId4" imgW="253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819400"/>
                        <a:ext cx="6969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44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Modern Mathematical Statistics: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Based on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asymptotic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analysis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I.e.  Uses limiting operations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Almost always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Occasional </a:t>
            </a:r>
            <a:r>
              <a:rPr lang="en-US" dirty="0" smtClean="0">
                <a:solidFill>
                  <a:schemeClr val="hlink"/>
                </a:solidFill>
                <a:latin typeface="Arial" charset="0"/>
              </a:rPr>
              <a:t>misconceptions</a:t>
            </a:r>
            <a:endParaRPr lang="en-US" dirty="0" smtClean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962400" y="2819400"/>
          <a:ext cx="6969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58" name="Equation" r:id="rId4" imgW="253800" imgH="279360" progId="Equation.3">
                  <p:embed/>
                </p:oleObj>
              </mc:Choice>
              <mc:Fallback>
                <p:oleObj name="Equation" r:id="rId4" imgW="253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819400"/>
                        <a:ext cx="6969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67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Modern Mathematical Statistics: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Based on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asymptotic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analysis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I.e.  Uses limiting operations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Almost always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Occasional </a:t>
            </a:r>
            <a:r>
              <a:rPr lang="en-US" dirty="0" smtClean="0">
                <a:solidFill>
                  <a:schemeClr val="hlink"/>
                </a:solidFill>
                <a:latin typeface="Arial" charset="0"/>
              </a:rPr>
              <a:t>misconceptions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Indicates behavior for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large samples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Thus only makes sense for “large” samples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962400" y="2819400"/>
          <a:ext cx="6969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82" name="Equation" r:id="rId4" imgW="253800" imgH="279360" progId="Equation.3">
                  <p:embed/>
                </p:oleObj>
              </mc:Choice>
              <mc:Fallback>
                <p:oleObj name="Equation" r:id="rId4" imgW="253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819400"/>
                        <a:ext cx="6969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901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nd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Key Idea:    Mod Out Rotations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Only need to estimate diagonal matrix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still have </a:t>
            </a:r>
            <a:r>
              <a:rPr lang="en-US" altLang="ko-KR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problems?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Perou 500 data: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	Dimension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	Sample Size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Still need to estimate                  param’s</a:t>
            </a:r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24400" y="5638800"/>
          <a:ext cx="17526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96" name="Equation" r:id="rId4" imgW="1130040" imgH="279360" progId="Equation.3">
                  <p:embed/>
                </p:oleObj>
              </mc:Choice>
              <mc:Fallback>
                <p:oleObj name="Equation" r:id="rId4" imgW="1130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638800"/>
                        <a:ext cx="17526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191000" y="4906963"/>
          <a:ext cx="1447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97" name="Equation" r:id="rId6" imgW="939600" imgH="279360" progId="Equation.3">
                  <p:embed/>
                </p:oleObj>
              </mc:Choice>
              <mc:Fallback>
                <p:oleObj name="Equation" r:id="rId6" imgW="939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906963"/>
                        <a:ext cx="1447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7"/>
          <p:cNvGraphicFramePr>
            <a:graphicFrameLocks noChangeAspect="1"/>
          </p:cNvGraphicFramePr>
          <p:nvPr/>
        </p:nvGraphicFramePr>
        <p:xfrm>
          <a:off x="3962400" y="4230688"/>
          <a:ext cx="16764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98" name="Equation" r:id="rId8" imgW="1130040" imgH="279360" progId="Equation.3">
                  <p:embed/>
                </p:oleObj>
              </mc:Choice>
              <mc:Fallback>
                <p:oleObj name="Equation" r:id="rId8" imgW="1130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230688"/>
                        <a:ext cx="16764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34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Modern Mathematical Statistics: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Based on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asymptotic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analysis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I.e.  Uses limiting operations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Almost always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Occasional </a:t>
            </a:r>
            <a:r>
              <a:rPr lang="en-US" dirty="0" smtClean="0">
                <a:solidFill>
                  <a:schemeClr val="hlink"/>
                </a:solidFill>
                <a:latin typeface="Arial" charset="0"/>
              </a:rPr>
              <a:t>misconceptions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Indicates behavior for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large samples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Thus only makes sense for “large” samples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Models phenomenon of “increasing data”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962400" y="2819400"/>
          <a:ext cx="6969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06" name="Equation" r:id="rId4" imgW="253800" imgH="279360" progId="Equation.3">
                  <p:embed/>
                </p:oleObj>
              </mc:Choice>
              <mc:Fallback>
                <p:oleObj name="Equation" r:id="rId4" imgW="253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819400"/>
                        <a:ext cx="6969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07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Modern Mathematical Statistics: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  Based on </a:t>
            </a:r>
            <a:r>
              <a:rPr lang="en-US" i="1" smtClean="0">
                <a:solidFill>
                  <a:schemeClr val="bg2"/>
                </a:solidFill>
                <a:latin typeface="Arial" charset="0"/>
              </a:rPr>
              <a:t>asymptotic</a:t>
            </a:r>
            <a:r>
              <a:rPr lang="en-US" smtClean="0">
                <a:solidFill>
                  <a:schemeClr val="bg2"/>
                </a:solidFill>
                <a:latin typeface="Arial" charset="0"/>
              </a:rPr>
              <a:t> analysis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  I.e.  Uses limiting operations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  Almost always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  Occasional </a:t>
            </a:r>
            <a:r>
              <a:rPr lang="en-US" smtClean="0">
                <a:solidFill>
                  <a:schemeClr val="hlink"/>
                </a:solidFill>
                <a:latin typeface="Arial" charset="0"/>
              </a:rPr>
              <a:t>misconceptions</a:t>
            </a:r>
            <a:r>
              <a:rPr lang="en-US" smtClean="0">
                <a:solidFill>
                  <a:schemeClr val="bg2"/>
                </a:solidFill>
                <a:latin typeface="Arial" charset="0"/>
              </a:rPr>
              <a:t>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Indicates behavior for </a:t>
            </a:r>
            <a:r>
              <a:rPr lang="en-US" i="1" smtClean="0">
                <a:solidFill>
                  <a:schemeClr val="bg2"/>
                </a:solidFill>
                <a:latin typeface="Arial" charset="0"/>
              </a:rPr>
              <a:t>large samples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Thus only makes sense for “large” samples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Models phenomenon of “increasing data”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So other flavors are useless???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962400" y="2819400"/>
          <a:ext cx="6969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30" name="Equation" r:id="rId4" imgW="253800" imgH="279360" progId="Equation.3">
                  <p:embed/>
                </p:oleObj>
              </mc:Choice>
              <mc:Fallback>
                <p:oleObj name="Equation" r:id="rId4" imgW="253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819400"/>
                        <a:ext cx="6969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746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5626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Modern Mathematical Statistics: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Based on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asymptotic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analysis</a:t>
            </a:r>
          </a:p>
        </p:txBody>
      </p:sp>
    </p:spTree>
    <p:extLst>
      <p:ext uri="{BB962C8B-B14F-4D97-AF65-F5344CB8AC3E}">
        <p14:creationId xmlns:p14="http://schemas.microsoft.com/office/powerpoint/2010/main" val="8758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5626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Modern Mathematical Statistics: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Based on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asymptotic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analysis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Real Reasons:</a:t>
            </a:r>
          </a:p>
          <a:p>
            <a:pPr marL="400050" lvl="1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Approximation provides insights</a:t>
            </a:r>
          </a:p>
        </p:txBody>
      </p:sp>
    </p:spTree>
    <p:extLst>
      <p:ext uri="{BB962C8B-B14F-4D97-AF65-F5344CB8AC3E}">
        <p14:creationId xmlns:p14="http://schemas.microsoft.com/office/powerpoint/2010/main" val="15365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5626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Modern Mathematical Statistics: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Based on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asymptotic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analysis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Real Reasons:</a:t>
            </a:r>
          </a:p>
          <a:p>
            <a:pPr marL="400050" lvl="1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Approximation provides insights</a:t>
            </a:r>
          </a:p>
          <a:p>
            <a:pPr marL="400050" lvl="1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Can find simple underlying structure</a:t>
            </a:r>
          </a:p>
          <a:p>
            <a:pPr marL="400050" lvl="1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In complex situations</a:t>
            </a:r>
          </a:p>
        </p:txBody>
      </p:sp>
    </p:spTree>
    <p:extLst>
      <p:ext uri="{BB962C8B-B14F-4D97-AF65-F5344CB8AC3E}">
        <p14:creationId xmlns:p14="http://schemas.microsoft.com/office/powerpoint/2010/main" val="399731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5626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Modern Mathematical Statistics: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Based on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asymptotic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analysis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Real Reasons:</a:t>
            </a:r>
          </a:p>
          <a:p>
            <a:pPr marL="400050" lvl="1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Approximation provides insights</a:t>
            </a:r>
          </a:p>
          <a:p>
            <a:pPr marL="400050" lvl="1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Can find simple underlying structure</a:t>
            </a:r>
          </a:p>
          <a:p>
            <a:pPr marL="400050" lvl="1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In complex situations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Thus various flavors are fine:</a:t>
            </a:r>
          </a:p>
          <a:p>
            <a:pPr marL="0" indent="0" eaLnBrk="1" hangingPunct="1">
              <a:buFont typeface="Wingdings" pitchFamily="2" charset="2"/>
              <a:buChar char="§"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Char char="§"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514600" y="5105400"/>
          <a:ext cx="42545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54" name="Equation" r:id="rId4" imgW="1498320" imgH="291960" progId="Equation.3">
                  <p:embed/>
                </p:oleObj>
              </mc:Choice>
              <mc:Fallback>
                <p:oleObj name="Equation" r:id="rId4" imgW="14983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105400"/>
                        <a:ext cx="42545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68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5626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Modern Mathematical Statistics: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  Based on </a:t>
            </a:r>
            <a:r>
              <a:rPr lang="en-US" i="1" smtClean="0">
                <a:solidFill>
                  <a:schemeClr val="bg2"/>
                </a:solidFill>
                <a:latin typeface="Arial" charset="0"/>
              </a:rPr>
              <a:t>asymptotic</a:t>
            </a:r>
            <a:r>
              <a:rPr lang="en-US" smtClean="0">
                <a:solidFill>
                  <a:schemeClr val="bg2"/>
                </a:solidFill>
                <a:latin typeface="Arial" charset="0"/>
              </a:rPr>
              <a:t> analysis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  Real Reasons:</a:t>
            </a:r>
          </a:p>
          <a:p>
            <a:pPr marL="400050" lvl="1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Approximation provides insights</a:t>
            </a:r>
          </a:p>
          <a:p>
            <a:pPr marL="400050" lvl="1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Can find simple underlying structure</a:t>
            </a:r>
          </a:p>
          <a:p>
            <a:pPr marL="400050" lvl="1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In complex situations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Thus various flavors are fine:</a:t>
            </a:r>
          </a:p>
          <a:p>
            <a:pPr marL="0" indent="0" eaLnBrk="1" hangingPunct="1">
              <a:buFont typeface="Wingdings" pitchFamily="2" charset="2"/>
              <a:buChar char="§"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Char char="§"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Even desirable!  (find additional insights)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514600" y="5105400"/>
          <a:ext cx="42545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78" name="Equation" r:id="rId4" imgW="1498320" imgH="291960" progId="Equation.3">
                  <p:embed/>
                </p:oleObj>
              </mc:Choice>
              <mc:Fallback>
                <p:oleObj name="Equation" r:id="rId4" imgW="14983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105400"/>
                        <a:ext cx="42545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34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Personal Observations: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world is…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Personal Observations: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world is…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Surprising (many times!)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[Think I’ve got it, and then …]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89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Personal Observations: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world is…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Surprising (many times!)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[Think I’ve got it, and then …]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Mathematically Beautiful (?)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13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3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rd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Key Idea:   Factor Analysis Model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Model Covariance as:    Biology + Noise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Where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is “fairly low dimensional”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is estimated from background noise</a:t>
            </a:r>
          </a:p>
        </p:txBody>
      </p:sp>
      <p:graphicFrame>
        <p:nvGraphicFramePr>
          <p:cNvPr id="12290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29536524"/>
              </p:ext>
            </p:extLst>
          </p:nvPr>
        </p:nvGraphicFramePr>
        <p:xfrm>
          <a:off x="1066800" y="5486400"/>
          <a:ext cx="6207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20" name="Equation" r:id="rId4" imgW="393480" imgH="419040" progId="Equation.3">
                  <p:embed/>
                </p:oleObj>
              </mc:Choice>
              <mc:Fallback>
                <p:oleObj name="Equation" r:id="rId4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486400"/>
                        <a:ext cx="6207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647074028"/>
              </p:ext>
            </p:extLst>
          </p:nvPr>
        </p:nvGraphicFramePr>
        <p:xfrm>
          <a:off x="1066800" y="4876800"/>
          <a:ext cx="5651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21" name="Equation" r:id="rId6" imgW="355320" imgH="368280" progId="Equation.3">
                  <p:embed/>
                </p:oleObj>
              </mc:Choice>
              <mc:Fallback>
                <p:oleObj name="Equation" r:id="rId6" imgW="35532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76800"/>
                        <a:ext cx="56515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3228975" y="3095625"/>
          <a:ext cx="284003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22" name="Equation" r:id="rId8" imgW="1917360" imgH="419040" progId="Equation.3">
                  <p:embed/>
                </p:oleObj>
              </mc:Choice>
              <mc:Fallback>
                <p:oleObj name="Equation" r:id="rId8" imgW="1917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3095625"/>
                        <a:ext cx="284003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97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Personal Observations: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world is…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Surprising (many times!)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[Think I’ve got it, and then …]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Mathematically Beautiful (?)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Practically Relevant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0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Study Ideas From: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Hall,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and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Neeman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(2005)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For       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dim’al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Standard Normal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dist’n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: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24000" y="1219200"/>
          <a:ext cx="3778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14" name="Equation" r:id="rId4" imgW="228600" imgH="279360" progId="Equation.3">
                  <p:embed/>
                </p:oleObj>
              </mc:Choice>
              <mc:Fallback>
                <p:oleObj name="Equation" r:id="rId4" imgW="228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19200"/>
                        <a:ext cx="3778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3124200" y="2057400"/>
          <a:ext cx="3200400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15" name="Equation" r:id="rId6" imgW="2590560" imgH="1320480" progId="Equation.3">
                  <p:embed/>
                </p:oleObj>
              </mc:Choice>
              <mc:Fallback>
                <p:oleObj name="Equation" r:id="rId6" imgW="259056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057400"/>
                        <a:ext cx="3200400" cy="163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849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For       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dim’al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Standard Normal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dist’n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: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Where are Data?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Near Peak of Density?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sz="1600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sz="1600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sz="1600" dirty="0">
                <a:solidFill>
                  <a:schemeClr val="bg2"/>
                </a:solidFill>
                <a:latin typeface="Arial" charset="0"/>
              </a:rPr>
              <a:t>                                                                                    Thanks to:  psycnet.apa.org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24000" y="1219200"/>
          <a:ext cx="3778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38" name="Equation" r:id="rId4" imgW="228600" imgH="279360" progId="Equation.3">
                  <p:embed/>
                </p:oleObj>
              </mc:Choice>
              <mc:Fallback>
                <p:oleObj name="Equation" r:id="rId4" imgW="228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19200"/>
                        <a:ext cx="3778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3124200" y="2057400"/>
          <a:ext cx="3200400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39" name="Equation" r:id="rId6" imgW="2590560" imgH="1320480" progId="Equation.3">
                  <p:embed/>
                </p:oleObj>
              </mc:Choice>
              <mc:Fallback>
                <p:oleObj name="Equation" r:id="rId6" imgW="259056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057400"/>
                        <a:ext cx="3200400" cy="163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1" name="Picture 7" descr="https://encrypted-tbn1.gstatic.com/images?q=tbn:ANd9GcT9fokErCSWqHo3mPTmglRopXaKC7g0FRji7nLjiA1y5AUYlK-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4800600" y="4572000"/>
            <a:ext cx="2643188" cy="914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22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For       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dim’al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Standard Normal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dist’n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: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Euclidean Distance to Origin (as             )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(measure how close to peak)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24000" y="1219200"/>
          <a:ext cx="3778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74" name="Equation" r:id="rId4" imgW="228600" imgH="279360" progId="Equation.3">
                  <p:embed/>
                </p:oleObj>
              </mc:Choice>
              <mc:Fallback>
                <p:oleObj name="Equation" r:id="rId4" imgW="228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19200"/>
                        <a:ext cx="3778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553200" y="3962400"/>
          <a:ext cx="12842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75" name="Equation" r:id="rId6" imgW="469800" imgH="177480" progId="Equation.3">
                  <p:embed/>
                </p:oleObj>
              </mc:Choice>
              <mc:Fallback>
                <p:oleObj name="Equation" r:id="rId6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962400"/>
                        <a:ext cx="128428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3124200" y="2057400"/>
          <a:ext cx="3200400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76" name="Equation" r:id="rId8" imgW="2590560" imgH="1320480" progId="Equation.3">
                  <p:embed/>
                </p:oleObj>
              </mc:Choice>
              <mc:Fallback>
                <p:oleObj name="Equation" r:id="rId8" imgW="259056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057400"/>
                        <a:ext cx="3200400" cy="163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69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For       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dim’al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Standard Normal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dist’n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: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Euclidean Distance to Origin (as             ):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24000" y="1219200"/>
          <a:ext cx="3778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4" name="Equation" r:id="rId4" imgW="228600" imgH="279360" progId="Equation.3">
                  <p:embed/>
                </p:oleObj>
              </mc:Choice>
              <mc:Fallback>
                <p:oleObj name="Equation" r:id="rId4" imgW="228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19200"/>
                        <a:ext cx="3778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64043135"/>
              </p:ext>
            </p:extLst>
          </p:nvPr>
        </p:nvGraphicFramePr>
        <p:xfrm>
          <a:off x="6553200" y="3886200"/>
          <a:ext cx="12842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5" name="Equation" r:id="rId6" imgW="469800" imgH="177480" progId="Equation.3">
                  <p:embed/>
                </p:oleObj>
              </mc:Choice>
              <mc:Fallback>
                <p:oleObj name="Equation" r:id="rId6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886200"/>
                        <a:ext cx="128428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3124200" y="2057400"/>
          <a:ext cx="3200400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6" name="Equation" r:id="rId8" imgW="2590560" imgH="1320480" progId="Equation.3">
                  <p:embed/>
                </p:oleObj>
              </mc:Choice>
              <mc:Fallback>
                <p:oleObj name="Equation" r:id="rId8" imgW="259056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057400"/>
                        <a:ext cx="3200400" cy="163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02892"/>
              </p:ext>
            </p:extLst>
          </p:nvPr>
        </p:nvGraphicFramePr>
        <p:xfrm>
          <a:off x="1296988" y="4522788"/>
          <a:ext cx="6626225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7" name="Equation" r:id="rId10" imgW="2514600" imgH="355320" progId="Equation.3">
                  <p:embed/>
                </p:oleObj>
              </mc:Choice>
              <mc:Fallback>
                <p:oleObj name="Equation" r:id="rId10" imgW="25146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8" y="4522788"/>
                        <a:ext cx="6626225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76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For        dim’al </a:t>
            </a:r>
            <a:r>
              <a:rPr lang="en-US" i="1" smtClean="0">
                <a:solidFill>
                  <a:schemeClr val="bg2"/>
                </a:solidFill>
                <a:latin typeface="Arial" charset="0"/>
              </a:rPr>
              <a:t>Standard Normal</a:t>
            </a:r>
            <a:r>
              <a:rPr lang="en-US" smtClean="0">
                <a:solidFill>
                  <a:schemeClr val="bg2"/>
                </a:solidFill>
                <a:latin typeface="Arial" charset="0"/>
              </a:rPr>
              <a:t> dist’n: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Euclidean Distance to Origin (as             ):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24000" y="1219200"/>
          <a:ext cx="3778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46" name="Equation" r:id="rId4" imgW="228600" imgH="279360" progId="Equation.3">
                  <p:embed/>
                </p:oleObj>
              </mc:Choice>
              <mc:Fallback>
                <p:oleObj name="Equation" r:id="rId4" imgW="228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19200"/>
                        <a:ext cx="3778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553200" y="3962400"/>
          <a:ext cx="12842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47" name="Equation" r:id="rId6" imgW="469800" imgH="177480" progId="Equation.3">
                  <p:embed/>
                </p:oleObj>
              </mc:Choice>
              <mc:Fallback>
                <p:oleObj name="Equation" r:id="rId6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962400"/>
                        <a:ext cx="128428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3124200" y="2057400"/>
          <a:ext cx="3200400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48" name="Equation" r:id="rId8" imgW="2590560" imgH="1320480" progId="Equation.3">
                  <p:embed/>
                </p:oleObj>
              </mc:Choice>
              <mc:Fallback>
                <p:oleObj name="Equation" r:id="rId8" imgW="259056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057400"/>
                        <a:ext cx="3200400" cy="163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704459"/>
              </p:ext>
            </p:extLst>
          </p:nvPr>
        </p:nvGraphicFramePr>
        <p:xfrm>
          <a:off x="2819400" y="5632450"/>
          <a:ext cx="32766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49" name="Equation" r:id="rId10" imgW="2044440" imgH="431640" progId="Equation.3">
                  <p:embed/>
                </p:oleObj>
              </mc:Choice>
              <mc:Fallback>
                <p:oleObj name="Equation" r:id="rId10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632450"/>
                        <a:ext cx="32766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942875"/>
              </p:ext>
            </p:extLst>
          </p:nvPr>
        </p:nvGraphicFramePr>
        <p:xfrm>
          <a:off x="1447800" y="4556125"/>
          <a:ext cx="63246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50" name="Equation" r:id="rId12" imgW="2400120" imgH="330120" progId="Equation.3">
                  <p:embed/>
                </p:oleObj>
              </mc:Choice>
              <mc:Fallback>
                <p:oleObj name="Equation" r:id="rId12" imgW="24001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556125"/>
                        <a:ext cx="632460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028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As                ,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Char char="-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Data lie roughly on surface of sphere,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with radius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5122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47163620"/>
              </p:ext>
            </p:extLst>
          </p:nvPr>
        </p:nvGraphicFramePr>
        <p:xfrm>
          <a:off x="1371600" y="1143000"/>
          <a:ext cx="14478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49" name="Equation" r:id="rId4" imgW="876240" imgH="279360" progId="Equation.3">
                  <p:embed/>
                </p:oleObj>
              </mc:Choice>
              <mc:Fallback>
                <p:oleObj name="Equation" r:id="rId4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14478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2819400" y="1981200"/>
          <a:ext cx="32004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50" name="Equation" r:id="rId6" imgW="2044440" imgH="431640" progId="Equation.3">
                  <p:embed/>
                </p:oleObj>
              </mc:Choice>
              <mc:Fallback>
                <p:oleObj name="Equation" r:id="rId6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81200"/>
                        <a:ext cx="32004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8"/>
          <p:cNvGraphicFramePr>
            <a:graphicFrameLocks noChangeAspect="1"/>
          </p:cNvGraphicFramePr>
          <p:nvPr/>
        </p:nvGraphicFramePr>
        <p:xfrm>
          <a:off x="5715000" y="3624263"/>
          <a:ext cx="6858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51" name="Equation" r:id="rId8" imgW="444240" imgH="342720" progId="Equation.3">
                  <p:embed/>
                </p:oleObj>
              </mc:Choice>
              <mc:Fallback>
                <p:oleObj name="Equation" r:id="rId8" imgW="4442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624263"/>
                        <a:ext cx="6858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804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As                ,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Char char="-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Data lie roughly on surface of sphere,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with radius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- Yet origin is point of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highest density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???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5122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61798619"/>
              </p:ext>
            </p:extLst>
          </p:nvPr>
        </p:nvGraphicFramePr>
        <p:xfrm>
          <a:off x="1371600" y="1143000"/>
          <a:ext cx="14478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73" name="Equation" r:id="rId4" imgW="876240" imgH="279360" progId="Equation.3">
                  <p:embed/>
                </p:oleObj>
              </mc:Choice>
              <mc:Fallback>
                <p:oleObj name="Equation" r:id="rId4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14478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2819400" y="1981200"/>
          <a:ext cx="32004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74" name="Equation" r:id="rId6" imgW="2044440" imgH="431640" progId="Equation.3">
                  <p:embed/>
                </p:oleObj>
              </mc:Choice>
              <mc:Fallback>
                <p:oleObj name="Equation" r:id="rId6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81200"/>
                        <a:ext cx="32004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8"/>
          <p:cNvGraphicFramePr>
            <a:graphicFrameLocks noChangeAspect="1"/>
          </p:cNvGraphicFramePr>
          <p:nvPr/>
        </p:nvGraphicFramePr>
        <p:xfrm>
          <a:off x="5715000" y="3624263"/>
          <a:ext cx="6858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75" name="Equation" r:id="rId8" imgW="444240" imgH="342720" progId="Equation.3">
                  <p:embed/>
                </p:oleObj>
              </mc:Choice>
              <mc:Fallback>
                <p:oleObj name="Equation" r:id="rId8" imgW="4442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624263"/>
                        <a:ext cx="6858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590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As                ,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Char char="-"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Data lie roughly on surface of sphere,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with radius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- Yet origin is point of </a:t>
            </a:r>
            <a:r>
              <a:rPr lang="en-US" i="1" smtClean="0">
                <a:solidFill>
                  <a:schemeClr val="bg2"/>
                </a:solidFill>
                <a:latin typeface="Arial" charset="0"/>
              </a:rPr>
              <a:t>highest density</a:t>
            </a:r>
            <a:r>
              <a:rPr lang="en-US" smtClean="0">
                <a:solidFill>
                  <a:schemeClr val="bg2"/>
                </a:solidFill>
                <a:latin typeface="Arial" charset="0"/>
              </a:rPr>
              <a:t>???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- Paradox resolved by: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" charset="0"/>
              </a:rPr>
              <a:t>density w. r. t. Lebesgue Measure</a:t>
            </a:r>
            <a:r>
              <a:rPr lang="en-US" smtClean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5122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95951153"/>
              </p:ext>
            </p:extLst>
          </p:nvPr>
        </p:nvGraphicFramePr>
        <p:xfrm>
          <a:off x="1371600" y="1143000"/>
          <a:ext cx="14478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97" name="Equation" r:id="rId4" imgW="876240" imgH="279360" progId="Equation.3">
                  <p:embed/>
                </p:oleObj>
              </mc:Choice>
              <mc:Fallback>
                <p:oleObj name="Equation" r:id="rId4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14478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2819400" y="1981200"/>
          <a:ext cx="32004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98" name="Equation" r:id="rId6" imgW="2044440" imgH="431640" progId="Equation.3">
                  <p:embed/>
                </p:oleObj>
              </mc:Choice>
              <mc:Fallback>
                <p:oleObj name="Equation" r:id="rId6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81200"/>
                        <a:ext cx="32004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8"/>
          <p:cNvGraphicFramePr>
            <a:graphicFrameLocks noChangeAspect="1"/>
          </p:cNvGraphicFramePr>
          <p:nvPr/>
        </p:nvGraphicFramePr>
        <p:xfrm>
          <a:off x="5715000" y="3624263"/>
          <a:ext cx="6858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99" name="Equation" r:id="rId8" imgW="444240" imgH="342720" progId="Equation.3">
                  <p:embed/>
                </p:oleObj>
              </mc:Choice>
              <mc:Fallback>
                <p:oleObj name="Equation" r:id="rId8" imgW="4442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624263"/>
                        <a:ext cx="6858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64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Estimation of Background Noise       :</a:t>
            </a:r>
          </a:p>
        </p:txBody>
      </p:sp>
      <p:graphicFrame>
        <p:nvGraphicFramePr>
          <p:cNvPr id="1331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77000" y="1371600"/>
          <a:ext cx="6207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52" name="Equation" r:id="rId4" imgW="393480" imgH="419040" progId="Equation.3">
                  <p:embed/>
                </p:oleObj>
              </mc:Choice>
              <mc:Fallback>
                <p:oleObj name="Equation" r:id="rId4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371600"/>
                        <a:ext cx="6207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740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- Paradox resolved by: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density w. r. t.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</a:rPr>
              <a:t>Lebesgue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 Measure</a:t>
            </a:r>
          </a:p>
        </p:txBody>
      </p:sp>
    </p:spTree>
    <p:extLst>
      <p:ext uri="{BB962C8B-B14F-4D97-AF65-F5344CB8AC3E}">
        <p14:creationId xmlns:p14="http://schemas.microsoft.com/office/powerpoint/2010/main" val="20933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density w. r. t. </a:t>
                </a:r>
                <a:r>
                  <a:rPr lang="en-US" i="1" dirty="0" err="1" smtClean="0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Measure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 Consider Volume of Unit Sphere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9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density w. r. t. </a:t>
                </a:r>
                <a:r>
                  <a:rPr lang="en-US" i="1" dirty="0" err="1" smtClean="0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Measure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 Consider Volume of Unit Sphere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i="1" dirty="0" smtClean="0">
                  <a:solidFill>
                    <a:schemeClr val="bg2"/>
                  </a:solidFill>
                  <a:latin typeface="Arial" charset="0"/>
                  <a:ea typeface="Cambria Math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Find As: Integral In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Sph’l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Coordinates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𝐽𝑑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7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density w. r. t. </a:t>
                </a:r>
                <a:r>
                  <a:rPr lang="en-US" i="1" dirty="0" err="1" smtClean="0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Measure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 Consider Volume of Unit Sphere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i="1" dirty="0" smtClean="0">
                  <a:solidFill>
                    <a:schemeClr val="bg2"/>
                  </a:solidFill>
                  <a:latin typeface="Arial" charset="0"/>
                  <a:ea typeface="Cambria Math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Find As: Integral In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Sph’l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Coordinates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𝐽𝑑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Look At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</a:rPr>
                  <a:t>Integrand w.r.t.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/>
          <p:cNvSpPr/>
          <p:nvPr/>
        </p:nvSpPr>
        <p:spPr>
          <a:xfrm rot="16200000">
            <a:off x="4610100" y="3543300"/>
            <a:ext cx="533400" cy="2438400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0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density w. r. t. </a:t>
                </a:r>
                <a:r>
                  <a:rPr lang="en-US" i="1" dirty="0" err="1" smtClean="0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Measure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 Consider Volume of Unit Sphere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i="1" dirty="0" smtClean="0">
                  <a:solidFill>
                    <a:schemeClr val="bg2"/>
                  </a:solidFill>
                  <a:latin typeface="Arial" charset="0"/>
                  <a:ea typeface="Cambria Math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Find As: Integral In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Sph’l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Coordinates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𝐽𝑑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Look At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</a:rPr>
                  <a:t>Integrand w.r.t.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</a:rPr>
                  <a:t>  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Can Show: Puts ~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A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ll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W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eight Near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𝑟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432" b="-5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/>
          <p:cNvSpPr/>
          <p:nvPr/>
        </p:nvSpPr>
        <p:spPr>
          <a:xfrm rot="16200000">
            <a:off x="4610100" y="3543300"/>
            <a:ext cx="533400" cy="2438400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3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density w. r. t. </a:t>
                </a:r>
                <a:r>
                  <a:rPr lang="en-US" i="1" dirty="0" err="1" smtClean="0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Measure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i="1" dirty="0">
                  <a:solidFill>
                    <a:schemeClr val="bg2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ü"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Measure Pushes Mass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</a:rPr>
                  <a:t>Out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Density Pulls Data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</a:rPr>
                  <a:t>In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Is The Balance Point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7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6106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As                ,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Important Philosophical Consequence</a:t>
            </a:r>
            <a:endParaRPr lang="en-US" dirty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5122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79132983"/>
              </p:ext>
            </p:extLst>
          </p:nvPr>
        </p:nvGraphicFramePr>
        <p:xfrm>
          <a:off x="1447800" y="990600"/>
          <a:ext cx="14478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06" name="Equation" r:id="rId4" imgW="876240" imgH="279360" progId="Equation.3">
                  <p:embed/>
                </p:oleObj>
              </mc:Choice>
              <mc:Fallback>
                <p:oleObj name="Equation" r:id="rId4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990600"/>
                        <a:ext cx="14478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859436"/>
              </p:ext>
            </p:extLst>
          </p:nvPr>
        </p:nvGraphicFramePr>
        <p:xfrm>
          <a:off x="4343400" y="838200"/>
          <a:ext cx="32004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07" name="Equation" r:id="rId6" imgW="2044440" imgH="431640" progId="Equation.3">
                  <p:embed/>
                </p:oleObj>
              </mc:Choice>
              <mc:Fallback>
                <p:oleObj name="Equation" r:id="rId6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838200"/>
                        <a:ext cx="32004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7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6106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As                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i="1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Important Philosophical Consequence: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∄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“Average People”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  <a:blipFill rotWithShape="1">
                <a:blip r:embed="rId4"/>
                <a:stretch>
                  <a:fillRect l="-1968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22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028938471"/>
              </p:ext>
            </p:extLst>
          </p:nvPr>
        </p:nvGraphicFramePr>
        <p:xfrm>
          <a:off x="1447800" y="990600"/>
          <a:ext cx="14478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30" name="Equation" r:id="rId5" imgW="876240" imgH="279360" progId="Equation.3">
                  <p:embed/>
                </p:oleObj>
              </mc:Choice>
              <mc:Fallback>
                <p:oleObj name="Equation" r:id="rId5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990600"/>
                        <a:ext cx="14478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806481"/>
              </p:ext>
            </p:extLst>
          </p:nvPr>
        </p:nvGraphicFramePr>
        <p:xfrm>
          <a:off x="4343400" y="838200"/>
          <a:ext cx="32004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31" name="Equation" r:id="rId7" imgW="2044440" imgH="431640" progId="Equation.3">
                  <p:embed/>
                </p:oleObj>
              </mc:Choice>
              <mc:Fallback>
                <p:oleObj name="Equation" r:id="rId7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838200"/>
                        <a:ext cx="32004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41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6106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As                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i="1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Important Philosophical Consequence: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∄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“Average People”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Parents Lament: 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Why Can’t I Have Average Children?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  <a:blipFill rotWithShape="1">
                <a:blip r:embed="rId4"/>
                <a:stretch>
                  <a:fillRect l="-1968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22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68886858"/>
              </p:ext>
            </p:extLst>
          </p:nvPr>
        </p:nvGraphicFramePr>
        <p:xfrm>
          <a:off x="1447800" y="990600"/>
          <a:ext cx="14478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54" name="Equation" r:id="rId5" imgW="876240" imgH="279360" progId="Equation.3">
                  <p:embed/>
                </p:oleObj>
              </mc:Choice>
              <mc:Fallback>
                <p:oleObj name="Equation" r:id="rId5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990600"/>
                        <a:ext cx="14478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166469"/>
              </p:ext>
            </p:extLst>
          </p:nvPr>
        </p:nvGraphicFramePr>
        <p:xfrm>
          <a:off x="4343400" y="838200"/>
          <a:ext cx="32004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55" name="Equation" r:id="rId7" imgW="2044440" imgH="431640" progId="Equation.3">
                  <p:embed/>
                </p:oleObj>
              </mc:Choice>
              <mc:Fallback>
                <p:oleObj name="Equation" r:id="rId7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838200"/>
                        <a:ext cx="32004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87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6106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As                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i="1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Important Philosophical Consequence: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∄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“Average People”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Parents Lament: 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Why Can’t I Have Average Children?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Theorem:   Impossible (over many factors)!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  <a:blipFill rotWithShape="1">
                <a:blip r:embed="rId4"/>
                <a:stretch>
                  <a:fillRect l="-1968" t="-1432" r="-379" b="-1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22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030434576"/>
              </p:ext>
            </p:extLst>
          </p:nvPr>
        </p:nvGraphicFramePr>
        <p:xfrm>
          <a:off x="1447800" y="990600"/>
          <a:ext cx="14478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778" name="Equation" r:id="rId5" imgW="876240" imgH="279360" progId="Equation.3">
                  <p:embed/>
                </p:oleObj>
              </mc:Choice>
              <mc:Fallback>
                <p:oleObj name="Equation" r:id="rId5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990600"/>
                        <a:ext cx="14478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939758"/>
              </p:ext>
            </p:extLst>
          </p:nvPr>
        </p:nvGraphicFramePr>
        <p:xfrm>
          <a:off x="4343400" y="838200"/>
          <a:ext cx="32004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779" name="Equation" r:id="rId7" imgW="2044440" imgH="431640" progId="Equation.3">
                  <p:embed/>
                </p:oleObj>
              </mc:Choice>
              <mc:Fallback>
                <p:oleObj name="Equation" r:id="rId7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838200"/>
                        <a:ext cx="32004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9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Estimation of Background Noise       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Reasonable model (for each gene):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Expression = Signal + Noise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“noise” is roughly Gaussian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“noise” terms essentially independent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(across genes)</a:t>
            </a:r>
          </a:p>
        </p:txBody>
      </p:sp>
      <p:graphicFrame>
        <p:nvGraphicFramePr>
          <p:cNvPr id="1331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77000" y="1371600"/>
          <a:ext cx="6207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00" name="Equation" r:id="rId4" imgW="393480" imgH="419040" progId="Equation.3">
                  <p:embed/>
                </p:oleObj>
              </mc:Choice>
              <mc:Fallback>
                <p:oleObj name="Equation" r:id="rId4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371600"/>
                        <a:ext cx="6207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86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914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61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For     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dim’al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Standard Normal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dist’n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: 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indep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. of 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Euclidean Dist. Between        and    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371600" y="1447800"/>
          <a:ext cx="3524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43" name="Equation" r:id="rId4" imgW="228600" imgH="279360" progId="Equation.3">
                  <p:embed/>
                </p:oleObj>
              </mc:Choice>
              <mc:Fallback>
                <p:oleObj name="Equation" r:id="rId4" imgW="228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47800"/>
                        <a:ext cx="3524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6"/>
          <p:cNvGraphicFramePr>
            <a:graphicFrameLocks noChangeAspect="1"/>
          </p:cNvGraphicFramePr>
          <p:nvPr/>
        </p:nvGraphicFramePr>
        <p:xfrm>
          <a:off x="5562600" y="2057400"/>
          <a:ext cx="26670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44" name="Equation" r:id="rId6" imgW="1790640" imgH="380880" progId="Equation.3">
                  <p:embed/>
                </p:oleObj>
              </mc:Choice>
              <mc:Fallback>
                <p:oleObj name="Equation" r:id="rId6" imgW="17906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057400"/>
                        <a:ext cx="26670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8"/>
          <p:cNvGraphicFramePr>
            <a:graphicFrameLocks noChangeAspect="1"/>
          </p:cNvGraphicFramePr>
          <p:nvPr/>
        </p:nvGraphicFramePr>
        <p:xfrm>
          <a:off x="2971800" y="2057400"/>
          <a:ext cx="5445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45" name="Equation" r:id="rId8" imgW="330120" imgH="355320" progId="Equation.3">
                  <p:embed/>
                </p:oleObj>
              </mc:Choice>
              <mc:Fallback>
                <p:oleObj name="Equation" r:id="rId8" imgW="3301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057400"/>
                        <a:ext cx="5445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422275"/>
              </p:ext>
            </p:extLst>
          </p:nvPr>
        </p:nvGraphicFramePr>
        <p:xfrm>
          <a:off x="5257800" y="2819400"/>
          <a:ext cx="457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46" name="Equation" r:id="rId10" imgW="330120" imgH="355320" progId="Equation.3">
                  <p:embed/>
                </p:oleObj>
              </mc:Choice>
              <mc:Fallback>
                <p:oleObj name="Equation" r:id="rId10" imgW="3301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819400"/>
                        <a:ext cx="457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10"/>
          <p:cNvGraphicFramePr>
            <a:graphicFrameLocks noChangeAspect="1"/>
          </p:cNvGraphicFramePr>
          <p:nvPr/>
        </p:nvGraphicFramePr>
        <p:xfrm>
          <a:off x="6934200" y="28321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47" name="Equation" r:id="rId11" imgW="355320" imgH="355320" progId="Equation.3">
                  <p:embed/>
                </p:oleObj>
              </mc:Choice>
              <mc:Fallback>
                <p:oleObj name="Equation" r:id="rId11" imgW="3553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83210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36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914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61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For      dim’al </a:t>
            </a:r>
            <a:r>
              <a:rPr lang="en-US" i="1" smtClean="0">
                <a:solidFill>
                  <a:schemeClr val="bg2"/>
                </a:solidFill>
                <a:latin typeface="Arial" charset="0"/>
              </a:rPr>
              <a:t>Standard Normal</a:t>
            </a:r>
            <a:r>
              <a:rPr lang="en-US" smtClean="0">
                <a:solidFill>
                  <a:schemeClr val="bg2"/>
                </a:solidFill>
                <a:latin typeface="Arial" charset="0"/>
              </a:rPr>
              <a:t> dist’n: 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indep. of 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Euclidean Dist. Between        and    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(as               ):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Distance tends to </a:t>
            </a:r>
            <a:r>
              <a:rPr lang="en-US" i="1" smtClean="0">
                <a:solidFill>
                  <a:schemeClr val="bg2"/>
                </a:solidFill>
                <a:latin typeface="Arial" charset="0"/>
              </a:rPr>
              <a:t>non-random</a:t>
            </a:r>
            <a:r>
              <a:rPr lang="en-US" smtClean="0">
                <a:solidFill>
                  <a:schemeClr val="bg2"/>
                </a:solidFill>
                <a:latin typeface="Arial" charset="0"/>
              </a:rPr>
              <a:t> constant: 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371600" y="1447800"/>
          <a:ext cx="3524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3" name="Equation" r:id="rId4" imgW="228600" imgH="279360" progId="Equation.3">
                  <p:embed/>
                </p:oleObj>
              </mc:Choice>
              <mc:Fallback>
                <p:oleObj name="Equation" r:id="rId4" imgW="228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47800"/>
                        <a:ext cx="3524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447800" y="3581400"/>
          <a:ext cx="13716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4" name="Equation" r:id="rId6" imgW="876240" imgH="279360" progId="Equation.3">
                  <p:embed/>
                </p:oleObj>
              </mc:Choice>
              <mc:Fallback>
                <p:oleObj name="Equation" r:id="rId6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81400"/>
                        <a:ext cx="13716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6"/>
          <p:cNvGraphicFramePr>
            <a:graphicFrameLocks noChangeAspect="1"/>
          </p:cNvGraphicFramePr>
          <p:nvPr/>
        </p:nvGraphicFramePr>
        <p:xfrm>
          <a:off x="5562600" y="2057400"/>
          <a:ext cx="26670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5" name="Equation" r:id="rId8" imgW="1790640" imgH="380880" progId="Equation.3">
                  <p:embed/>
                </p:oleObj>
              </mc:Choice>
              <mc:Fallback>
                <p:oleObj name="Equation" r:id="rId8" imgW="17906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057400"/>
                        <a:ext cx="26670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7"/>
          <p:cNvGraphicFramePr>
            <a:graphicFrameLocks noChangeAspect="1"/>
          </p:cNvGraphicFramePr>
          <p:nvPr/>
        </p:nvGraphicFramePr>
        <p:xfrm>
          <a:off x="2895600" y="5334000"/>
          <a:ext cx="44196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6" name="Equation" r:id="rId10" imgW="2920680" imgH="431640" progId="Equation.3">
                  <p:embed/>
                </p:oleObj>
              </mc:Choice>
              <mc:Fallback>
                <p:oleObj name="Equation" r:id="rId10" imgW="2920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34000"/>
                        <a:ext cx="441960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8"/>
          <p:cNvGraphicFramePr>
            <a:graphicFrameLocks noChangeAspect="1"/>
          </p:cNvGraphicFramePr>
          <p:nvPr/>
        </p:nvGraphicFramePr>
        <p:xfrm>
          <a:off x="2971800" y="2057400"/>
          <a:ext cx="5445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7" name="Equation" r:id="rId12" imgW="330120" imgH="355320" progId="Equation.3">
                  <p:embed/>
                </p:oleObj>
              </mc:Choice>
              <mc:Fallback>
                <p:oleObj name="Equation" r:id="rId12" imgW="3301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057400"/>
                        <a:ext cx="5445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371040"/>
              </p:ext>
            </p:extLst>
          </p:nvPr>
        </p:nvGraphicFramePr>
        <p:xfrm>
          <a:off x="5257800" y="2819400"/>
          <a:ext cx="457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8" name="Equation" r:id="rId14" imgW="330120" imgH="355320" progId="Equation.3">
                  <p:embed/>
                </p:oleObj>
              </mc:Choice>
              <mc:Fallback>
                <p:oleObj name="Equation" r:id="rId14" imgW="3301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819400"/>
                        <a:ext cx="457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10"/>
          <p:cNvGraphicFramePr>
            <a:graphicFrameLocks noChangeAspect="1"/>
          </p:cNvGraphicFramePr>
          <p:nvPr/>
        </p:nvGraphicFramePr>
        <p:xfrm>
          <a:off x="6934200" y="28321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9" name="Equation" r:id="rId15" imgW="355320" imgH="355320" progId="Equation.3">
                  <p:embed/>
                </p:oleObj>
              </mc:Choice>
              <mc:Fallback>
                <p:oleObj name="Equation" r:id="rId15" imgW="3553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83210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109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914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Distance tends to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non-random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constant: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Factor        , since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2209800" y="1981200"/>
          <a:ext cx="4724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62" name="Equation" r:id="rId4" imgW="2920680" imgH="431640" progId="Equation.3">
                  <p:embed/>
                </p:oleObj>
              </mc:Choice>
              <mc:Fallback>
                <p:oleObj name="Equation" r:id="rId4" imgW="2920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81200"/>
                        <a:ext cx="47244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9"/>
          <p:cNvGraphicFramePr>
            <a:graphicFrameLocks noChangeAspect="1"/>
          </p:cNvGraphicFramePr>
          <p:nvPr/>
        </p:nvGraphicFramePr>
        <p:xfrm>
          <a:off x="2971800" y="3371850"/>
          <a:ext cx="57150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63" name="Equation" r:id="rId6" imgW="2171520" imgH="291960" progId="Equation.3">
                  <p:embed/>
                </p:oleObj>
              </mc:Choice>
              <mc:Fallback>
                <p:oleObj name="Equation" r:id="rId6" imgW="21715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371850"/>
                        <a:ext cx="57150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13"/>
          <p:cNvGraphicFramePr>
            <a:graphicFrameLocks noChangeAspect="1"/>
          </p:cNvGraphicFramePr>
          <p:nvPr/>
        </p:nvGraphicFramePr>
        <p:xfrm>
          <a:off x="2209800" y="2895600"/>
          <a:ext cx="62547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64" name="Equation" r:id="rId8" imgW="241200" imgH="215640" progId="Equation.3">
                  <p:embed/>
                </p:oleObj>
              </mc:Choice>
              <mc:Fallback>
                <p:oleObj name="Equation" r:id="rId8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95600"/>
                        <a:ext cx="625475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940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914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Distance tends to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non-random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constant: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Factor        , since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Can extend to</a:t>
            </a:r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2209800" y="1981200"/>
          <a:ext cx="4724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98" name="Equation" r:id="rId4" imgW="2920680" imgH="431640" progId="Equation.3">
                  <p:embed/>
                </p:oleObj>
              </mc:Choice>
              <mc:Fallback>
                <p:oleObj name="Equation" r:id="rId4" imgW="2920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81200"/>
                        <a:ext cx="47244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1"/>
          <p:cNvGraphicFramePr>
            <a:graphicFrameLocks noChangeAspect="1"/>
          </p:cNvGraphicFramePr>
          <p:nvPr/>
        </p:nvGraphicFramePr>
        <p:xfrm>
          <a:off x="3429000" y="4495800"/>
          <a:ext cx="155098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99" name="Equation" r:id="rId6" imgW="571320" imgH="241200" progId="Equation.3">
                  <p:embed/>
                </p:oleObj>
              </mc:Choice>
              <mc:Fallback>
                <p:oleObj name="Equation" r:id="rId6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495800"/>
                        <a:ext cx="1550988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9"/>
          <p:cNvGraphicFramePr>
            <a:graphicFrameLocks noChangeAspect="1"/>
          </p:cNvGraphicFramePr>
          <p:nvPr/>
        </p:nvGraphicFramePr>
        <p:xfrm>
          <a:off x="2971800" y="3371850"/>
          <a:ext cx="57150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00" name="Equation" r:id="rId8" imgW="2171520" imgH="291960" progId="Equation.3">
                  <p:embed/>
                </p:oleObj>
              </mc:Choice>
              <mc:Fallback>
                <p:oleObj name="Equation" r:id="rId8" imgW="21715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371850"/>
                        <a:ext cx="57150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13"/>
          <p:cNvGraphicFramePr>
            <a:graphicFrameLocks noChangeAspect="1"/>
          </p:cNvGraphicFramePr>
          <p:nvPr/>
        </p:nvGraphicFramePr>
        <p:xfrm>
          <a:off x="2209800" y="2895600"/>
          <a:ext cx="62547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01" name="Equation" r:id="rId10" imgW="241200" imgH="215640" progId="Equation.3">
                  <p:embed/>
                </p:oleObj>
              </mc:Choice>
              <mc:Fallback>
                <p:oleObj name="Equation" r:id="rId10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95600"/>
                        <a:ext cx="625475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4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914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Distance tends to </a:t>
            </a:r>
            <a:r>
              <a:rPr lang="en-US" i="1" smtClean="0">
                <a:solidFill>
                  <a:schemeClr val="bg2"/>
                </a:solidFill>
                <a:latin typeface="Arial" charset="0"/>
              </a:rPr>
              <a:t>non-random</a:t>
            </a:r>
            <a:r>
              <a:rPr lang="en-US" smtClean="0">
                <a:solidFill>
                  <a:schemeClr val="bg2"/>
                </a:solidFill>
                <a:latin typeface="Arial" charset="0"/>
              </a:rPr>
              <a:t> constant: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Factor        , since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Can extend to 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Where do they all go???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(we can only perceive 3 dim’ns) </a:t>
            </a:r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2209800" y="1981200"/>
          <a:ext cx="4724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922" name="Equation" r:id="rId4" imgW="2920680" imgH="431640" progId="Equation.3">
                  <p:embed/>
                </p:oleObj>
              </mc:Choice>
              <mc:Fallback>
                <p:oleObj name="Equation" r:id="rId4" imgW="2920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81200"/>
                        <a:ext cx="47244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1"/>
          <p:cNvGraphicFramePr>
            <a:graphicFrameLocks noChangeAspect="1"/>
          </p:cNvGraphicFramePr>
          <p:nvPr/>
        </p:nvGraphicFramePr>
        <p:xfrm>
          <a:off x="3429000" y="4495800"/>
          <a:ext cx="155098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923" name="Equation" r:id="rId6" imgW="571320" imgH="241200" progId="Equation.3">
                  <p:embed/>
                </p:oleObj>
              </mc:Choice>
              <mc:Fallback>
                <p:oleObj name="Equation" r:id="rId6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495800"/>
                        <a:ext cx="1550988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9"/>
          <p:cNvGraphicFramePr>
            <a:graphicFrameLocks noChangeAspect="1"/>
          </p:cNvGraphicFramePr>
          <p:nvPr/>
        </p:nvGraphicFramePr>
        <p:xfrm>
          <a:off x="2971800" y="3371850"/>
          <a:ext cx="57150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924" name="Equation" r:id="rId8" imgW="2171520" imgH="291960" progId="Equation.3">
                  <p:embed/>
                </p:oleObj>
              </mc:Choice>
              <mc:Fallback>
                <p:oleObj name="Equation" r:id="rId8" imgW="21715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371850"/>
                        <a:ext cx="57150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13"/>
          <p:cNvGraphicFramePr>
            <a:graphicFrameLocks noChangeAspect="1"/>
          </p:cNvGraphicFramePr>
          <p:nvPr/>
        </p:nvGraphicFramePr>
        <p:xfrm>
          <a:off x="2209800" y="2895600"/>
          <a:ext cx="62547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925" name="Equation" r:id="rId10" imgW="241200" imgH="215640" progId="Equation.3">
                  <p:embed/>
                </p:oleObj>
              </mc:Choice>
              <mc:Fallback>
                <p:oleObj name="Equation" r:id="rId10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95600"/>
                        <a:ext cx="625475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4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914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Ever Wonder Why?</a:t>
            </a: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(we can only perceive 3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dim’ns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)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657600" y="2438400"/>
            <a:ext cx="152400" cy="3200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6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914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Ever Wonder Why?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Perceptual System from Ancestors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They Needed to Find Food</a:t>
            </a:r>
          </a:p>
          <a:p>
            <a:pPr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Food Exists in    3-d   World</a:t>
            </a: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(we can only perceive 3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dim’ns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)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657600" y="2438400"/>
            <a:ext cx="152400" cy="3200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35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4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619500"/>
            <a:ext cx="43243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3820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820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5626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For     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dim’al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Standard Normal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dist’n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:</a:t>
            </a:r>
          </a:p>
          <a:p>
            <a:pPr marL="0" indent="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indep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. of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High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dim’al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Angles   (as               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As Vectors From Origin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</a:rPr>
              <a:t>               Thanks to</a:t>
            </a:r>
            <a:r>
              <a:rPr lang="en-US" sz="1600" dirty="0">
                <a:solidFill>
                  <a:schemeClr val="bg2"/>
                </a:solidFill>
                <a:latin typeface="Arial" charset="0"/>
              </a:rPr>
              <a:t>:  members.tripod.com</a:t>
            </a:r>
            <a:endParaRPr lang="en-US" sz="1600" dirty="0" smtClean="0"/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08938845"/>
              </p:ext>
            </p:extLst>
          </p:nvPr>
        </p:nvGraphicFramePr>
        <p:xfrm>
          <a:off x="1371600" y="1143000"/>
          <a:ext cx="3524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46" name="Equation" r:id="rId5" imgW="228600" imgH="279360" progId="Equation.3">
                  <p:embed/>
                </p:oleObj>
              </mc:Choice>
              <mc:Fallback>
                <p:oleObj name="Equation" r:id="rId5" imgW="228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3524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105400" y="2743200"/>
          <a:ext cx="14017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47" name="Equation" r:id="rId7" imgW="876240" imgH="279360" progId="Equation.3">
                  <p:embed/>
                </p:oleObj>
              </mc:Choice>
              <mc:Fallback>
                <p:oleObj name="Equation" r:id="rId7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43200"/>
                        <a:ext cx="140176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5486400" y="1676400"/>
          <a:ext cx="27432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48" name="Equation" r:id="rId9" imgW="1790640" imgH="380880" progId="Equation.3">
                  <p:embed/>
                </p:oleObj>
              </mc:Choice>
              <mc:Fallback>
                <p:oleObj name="Equation" r:id="rId9" imgW="17906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676400"/>
                        <a:ext cx="27432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8"/>
          <p:cNvGraphicFramePr>
            <a:graphicFrameLocks noChangeAspect="1"/>
          </p:cNvGraphicFramePr>
          <p:nvPr/>
        </p:nvGraphicFramePr>
        <p:xfrm>
          <a:off x="3200400" y="1676400"/>
          <a:ext cx="5429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49" name="Equation" r:id="rId11" imgW="330120" imgH="355320" progId="Equation.3">
                  <p:embed/>
                </p:oleObj>
              </mc:Choice>
              <mc:Fallback>
                <p:oleObj name="Equation" r:id="rId11" imgW="3301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76400"/>
                        <a:ext cx="54292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011442" y="4191000"/>
                <a:ext cx="480324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442" y="4191000"/>
                <a:ext cx="480324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066977" y="5238750"/>
                <a:ext cx="485646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977" y="5238750"/>
                <a:ext cx="485646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3820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820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5626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For     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dim’al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Standard Normal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dist’n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:</a:t>
            </a:r>
          </a:p>
          <a:p>
            <a:pPr marL="0" indent="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indep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. of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High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dim’al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Angles   (as               ):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90346997"/>
              </p:ext>
            </p:extLst>
          </p:nvPr>
        </p:nvGraphicFramePr>
        <p:xfrm>
          <a:off x="1371600" y="1143000"/>
          <a:ext cx="3524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82" name="Equation" r:id="rId4" imgW="228600" imgH="279360" progId="Equation.3">
                  <p:embed/>
                </p:oleObj>
              </mc:Choice>
              <mc:Fallback>
                <p:oleObj name="Equation" r:id="rId4" imgW="228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3524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105400" y="2743200"/>
          <a:ext cx="14017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83" name="Equation" r:id="rId6" imgW="876240" imgH="279360" progId="Equation.3">
                  <p:embed/>
                </p:oleObj>
              </mc:Choice>
              <mc:Fallback>
                <p:oleObj name="Equation" r:id="rId6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43200"/>
                        <a:ext cx="140176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5486400" y="1676400"/>
          <a:ext cx="27432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84" name="Equation" r:id="rId8" imgW="1790640" imgH="380880" progId="Equation.3">
                  <p:embed/>
                </p:oleObj>
              </mc:Choice>
              <mc:Fallback>
                <p:oleObj name="Equation" r:id="rId8" imgW="17906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676400"/>
                        <a:ext cx="27432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7"/>
          <p:cNvGraphicFramePr>
            <a:graphicFrameLocks noChangeAspect="1"/>
          </p:cNvGraphicFramePr>
          <p:nvPr/>
        </p:nvGraphicFramePr>
        <p:xfrm>
          <a:off x="2362200" y="3422650"/>
          <a:ext cx="54959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85" name="Equation" r:id="rId10" imgW="3886200" imgH="444240" progId="Equation.3">
                  <p:embed/>
                </p:oleObj>
              </mc:Choice>
              <mc:Fallback>
                <p:oleObj name="Equation" r:id="rId10" imgW="3886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422650"/>
                        <a:ext cx="549592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8"/>
          <p:cNvGraphicFramePr>
            <a:graphicFrameLocks noChangeAspect="1"/>
          </p:cNvGraphicFramePr>
          <p:nvPr/>
        </p:nvGraphicFramePr>
        <p:xfrm>
          <a:off x="3200400" y="1676400"/>
          <a:ext cx="5429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86" name="Equation" r:id="rId12" imgW="330120" imgH="355320" progId="Equation.3">
                  <p:embed/>
                </p:oleObj>
              </mc:Choice>
              <mc:Fallback>
                <p:oleObj name="Equation" r:id="rId12" imgW="3301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76400"/>
                        <a:ext cx="54292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656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3820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p:sp>
        <p:nvSpPr>
          <p:cNvPr id="820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5626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For     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dim’al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Standard Normal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dist’n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:</a:t>
            </a:r>
          </a:p>
          <a:p>
            <a:pPr marL="0" indent="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indep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. of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High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dim’al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Angles   (as               ):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-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Everything is orthogonal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???</a:t>
            </a:r>
            <a:endParaRPr lang="en-US" sz="2800" dirty="0" smtClean="0"/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28743217"/>
              </p:ext>
            </p:extLst>
          </p:nvPr>
        </p:nvGraphicFramePr>
        <p:xfrm>
          <a:off x="1371600" y="1143000"/>
          <a:ext cx="3524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006" name="Equation" r:id="rId4" imgW="228600" imgH="279360" progId="Equation.3">
                  <p:embed/>
                </p:oleObj>
              </mc:Choice>
              <mc:Fallback>
                <p:oleObj name="Equation" r:id="rId4" imgW="228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3524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105400" y="2743200"/>
          <a:ext cx="14017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007" name="Equation" r:id="rId6" imgW="876240" imgH="279360" progId="Equation.3">
                  <p:embed/>
                </p:oleObj>
              </mc:Choice>
              <mc:Fallback>
                <p:oleObj name="Equation" r:id="rId6" imgW="87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43200"/>
                        <a:ext cx="140176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5486400" y="1676400"/>
          <a:ext cx="27432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008" name="Equation" r:id="rId8" imgW="1790640" imgH="380880" progId="Equation.3">
                  <p:embed/>
                </p:oleObj>
              </mc:Choice>
              <mc:Fallback>
                <p:oleObj name="Equation" r:id="rId8" imgW="17906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676400"/>
                        <a:ext cx="27432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7"/>
          <p:cNvGraphicFramePr>
            <a:graphicFrameLocks noChangeAspect="1"/>
          </p:cNvGraphicFramePr>
          <p:nvPr/>
        </p:nvGraphicFramePr>
        <p:xfrm>
          <a:off x="2362200" y="3422650"/>
          <a:ext cx="54959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009" name="Equation" r:id="rId10" imgW="3886200" imgH="444240" progId="Equation.3">
                  <p:embed/>
                </p:oleObj>
              </mc:Choice>
              <mc:Fallback>
                <p:oleObj name="Equation" r:id="rId10" imgW="3886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422650"/>
                        <a:ext cx="549592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8"/>
          <p:cNvGraphicFramePr>
            <a:graphicFrameLocks noChangeAspect="1"/>
          </p:cNvGraphicFramePr>
          <p:nvPr/>
        </p:nvGraphicFramePr>
        <p:xfrm>
          <a:off x="3200400" y="1676400"/>
          <a:ext cx="5429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010" name="Equation" r:id="rId12" imgW="330120" imgH="355320" progId="Equation.3">
                  <p:embed/>
                </p:oleObj>
              </mc:Choice>
              <mc:Fallback>
                <p:oleObj name="Equation" r:id="rId12" imgW="3301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76400"/>
                        <a:ext cx="54292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083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5491</TotalTime>
  <Words>3483</Words>
  <Application>Microsoft Office PowerPoint</Application>
  <PresentationFormat>On-screen Show (4:3)</PresentationFormat>
  <Paragraphs>912</Paragraphs>
  <Slides>118</Slides>
  <Notes>118</Notes>
  <HiddenSlides>0</HiddenSlides>
  <MMClips>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20" baseType="lpstr">
      <vt:lpstr>12_Default Design</vt:lpstr>
      <vt:lpstr>Equation</vt:lpstr>
      <vt:lpstr>Interesting Statistical Problem</vt:lpstr>
      <vt:lpstr>Statistical Significance of Clusters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Estimation of Background Noise</vt:lpstr>
      <vt:lpstr>Q-Q plots</vt:lpstr>
      <vt:lpstr>Q-Q plots</vt:lpstr>
      <vt:lpstr>Q-Q plots</vt:lpstr>
      <vt:lpstr>Q-Q plots</vt:lpstr>
      <vt:lpstr>Q-Q plots</vt:lpstr>
      <vt:lpstr>Q-Q plots</vt:lpstr>
      <vt:lpstr>Alternate Terminology</vt:lpstr>
      <vt:lpstr>Q-Q plots</vt:lpstr>
      <vt:lpstr>Q-Q plots</vt:lpstr>
      <vt:lpstr>Q-Q plots</vt:lpstr>
      <vt:lpstr>Q-Q plots</vt:lpstr>
      <vt:lpstr>Q-Q plots</vt:lpstr>
      <vt:lpstr>SigClust Estimation of Background Noise</vt:lpstr>
      <vt:lpstr>SigClust Estimation of Background Noise</vt:lpstr>
      <vt:lpstr>SigClust Estimation of Background Noise</vt:lpstr>
      <vt:lpstr>SigClust Gaussian null distribut’n</vt:lpstr>
      <vt:lpstr>SigClust Estimation of Eigenval’s</vt:lpstr>
      <vt:lpstr>SigClust Estimation of Eigenval’s</vt:lpstr>
      <vt:lpstr>SigClust Estimation of Eigenval’s</vt:lpstr>
      <vt:lpstr>SigClust Estimation of Eigenval’s</vt:lpstr>
      <vt:lpstr>SigClust Estimation of Eigenval’s</vt:lpstr>
      <vt:lpstr>SigClust Gaussian null distribution - Simulation</vt:lpstr>
      <vt:lpstr>SigClust Gaussian null distribution - Simulation</vt:lpstr>
      <vt:lpstr>An example (details to follow)</vt:lpstr>
      <vt:lpstr>SigClust Modalities</vt:lpstr>
      <vt:lpstr>SigClust Modalities</vt:lpstr>
      <vt:lpstr>SigClust Real Data Results</vt:lpstr>
      <vt:lpstr>Perou 500 PCA View – real clusters???</vt:lpstr>
      <vt:lpstr>Perou 500 DWD Dir’ns View – real clusters???</vt:lpstr>
      <vt:lpstr>Perou 500 – Fundamental Question</vt:lpstr>
      <vt:lpstr>SigClust Results for Luminal A vs. Luminal B</vt:lpstr>
      <vt:lpstr>SigClust Results for Luminal A vs. Luminal B</vt:lpstr>
      <vt:lpstr>SigClust Results for Luminal A vs. Luminal B</vt:lpstr>
      <vt:lpstr>SigClust Results for Luminal A vs. Luminal B</vt:lpstr>
      <vt:lpstr>SigClust Results for Luminal A vs. Luminal B</vt:lpstr>
      <vt:lpstr>SigClust Real Data Results</vt:lpstr>
      <vt:lpstr>SigClust Real Data Results</vt:lpstr>
      <vt:lpstr>SigClust Real Data Results</vt:lpstr>
      <vt:lpstr>SigClust Real Data Results</vt:lpstr>
      <vt:lpstr>SigClust Overview</vt:lpstr>
      <vt:lpstr>SigClust Overview</vt:lpstr>
      <vt:lpstr>SigClust Overview</vt:lpstr>
      <vt:lpstr>SigClust Overview</vt:lpstr>
      <vt:lpstr>SigClust Open Problems</vt:lpstr>
      <vt:lpstr>HDLSS Asymptotics</vt:lpstr>
      <vt:lpstr>HDLSS Asymptotics</vt:lpstr>
      <vt:lpstr>HDLSS Asymptotics</vt:lpstr>
      <vt:lpstr>HDLSS Asymptotics</vt:lpstr>
      <vt:lpstr>HDLSS Asymptotics</vt:lpstr>
      <vt:lpstr>HDLSS Asymptotics</vt:lpstr>
      <vt:lpstr>HDLSS Asymptotics</vt:lpstr>
      <vt:lpstr>HDLSS Asymptotics</vt:lpstr>
      <vt:lpstr>HDLSS Asymptotics</vt:lpstr>
      <vt:lpstr>HDLSS Asymptotics</vt:lpstr>
      <vt:lpstr>HDLSS Asymptotics</vt:lpstr>
      <vt:lpstr>HDLSS Asymptotics</vt:lpstr>
      <vt:lpstr>HDLSS Asymptotics</vt:lpstr>
      <vt:lpstr>HDLSS Asymptotics</vt:lpstr>
      <vt:lpstr>HDLSS Asymptotics</vt:lpstr>
      <vt:lpstr>HDLSS Asymptotics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Asy’s: Geometrical Represent’n</vt:lpstr>
      <vt:lpstr>HDLSS Asy’s: Geometrical Represent’n</vt:lpstr>
      <vt:lpstr>HDLSS Asy’s: Geometrical Represent’n</vt:lpstr>
      <vt:lpstr>HDLSS Asy’s: Geometrical Represent’n</vt:lpstr>
      <vt:lpstr>HDLSS Asy’s: Geometrical Represent’n</vt:lpstr>
      <vt:lpstr>HDLSS Asy’s: Geometrical Represent’n</vt:lpstr>
      <vt:lpstr>HDLSS Asy’s: Geometrical Represent’n</vt:lpstr>
      <vt:lpstr>HDLSS Asy’s: Geometrical Represent’n</vt:lpstr>
      <vt:lpstr>HDLSS Asy’s: Geometrical Represent’n</vt:lpstr>
      <vt:lpstr>HDLSS Asy’s: Geometrical Represent’n</vt:lpstr>
      <vt:lpstr>HDLSS Asy’s: Geometrical Represent’n</vt:lpstr>
      <vt:lpstr>HDLSS Asy’s: Geometrical Represen’tion</vt:lpstr>
      <vt:lpstr>HDLSS Asy’s: Geometrical Represen’tion</vt:lpstr>
      <vt:lpstr>HDLSS Asy’s: Geometrical Represen’tion</vt:lpstr>
      <vt:lpstr>HDLSS Asy’s: Geometrical Represen’tion</vt:lpstr>
      <vt:lpstr>HDLSS Asy’s: Geometrical Represen’tion</vt:lpstr>
      <vt:lpstr>HDLSS Asy’s: Geometrical Represen’tion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308</cp:revision>
  <dcterms:created xsi:type="dcterms:W3CDTF">2001-06-08T01:38:43Z</dcterms:created>
  <dcterms:modified xsi:type="dcterms:W3CDTF">2014-10-31T02:06:07Z</dcterms:modified>
</cp:coreProperties>
</file>