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8"/>
  </p:notesMasterIdLst>
  <p:sldIdLst>
    <p:sldId id="1911" r:id="rId2"/>
    <p:sldId id="1915" r:id="rId3"/>
    <p:sldId id="1916" r:id="rId4"/>
    <p:sldId id="1924" r:id="rId5"/>
    <p:sldId id="1932" r:id="rId6"/>
    <p:sldId id="1945" r:id="rId7"/>
    <p:sldId id="2037" r:id="rId8"/>
    <p:sldId id="2048" r:id="rId9"/>
    <p:sldId id="2049" r:id="rId10"/>
    <p:sldId id="2050" r:id="rId11"/>
    <p:sldId id="2053" r:id="rId12"/>
    <p:sldId id="2051" r:id="rId13"/>
    <p:sldId id="2055" r:id="rId14"/>
    <p:sldId id="1957" r:id="rId15"/>
    <p:sldId id="1959" r:id="rId16"/>
    <p:sldId id="1961" r:id="rId17"/>
    <p:sldId id="1965" r:id="rId18"/>
    <p:sldId id="1968" r:id="rId19"/>
    <p:sldId id="1974" r:id="rId20"/>
    <p:sldId id="1976" r:id="rId21"/>
    <p:sldId id="1977" r:id="rId22"/>
    <p:sldId id="1978" r:id="rId23"/>
    <p:sldId id="1979" r:id="rId24"/>
    <p:sldId id="1980" r:id="rId25"/>
    <p:sldId id="1981" r:id="rId26"/>
    <p:sldId id="1982" r:id="rId27"/>
    <p:sldId id="1983" r:id="rId28"/>
    <p:sldId id="1984" r:id="rId29"/>
    <p:sldId id="2115" r:id="rId30"/>
    <p:sldId id="1985" r:id="rId31"/>
    <p:sldId id="1986" r:id="rId32"/>
    <p:sldId id="1987" r:id="rId33"/>
    <p:sldId id="1988" r:id="rId34"/>
    <p:sldId id="1989" r:id="rId35"/>
    <p:sldId id="1990" r:id="rId36"/>
    <p:sldId id="1991" r:id="rId37"/>
    <p:sldId id="1992" r:id="rId38"/>
    <p:sldId id="1993" r:id="rId39"/>
    <p:sldId id="1994" r:id="rId40"/>
    <p:sldId id="1995" r:id="rId41"/>
    <p:sldId id="1996" r:id="rId42"/>
    <p:sldId id="1997" r:id="rId43"/>
    <p:sldId id="1998" r:id="rId44"/>
    <p:sldId id="1999" r:id="rId45"/>
    <p:sldId id="2000" r:id="rId46"/>
    <p:sldId id="2001" r:id="rId47"/>
    <p:sldId id="2002" r:id="rId48"/>
    <p:sldId id="2003" r:id="rId49"/>
    <p:sldId id="2004" r:id="rId50"/>
    <p:sldId id="2005" r:id="rId51"/>
    <p:sldId id="2006" r:id="rId52"/>
    <p:sldId id="2007" r:id="rId53"/>
    <p:sldId id="2008" r:id="rId54"/>
    <p:sldId id="2009" r:id="rId55"/>
    <p:sldId id="2010" r:id="rId56"/>
    <p:sldId id="2011" r:id="rId57"/>
    <p:sldId id="2118" r:id="rId58"/>
    <p:sldId id="2116" r:id="rId59"/>
    <p:sldId id="2117" r:id="rId60"/>
    <p:sldId id="2012" r:id="rId61"/>
    <p:sldId id="2013" r:id="rId62"/>
    <p:sldId id="2014" r:id="rId63"/>
    <p:sldId id="2015" r:id="rId64"/>
    <p:sldId id="2016" r:id="rId65"/>
    <p:sldId id="2018" r:id="rId66"/>
    <p:sldId id="2019" r:id="rId67"/>
    <p:sldId id="2120" r:id="rId68"/>
    <p:sldId id="2021" r:id="rId69"/>
    <p:sldId id="2121" r:id="rId70"/>
    <p:sldId id="2122" r:id="rId71"/>
    <p:sldId id="2022" r:id="rId72"/>
    <p:sldId id="2057" r:id="rId73"/>
    <p:sldId id="2058" r:id="rId74"/>
    <p:sldId id="2059" r:id="rId75"/>
    <p:sldId id="2060" r:id="rId76"/>
    <p:sldId id="2061" r:id="rId77"/>
    <p:sldId id="2062" r:id="rId78"/>
    <p:sldId id="2063" r:id="rId79"/>
    <p:sldId id="2064" r:id="rId80"/>
    <p:sldId id="2065" r:id="rId81"/>
    <p:sldId id="2066" r:id="rId82"/>
    <p:sldId id="2067" r:id="rId83"/>
    <p:sldId id="2068" r:id="rId84"/>
    <p:sldId id="2069" r:id="rId85"/>
    <p:sldId id="2070" r:id="rId86"/>
    <p:sldId id="2071" r:id="rId87"/>
    <p:sldId id="2072" r:id="rId88"/>
    <p:sldId id="2073" r:id="rId89"/>
    <p:sldId id="2074" r:id="rId90"/>
    <p:sldId id="2075" r:id="rId91"/>
    <p:sldId id="2076" r:id="rId92"/>
    <p:sldId id="2077" r:id="rId93"/>
    <p:sldId id="2078" r:id="rId94"/>
    <p:sldId id="2079" r:id="rId95"/>
    <p:sldId id="2080" r:id="rId96"/>
    <p:sldId id="2081" r:id="rId97"/>
    <p:sldId id="2082" r:id="rId98"/>
    <p:sldId id="2083" r:id="rId99"/>
    <p:sldId id="2084" r:id="rId100"/>
    <p:sldId id="2085" r:id="rId101"/>
    <p:sldId id="2086" r:id="rId102"/>
    <p:sldId id="2087" r:id="rId103"/>
    <p:sldId id="2088" r:id="rId104"/>
    <p:sldId id="2089" r:id="rId105"/>
    <p:sldId id="2090" r:id="rId106"/>
    <p:sldId id="2091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1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0850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00897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DD387-24A5-4724-B53A-0B15865931A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E49AC-DAA1-43D1-A918-D352B072D29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D575-EAD8-4592-A34B-5A48AEEF81B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AEC5F-78A9-4A3C-8B59-BD3A0BF4CB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7BCE2-DF95-4086-8B1B-5B275088F43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EDA1E-D3B3-4B31-ACBC-9F459F3686E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9582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5053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B7449-5F0E-4E0A-AE58-802A8745854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042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47380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7373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26CB7-7F77-4583-BEA9-9373D6B8DD8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55955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345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6799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1411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9563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69973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17030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6814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07784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71590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35405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1C656-8FE0-4F8E-BB9A-4CA7FFED0F9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46255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9077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40505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4050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66541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82009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97393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2065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54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99690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7149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12574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64467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2421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6013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00307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30951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2F57B-8BD5-4D3D-8662-A003C614713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850880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7B725-EC43-448E-8F02-9961720662D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1266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821916-3579-4647-9EE6-3D5FAAB670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20719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15B08-84A6-4E67-B9D4-C5827271BA5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861179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59DCD-82D3-4FEF-B329-1E0384D0043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03361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CDF792-429C-4DF9-9FF9-F2AE6FFACD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174131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651493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67167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3A0DF2-92DF-4609-977E-1B7FD3F9DB7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26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3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6E08A-0370-4FE0-A97B-08061B869E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377722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6E08A-0370-4FE0-A97B-08061B869E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536301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E2B55-35ED-4253-BB48-7086CD6224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33232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E2B55-35ED-4253-BB48-7086CD6224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800027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44642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627511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589477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DCD5B-3D97-4501-8FC5-A16C8C63EEF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309813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DBC97-8C22-4FD0-AEA6-71BE0785B4B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62535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F9D98-04CD-47ED-B463-94B42B5841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027496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43ACBB-44AE-4D88-96D7-ED175A6BD8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0775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7D61A-0BAD-4EF6-A652-1329C812C09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995412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CD7B54-5DC9-40FA-996D-EEF5601BC4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157742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9E75D-8C44-4F1D-9D48-FF07365B21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19344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3AF75-5C40-471B-BCA2-B31D1F7762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90494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46044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88A8E-5945-4CBC-93CB-6962268ED61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78464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65985-B48B-48AE-83CB-D2B19AECEE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AC67E2-94BE-442C-9964-23F75EB2DD4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70B819-DBC9-4C5D-8613-0B49357D8CE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CD317-21FC-4510-AD9F-6D3F4AF35B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B58A0-3905-46BE-B913-B7E94BD331C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481554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5F46A-8F7C-40D6-98DA-C571003296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92F7F-56A5-4B9D-B852-B9DD7410673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D65FE-1875-42AA-B9C6-2B848650817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5FEB4-47EF-49DA-AC1C-7A0D2C8CC99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7BC02-55E1-46D2-809A-B5C4C06D40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FDF2F-A28A-45EC-9A61-51E486239BE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EB21-98AB-425F-9DBD-5D8888C3074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75004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348365-AD45-4529-B68E-B58D43D1B9D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5AAD5-8DD5-4280-ACE3-D250AD7EAE9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7B08EB-359E-4C09-8DE1-A73091787E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5166A-B584-41A5-9120-A34440C696E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F1F1E-E661-4956-9EB8-1F2C7BB9040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89B21-CE4A-4C03-B4C6-7B2216E472D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9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18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85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3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3.wmf"/><Relationship Id="rId5" Type="http://schemas.openxmlformats.org/officeDocument/2006/relationships/image" Target="../media/image42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9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notesSlide" Target="../notesSlides/notesSlide61.xml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53.wmf"/><Relationship Id="rId3" Type="http://schemas.openxmlformats.org/officeDocument/2006/relationships/notesSlide" Target="../notesSlides/notesSlide63.xml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64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65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53.wmf"/><Relationship Id="rId3" Type="http://schemas.openxmlformats.org/officeDocument/2006/relationships/notesSlide" Target="../notesSlides/notesSlide66.xml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07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3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78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37909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3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4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36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1884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5646003"/>
            <a:ext cx="305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Now Check Effect of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Using SD, not MAD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36869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Checks that estimation of          matters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Show sample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s.d.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is indeed too large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expected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Variation assessed by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Q-Q envelope plot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Shows variation not negligible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 surprising with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 ~ 5 million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867400" y="1447800"/>
          <a:ext cx="539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0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39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7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Biological Covariance       :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Keep only “large” eigenvalues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Defined as 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for null distribution, use eigenvalues: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6600" y="1600200"/>
          <a:ext cx="620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38" name="Equation" r:id="rId4" imgW="355320" imgH="368280" progId="Equation.3">
                  <p:embed/>
                </p:oleObj>
              </mc:Choice>
              <mc:Fallback>
                <p:oleObj name="Equation" r:id="rId4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6207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29400" y="2514600"/>
          <a:ext cx="2057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39" name="Equation" r:id="rId6" imgW="1447560" imgH="380880" progId="Equation.3">
                  <p:embed/>
                </p:oleObj>
              </mc:Choice>
              <mc:Fallback>
                <p:oleObj name="Equation" r:id="rId6" imgW="1447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20574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02672"/>
              </p:ext>
            </p:extLst>
          </p:nvPr>
        </p:nvGraphicFramePr>
        <p:xfrm>
          <a:off x="3617612" y="3200400"/>
          <a:ext cx="147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0" name="Equation" r:id="rId8" imgW="520560" imgH="253800" progId="Equation.3">
                  <p:embed/>
                </p:oleObj>
              </mc:Choice>
              <mc:Fallback>
                <p:oleObj name="Equation" r:id="rId8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612" y="3200400"/>
                        <a:ext cx="147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10851"/>
              </p:ext>
            </p:extLst>
          </p:nvPr>
        </p:nvGraphicFramePr>
        <p:xfrm>
          <a:off x="1960712" y="5105400"/>
          <a:ext cx="5125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1" name="Equation" r:id="rId10" imgW="1803240" imgH="241200" progId="Equation.3">
                  <p:embed/>
                </p:oleObj>
              </mc:Choice>
              <mc:Fallback>
                <p:oleObj name="Equation" r:id="rId10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712" y="5105400"/>
                        <a:ext cx="5125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6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3123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eigenvalues   &gt;        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Suggests biology is very strong here!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very strong signal to noise ratio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Have more structure than can analyze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only 533 data points)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very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far from pure noise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don’t actually use Factor Anal. Model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Instead end up with estim’d eigenvalues</a:t>
            </a: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7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3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7610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37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Value of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DiProPerm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 Impression is Easily Misleading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(onto HDLSS projections,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Maximal Data Piling)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Really Need to Assess Significance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Tahoma"/>
              </a:rPr>
              <a:t>DiProPerm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used routinely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(even for variable selection)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209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relabelling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423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5448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19930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 rotWithShape="0"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Replace full Cov. by diagonal matrix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 done in PCA eigen-analysis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then “not like data”???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OK, since k-means clustering (i.e. CI)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(assuming e.g. Euclidean Distance)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00400" y="3048000"/>
          <a:ext cx="2286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5" name="Equation" r:id="rId4" imgW="1384200" imgH="330120" progId="Equation.3">
                  <p:embed/>
                </p:oleObj>
              </mc:Choice>
              <mc:Fallback>
                <p:oleObj name="Equation" r:id="rId4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86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6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need to estimate diagonal matrix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problems?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Perou 500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Dimension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Sample Size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need to estimate                  param’s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5638800"/>
          <a:ext cx="1752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1" name="Equation" r:id="rId4" imgW="1130040" imgH="279360" progId="Equation.3">
                  <p:embed/>
                </p:oleObj>
              </mc:Choice>
              <mc:Fallback>
                <p:oleObj name="Equation" r:id="rId4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38800"/>
                        <a:ext cx="17526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91000" y="4906963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2" name="Equation" r:id="rId6" imgW="939600" imgH="279360" progId="Equation.3">
                  <p:embed/>
                </p:oleObj>
              </mc:Choice>
              <mc:Fallback>
                <p:oleObj name="Equation" r:id="rId6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06963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3962400" y="4230688"/>
          <a:ext cx="1676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3" name="Equation" r:id="rId8" imgW="1130040" imgH="279360" progId="Equation.3">
                  <p:embed/>
                </p:oleObj>
              </mc:Choice>
              <mc:Fallback>
                <p:oleObj name="Equation" r:id="rId8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30688"/>
                        <a:ext cx="16764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4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</p:txBody>
      </p:sp>
    </p:spTree>
    <p:extLst>
      <p:ext uri="{BB962C8B-B14F-4D97-AF65-F5344CB8AC3E}">
        <p14:creationId xmlns:p14="http://schemas.microsoft.com/office/powerpoint/2010/main" val="5627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Covariance as:    Biology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is “fairly low dimensional”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is estimated from background noise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29536524"/>
              </p:ext>
            </p:extLst>
          </p:nvPr>
        </p:nvGraphicFramePr>
        <p:xfrm>
          <a:off x="1066800" y="54864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5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864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47074028"/>
              </p:ext>
            </p:extLst>
          </p:nvPr>
        </p:nvGraphicFramePr>
        <p:xfrm>
          <a:off x="1066800" y="4876800"/>
          <a:ext cx="565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6" name="Equation" r:id="rId6" imgW="355320" imgH="368280" progId="Equation.3">
                  <p:embed/>
                </p:oleObj>
              </mc:Choice>
              <mc:Fallback>
                <p:oleObj name="Equation" r:id="rId6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5651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3228975" y="3095625"/>
          <a:ext cx="28400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7" name="Equation" r:id="rId8" imgW="1917360" imgH="419040" progId="Equation.3">
                  <p:embed/>
                </p:oleObj>
              </mc:Choice>
              <mc:Fallback>
                <p:oleObj name="Equation" r:id="rId8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095625"/>
                        <a:ext cx="28400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7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+ Noise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71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2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is roughly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terms essentially independent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(across genes)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95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OK, since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come from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light intensities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at colored spots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9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(Each Entry of 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dxn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matrix)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3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5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robust estimate of scale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Median Absolute Deviation (MAD)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(from the median)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7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5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      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4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8" name="Equation" r:id="rId5" imgW="393480" imgH="419040" progId="Equation.3">
                  <p:embed/>
                </p:oleObj>
              </mc:Choice>
              <mc:Fallback>
                <p:oleObj name="Equation" r:id="rId5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robust estimate of scale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Median Absolute Deviation (MAD)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(from the median)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Rescale to put on same scale as  s. d.: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2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5410200"/>
          <a:ext cx="28194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3" name="Equation" r:id="rId6" imgW="1790640" imgH="825480" progId="Equation.3">
                  <p:embed/>
                </p:oleObj>
              </mc:Choice>
              <mc:Fallback>
                <p:oleObj name="Equation" r:id="rId6" imgW="179064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28194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6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462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05000"/>
            <a:ext cx="1143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3048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6917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Few (&lt;&lt; ¼)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Outliers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62494" y="5334000"/>
            <a:ext cx="161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494" y="5334000"/>
            <a:ext cx="542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Few (&lt;&lt; ¼)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Outliers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How to Check?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</p:txBody>
      </p:sp>
    </p:spTree>
    <p:extLst>
      <p:ext uri="{BB962C8B-B14F-4D97-AF65-F5344CB8AC3E}">
        <p14:creationId xmlns:p14="http://schemas.microsoft.com/office/powerpoint/2010/main" val="26673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</p:txBody>
      </p:sp>
    </p:spTree>
    <p:extLst>
      <p:ext uri="{BB962C8B-B14F-4D97-AF65-F5344CB8AC3E}">
        <p14:creationId xmlns:p14="http://schemas.microsoft.com/office/powerpoint/2010/main" val="31399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in some part of the distribution?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in the middle only?)</a:t>
            </a:r>
          </a:p>
        </p:txBody>
      </p:sp>
    </p:spTree>
    <p:extLst>
      <p:ext uri="{BB962C8B-B14F-4D97-AF65-F5344CB8AC3E}">
        <p14:creationId xmlns:p14="http://schemas.microsoft.com/office/powerpoint/2010/main" val="39943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</p:txBody>
      </p:sp>
    </p:spTree>
    <p:extLst>
      <p:ext uri="{BB962C8B-B14F-4D97-AF65-F5344CB8AC3E}">
        <p14:creationId xmlns:p14="http://schemas.microsoft.com/office/powerpoint/2010/main" val="1430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37730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21209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4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 see non-Gaussian with histo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Other cases:    hard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 poor at assessing Gauss’ity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approach to checking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 – plots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Graphical Goodness of Fit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Fisher (1983)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Graphical Goodness of Fit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Basis:   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Cumulative Distribution Function  (CDF)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971800" y="3200400"/>
          <a:ext cx="318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5" name="Equation" r:id="rId4" imgW="1041120" imgH="215640" progId="Equation.3">
                  <p:embed/>
                </p:oleObj>
              </mc:Choice>
              <mc:Fallback>
                <p:oleObj name="Equation" r:id="rId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3187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7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Graphical Goodness of Fit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Basis:   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Cumulative Distribution Function  (CDF)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Probability quantile notation: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	for "probability”          and "quantile" 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971800" y="3200400"/>
          <a:ext cx="318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3" name="Equation" r:id="rId4" imgW="1041120" imgH="215640" progId="Equation.3">
                  <p:embed/>
                </p:oleObj>
              </mc:Choice>
              <mc:Fallback>
                <p:oleObj name="Equation" r:id="rId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3187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657600" y="4953000"/>
          <a:ext cx="463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4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4635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391400" y="4876800"/>
          <a:ext cx="385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5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876800"/>
                        <a:ext cx="3857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86000" y="5715000"/>
          <a:ext cx="1773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6" name="Equation" r:id="rId10" imgW="583920" imgH="215640" progId="Equation.3">
                  <p:embed/>
                </p:oleObj>
              </mc:Choice>
              <mc:Fallback>
                <p:oleObj name="Equation" r:id="rId10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15000"/>
                        <a:ext cx="1773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105400" y="5638800"/>
          <a:ext cx="2120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7" name="Equation" r:id="rId12" imgW="698400" imgH="228600" progId="Equation.3">
                  <p:embed/>
                </p:oleObj>
              </mc:Choice>
              <mc:Fallback>
                <p:oleObj name="Equation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638800"/>
                        <a:ext cx="2120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6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Probability quantile notation: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for "probability”          and "quantile“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Thus           is called the </a:t>
            </a:r>
            <a:r>
              <a:rPr 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quantile function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 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76400" y="4038600"/>
          <a:ext cx="7778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7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7778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733800" y="1828800"/>
          <a:ext cx="463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8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4635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391400" y="1828800"/>
          <a:ext cx="385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9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828800"/>
                        <a:ext cx="3857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057400" y="2514600"/>
          <a:ext cx="1773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0" name="Equation" r:id="rId10" imgW="583920" imgH="215640" progId="Equation.3">
                  <p:embed/>
                </p:oleObj>
              </mc:Choice>
              <mc:Fallback>
                <p:oleObj name="Equation" r:id="rId10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1773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953000" y="2438400"/>
          <a:ext cx="2120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1" name="Equation" r:id="rId12" imgW="698400" imgH="228600" progId="Equation.3">
                  <p:embed/>
                </p:oleObj>
              </mc:Choice>
              <mc:Fallback>
                <p:oleObj name="Equation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2120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6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CDF: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Theoretical</a:t>
            </a: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3429000" y="2438400"/>
          <a:ext cx="3932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7" name="Equation" r:id="rId4" imgW="1295280" imgH="215640" progId="Equation.3">
                  <p:embed/>
                </p:oleObj>
              </mc:Choice>
              <mc:Fallback>
                <p:oleObj name="Equation" r:id="rId4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3932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8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CDF: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Theoretical</a:t>
            </a:r>
          </a:p>
          <a:p>
            <a:pPr marL="514350" indent="-514350">
              <a:lnSpc>
                <a:spcPct val="40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Empirical, based on data 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019800" y="3581400"/>
          <a:ext cx="19827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3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19827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3429000" y="2438400"/>
          <a:ext cx="3932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4" name="Equation" r:id="rId6" imgW="1295280" imgH="215640" progId="Equation.3">
                  <p:embed/>
                </p:oleObj>
              </mc:Choice>
              <mc:Fallback>
                <p:oleObj name="Equation" r:id="rId6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3932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2219325" y="4683125"/>
          <a:ext cx="48180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5" name="Equation" r:id="rId8" imgW="1485720" imgH="393480" progId="Equation.3">
                  <p:embed/>
                </p:oleObj>
              </mc:Choice>
              <mc:Fallback>
                <p:oleObj name="Equation" r:id="rId8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4683125"/>
                        <a:ext cx="481806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Direct Visualizations: 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Empirical CDF plot: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vs.    grid of         (sorted data)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3962400" y="3222625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6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2625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2667000" y="2362200"/>
          <a:ext cx="27432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7" name="Equation" r:id="rId6" imgW="1180800" imgH="393480" progId="Equation.3">
                  <p:embed/>
                </p:oleObj>
              </mc:Choice>
              <mc:Fallback>
                <p:oleObj name="Equation" r:id="rId6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27432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Direct Visualizations: 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Empirical CDF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vs.    grid of         (sorted data)  values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2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Quantile plot  (inverse):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vs.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3962400" y="3222625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2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2625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2667000" y="2362200"/>
          <a:ext cx="27432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3" name="Equation" r:id="rId6" imgW="1180800" imgH="393480" progId="Equation.3">
                  <p:embed/>
                </p:oleObj>
              </mc:Choice>
              <mc:Fallback>
                <p:oleObj name="Equation" r:id="rId6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27432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819400" y="4572000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4" name="Equation" r:id="rId8" imgW="126720" imgH="203040" progId="Equation.3">
                  <p:embed/>
                </p:oleObj>
              </mc:Choice>
              <mc:Fallback>
                <p:oleObj name="Equation" r:id="rId8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2782888" y="5257800"/>
          <a:ext cx="4333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5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257800"/>
                        <a:ext cx="43338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3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Visualizations: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(compare a theoretical with an empirical)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vs.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810000" y="41148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5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2200" y="3352800"/>
          <a:ext cx="433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6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333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3733800" y="35052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0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Visualizations: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(compare a theoretical with an empirical)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vs.   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4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  vs.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810000" y="41148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2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438400" y="5410200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3" name="Equation" r:id="rId6" imgW="126720" imgH="203040" progId="Equation.3">
                  <p:embed/>
                </p:oleObj>
              </mc:Choice>
              <mc:Fallback>
                <p:oleObj name="Equation" r:id="rId6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10200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2200" y="3352800"/>
          <a:ext cx="433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4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333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3733800" y="35052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5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810000" y="62484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6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2484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4114800" y="54864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7" name="Equation" r:id="rId14" imgW="126720" imgH="164880" progId="Equation.3">
                  <p:embed/>
                </p:oleObj>
              </mc:Choice>
              <mc:Fallback>
                <p:oleObj name="Equation" r:id="rId1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864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5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487269"/>
                <a:ext cx="845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bg1"/>
                    </a:solidFill>
                  </a:rPr>
                  <a:t> Distribution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7269"/>
                <a:ext cx="8458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16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1981200"/>
            <a:ext cx="2438400" cy="1752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Generated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data points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962" t="-14151" r="-148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114800" y="2057400"/>
            <a:ext cx="152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9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195929"/>
                <a:ext cx="1600200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So Consider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3600" dirty="0" smtClean="0">
                  <a:solidFill>
                    <a:srgbClr val="000000"/>
                  </a:solidFill>
                </a:endParaRPr>
              </a:p>
              <a:p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95929"/>
                <a:ext cx="1600200" cy="4585871"/>
              </a:xfrm>
              <a:prstGeom prst="rect">
                <a:avLst/>
              </a:prstGeom>
              <a:blipFill rotWithShape="1">
                <a:blip r:embed="rId4"/>
                <a:stretch>
                  <a:fillRect l="-3802" t="-531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4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17305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Quantiles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(sorted data points)</a:t>
            </a:r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0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1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2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3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4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714501" y="2095500"/>
            <a:ext cx="1143000" cy="3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25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Corresponding (      matched) </a:t>
            </a:r>
            <a:r>
              <a:rPr 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Quantiles</a:t>
            </a:r>
          </a:p>
        </p:txBody>
      </p:sp>
      <p:pic>
        <p:nvPicPr>
          <p:cNvPr id="225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65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66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67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68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69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0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1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2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3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4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239001" y="1981200"/>
            <a:ext cx="1219200" cy="317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40" name="Object 26"/>
          <p:cNvGraphicFramePr>
            <a:graphicFrameLocks noChangeAspect="1"/>
          </p:cNvGraphicFramePr>
          <p:nvPr/>
        </p:nvGraphicFramePr>
        <p:xfrm>
          <a:off x="3124200" y="990600"/>
          <a:ext cx="433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5" name="Equation" r:id="rId25" imgW="152280" imgH="164880" progId="Equation.3">
                  <p:embed/>
                </p:oleObj>
              </mc:Choice>
              <mc:Fallback>
                <p:oleObj name="Equation" r:id="rId2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4333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Main goal of Q-Q Plot: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Display how well quantiles compare</a:t>
            </a:r>
          </a:p>
          <a:p>
            <a:pPr algn="ctr"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vs.</a:t>
            </a:r>
          </a:p>
        </p:txBody>
      </p:sp>
      <p:graphicFrame>
        <p:nvGraphicFramePr>
          <p:cNvPr id="23554" name="Object 15"/>
          <p:cNvGraphicFramePr>
            <a:graphicFrameLocks noChangeAspect="1"/>
          </p:cNvGraphicFramePr>
          <p:nvPr/>
        </p:nvGraphicFramePr>
        <p:xfrm>
          <a:off x="3429000" y="4267200"/>
          <a:ext cx="53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61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53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181600" y="4267200"/>
          <a:ext cx="53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62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53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6"/>
          <p:cNvGraphicFramePr>
            <a:graphicFrameLocks noChangeAspect="1"/>
          </p:cNvGraphicFramePr>
          <p:nvPr/>
        </p:nvGraphicFramePr>
        <p:xfrm>
          <a:off x="6553200" y="4419600"/>
          <a:ext cx="1905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63"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1905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1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45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245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2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3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4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5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6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7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8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9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80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81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96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97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98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99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0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1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2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3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4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5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76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4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5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6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7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8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9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0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1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2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3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38400" y="30480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990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9906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733800"/>
            <a:ext cx="990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05600" y="5562600"/>
            <a:ext cx="990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791200" y="4876800"/>
            <a:ext cx="1905000" cy="1143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181600" y="4343400"/>
            <a:ext cx="2514600" cy="1676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495800" y="3581400"/>
            <a:ext cx="3200400" cy="2438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57600" y="2895600"/>
            <a:ext cx="4038600" cy="3124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86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286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68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69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0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1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3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4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5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6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77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38400" y="30480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990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9906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733800"/>
            <a:ext cx="990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05600" y="5562600"/>
            <a:ext cx="990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791200" y="4876800"/>
            <a:ext cx="1905000" cy="1143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181600" y="4343400"/>
            <a:ext cx="2514600" cy="1676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495800" y="3581400"/>
            <a:ext cx="3200400" cy="2438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57600" y="2895600"/>
            <a:ext cx="4038600" cy="3124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Plots = ROC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Curves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Recall “Receiver Operator Characteristic”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ifferent Goals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Q-Q Plots: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Look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“Equality”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ROC curves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:   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Look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“Differences”</a:t>
            </a:r>
          </a:p>
        </p:txBody>
      </p:sp>
    </p:spTree>
    <p:extLst>
      <p:ext uri="{BB962C8B-B14F-4D97-AF65-F5344CB8AC3E}">
        <p14:creationId xmlns:p14="http://schemas.microsoft.com/office/powerpoint/2010/main" val="9657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Q-Q Plots = ROC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Plots = “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Precision-Recall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”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Curves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Highlights Different Distributional Aspects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Statistical Folklore:   Q-Q Highlights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ails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 Usually More Useful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14760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5119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7817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</p:txBody>
      </p:sp>
    </p:spTree>
    <p:extLst>
      <p:ext uri="{BB962C8B-B14F-4D97-AF65-F5344CB8AC3E}">
        <p14:creationId xmlns:p14="http://schemas.microsoft.com/office/powerpoint/2010/main" val="8478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</p:txBody>
      </p:sp>
    </p:spTree>
    <p:extLst>
      <p:ext uri="{BB962C8B-B14F-4D97-AF65-F5344CB8AC3E}">
        <p14:creationId xmlns:p14="http://schemas.microsoft.com/office/powerpoint/2010/main" val="34333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</p:txBody>
      </p:sp>
    </p:spTree>
    <p:extLst>
      <p:ext uri="{BB962C8B-B14F-4D97-AF65-F5344CB8AC3E}">
        <p14:creationId xmlns:p14="http://schemas.microsoft.com/office/powerpoint/2010/main" val="3276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Despite Weak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Thanks to Josh Cates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2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Dist’n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4258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6268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Also Compare:   Developmentally Delayed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But Strong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Thanks to Josh Cates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               theoretical distribution: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95400" y="1600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2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505200" y="2286000"/>
          <a:ext cx="4222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3" name="Equation" r:id="rId6" imgW="1612800" imgH="431640" progId="Equation.3">
                  <p:embed/>
                </p:oleObj>
              </mc:Choice>
              <mc:Fallback>
                <p:oleObj name="Equation" r:id="rId6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222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1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               theoretical distribution: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Solving for         gives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         is the Standard Normal Quantile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95400" y="1600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1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505200" y="2286000"/>
          <a:ext cx="4222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2" name="Equation" r:id="rId6" imgW="1612800" imgH="431640" progId="Equation.3">
                  <p:embed/>
                </p:oleObj>
              </mc:Choice>
              <mc:Fallback>
                <p:oleObj name="Equation" r:id="rId6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222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819400" y="3810000"/>
          <a:ext cx="393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3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393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057400" y="5840413"/>
          <a:ext cx="4064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4" name="Equation" r:id="rId10" imgW="126720" imgH="126720" progId="Equation.3">
                  <p:embed/>
                </p:oleObj>
              </mc:Choice>
              <mc:Fallback>
                <p:oleObj name="Equation" r:id="rId10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840413"/>
                        <a:ext cx="4064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79638" y="4495800"/>
          <a:ext cx="5394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5" name="Equation" r:id="rId12" imgW="1612800" imgH="228600" progId="Equation.3">
                  <p:embed/>
                </p:oleObj>
              </mc:Choice>
              <mc:Fallback>
                <p:oleObj name="Equation" r:id="rId12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4495800"/>
                        <a:ext cx="53943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1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Solving for         gives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Q-Q plot against Standard Normal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linear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 slope                 and  intercept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743200" y="1981200"/>
          <a:ext cx="393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0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93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2819400" y="5334000"/>
          <a:ext cx="487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1" name="Equation" r:id="rId6" imgW="152280" imgH="139680" progId="Equation.3">
                  <p:embed/>
                </p:oleObj>
              </mc:Choice>
              <mc:Fallback>
                <p:oleObj name="Equation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0"/>
                        <a:ext cx="487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2984500" y="2667000"/>
          <a:ext cx="530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2" name="Equation" r:id="rId8" imgW="1587240" imgH="228600" progId="Equation.3">
                  <p:embed/>
                </p:oleObj>
              </mc:Choice>
              <mc:Fallback>
                <p:oleObj name="Equation" r:id="rId8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2667000"/>
                        <a:ext cx="5308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239000" y="5257800"/>
          <a:ext cx="487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3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4873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8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2 sample version of Q-Q Plot)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=  ROC curve)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3477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useful diagnosis of Gaussianity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38531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3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2494</Words>
  <Application>Microsoft Office PowerPoint</Application>
  <PresentationFormat>On-screen Show (4:3)</PresentationFormat>
  <Paragraphs>716</Paragraphs>
  <Slides>106</Slides>
  <Notes>106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8" baseType="lpstr">
      <vt:lpstr>12_Default Design</vt:lpstr>
      <vt:lpstr>Equation</vt:lpstr>
      <vt:lpstr>SWISS Score</vt:lpstr>
      <vt:lpstr>SWISS Score</vt:lpstr>
      <vt:lpstr>SWISS Score</vt:lpstr>
      <vt:lpstr>SWISS Score</vt:lpstr>
      <vt:lpstr>Hiearchical Clustering</vt:lpstr>
      <vt:lpstr>SigClust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Interesting Statistical Problem</vt:lpstr>
      <vt:lpstr>Simple Gaussian Example</vt:lpstr>
      <vt:lpstr>Statistical Significance of Clusters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Alternate Terminology</vt:lpstr>
      <vt:lpstr>Alternate Terminology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301</cp:revision>
  <dcterms:created xsi:type="dcterms:W3CDTF">2001-06-08T01:38:43Z</dcterms:created>
  <dcterms:modified xsi:type="dcterms:W3CDTF">2014-10-29T22:08:05Z</dcterms:modified>
</cp:coreProperties>
</file>