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14" r:id="rId2"/>
    <p:sldMasterId id="2147483840" r:id="rId3"/>
    <p:sldMasterId id="2147483878" r:id="rId4"/>
    <p:sldMasterId id="2147483892" r:id="rId5"/>
    <p:sldMasterId id="2147483904" r:id="rId6"/>
    <p:sldMasterId id="2147483918" r:id="rId7"/>
  </p:sldMasterIdLst>
  <p:notesMasterIdLst>
    <p:notesMasterId r:id="rId129"/>
  </p:notesMasterIdLst>
  <p:sldIdLst>
    <p:sldId id="1705" r:id="rId8"/>
    <p:sldId id="1706" r:id="rId9"/>
    <p:sldId id="1762" r:id="rId10"/>
    <p:sldId id="1763" r:id="rId11"/>
    <p:sldId id="1777" r:id="rId12"/>
    <p:sldId id="1778" r:id="rId13"/>
    <p:sldId id="1804" r:id="rId14"/>
    <p:sldId id="1819" r:id="rId15"/>
    <p:sldId id="1820" r:id="rId16"/>
    <p:sldId id="1822" r:id="rId17"/>
    <p:sldId id="1823" r:id="rId18"/>
    <p:sldId id="1833" r:id="rId19"/>
    <p:sldId id="1846" r:id="rId20"/>
    <p:sldId id="1900" r:id="rId21"/>
    <p:sldId id="1901" r:id="rId22"/>
    <p:sldId id="1902" r:id="rId23"/>
    <p:sldId id="1903" r:id="rId24"/>
    <p:sldId id="1904" r:id="rId25"/>
    <p:sldId id="1905" r:id="rId26"/>
    <p:sldId id="1906" r:id="rId27"/>
    <p:sldId id="1907" r:id="rId28"/>
    <p:sldId id="1908" r:id="rId29"/>
    <p:sldId id="1909" r:id="rId30"/>
    <p:sldId id="1910" r:id="rId31"/>
    <p:sldId id="1911" r:id="rId32"/>
    <p:sldId id="1912" r:id="rId33"/>
    <p:sldId id="1913" r:id="rId34"/>
    <p:sldId id="1914" r:id="rId35"/>
    <p:sldId id="1915" r:id="rId36"/>
    <p:sldId id="1916" r:id="rId37"/>
    <p:sldId id="1917" r:id="rId38"/>
    <p:sldId id="1918" r:id="rId39"/>
    <p:sldId id="1919" r:id="rId40"/>
    <p:sldId id="1920" r:id="rId41"/>
    <p:sldId id="1921" r:id="rId42"/>
    <p:sldId id="1922" r:id="rId43"/>
    <p:sldId id="1923" r:id="rId44"/>
    <p:sldId id="1924" r:id="rId45"/>
    <p:sldId id="1925" r:id="rId46"/>
    <p:sldId id="1926" r:id="rId47"/>
    <p:sldId id="1927" r:id="rId48"/>
    <p:sldId id="1928" r:id="rId49"/>
    <p:sldId id="1929" r:id="rId50"/>
    <p:sldId id="1930" r:id="rId51"/>
    <p:sldId id="1931" r:id="rId52"/>
    <p:sldId id="1932" r:id="rId53"/>
    <p:sldId id="1933" r:id="rId54"/>
    <p:sldId id="1934" r:id="rId55"/>
    <p:sldId id="1935" r:id="rId56"/>
    <p:sldId id="1936" r:id="rId57"/>
    <p:sldId id="1937" r:id="rId58"/>
    <p:sldId id="1938" r:id="rId59"/>
    <p:sldId id="1939" r:id="rId60"/>
    <p:sldId id="1940" r:id="rId61"/>
    <p:sldId id="1941" r:id="rId62"/>
    <p:sldId id="1942" r:id="rId63"/>
    <p:sldId id="2056" r:id="rId64"/>
    <p:sldId id="1943" r:id="rId65"/>
    <p:sldId id="1944" r:id="rId66"/>
    <p:sldId id="1945" r:id="rId67"/>
    <p:sldId id="1946" r:id="rId68"/>
    <p:sldId id="1947" r:id="rId69"/>
    <p:sldId id="1948" r:id="rId70"/>
    <p:sldId id="1949" r:id="rId71"/>
    <p:sldId id="2023" r:id="rId72"/>
    <p:sldId id="2026" r:id="rId73"/>
    <p:sldId id="2024" r:id="rId74"/>
    <p:sldId id="2025" r:id="rId75"/>
    <p:sldId id="2027" r:id="rId76"/>
    <p:sldId id="2028" r:id="rId77"/>
    <p:sldId id="2029" r:id="rId78"/>
    <p:sldId id="2030" r:id="rId79"/>
    <p:sldId id="2031" r:id="rId80"/>
    <p:sldId id="2032" r:id="rId81"/>
    <p:sldId id="2034" r:id="rId82"/>
    <p:sldId id="2035" r:id="rId83"/>
    <p:sldId id="2036" r:id="rId84"/>
    <p:sldId id="2038" r:id="rId85"/>
    <p:sldId id="2037" r:id="rId86"/>
    <p:sldId id="2039" r:id="rId87"/>
    <p:sldId id="2042" r:id="rId88"/>
    <p:sldId id="2043" r:id="rId89"/>
    <p:sldId id="2044" r:id="rId90"/>
    <p:sldId id="2040" r:id="rId91"/>
    <p:sldId id="2045" r:id="rId92"/>
    <p:sldId id="2046" r:id="rId93"/>
    <p:sldId id="2047" r:id="rId94"/>
    <p:sldId id="2048" r:id="rId95"/>
    <p:sldId id="2049" r:id="rId96"/>
    <p:sldId id="2050" r:id="rId97"/>
    <p:sldId id="2053" r:id="rId98"/>
    <p:sldId id="2051" r:id="rId99"/>
    <p:sldId id="2052" r:id="rId100"/>
    <p:sldId id="2054" r:id="rId101"/>
    <p:sldId id="2055" r:id="rId102"/>
    <p:sldId id="1952" r:id="rId103"/>
    <p:sldId id="1953" r:id="rId104"/>
    <p:sldId id="1954" r:id="rId105"/>
    <p:sldId id="1955" r:id="rId106"/>
    <p:sldId id="1956" r:id="rId107"/>
    <p:sldId id="1957" r:id="rId108"/>
    <p:sldId id="1958" r:id="rId109"/>
    <p:sldId id="1959" r:id="rId110"/>
    <p:sldId id="1960" r:id="rId111"/>
    <p:sldId id="1961" r:id="rId112"/>
    <p:sldId id="1962" r:id="rId113"/>
    <p:sldId id="1963" r:id="rId114"/>
    <p:sldId id="1964" r:id="rId115"/>
    <p:sldId id="1965" r:id="rId116"/>
    <p:sldId id="1966" r:id="rId117"/>
    <p:sldId id="1967" r:id="rId118"/>
    <p:sldId id="1968" r:id="rId119"/>
    <p:sldId id="1971" r:id="rId120"/>
    <p:sldId id="2058" r:id="rId121"/>
    <p:sldId id="2057" r:id="rId122"/>
    <p:sldId id="1972" r:id="rId123"/>
    <p:sldId id="1973" r:id="rId124"/>
    <p:sldId id="1974" r:id="rId125"/>
    <p:sldId id="1975" r:id="rId126"/>
    <p:sldId id="1976" r:id="rId127"/>
    <p:sldId id="1977" r:id="rId1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918" autoAdjust="0"/>
  </p:normalViewPr>
  <p:slideViewPr>
    <p:cSldViewPr>
      <p:cViewPr varScale="1">
        <p:scale>
          <a:sx n="107" d="100"/>
          <a:sy n="107" d="100"/>
        </p:scale>
        <p:origin x="12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tableStyles" Target="tableStyle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26" Type="http://schemas.openxmlformats.org/officeDocument/2006/relationships/slide" Target="slides/slide11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viewProps" Target="view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38E7B-8648-42D9-9B04-6491709DBF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9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7400804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AE570A-8DAF-4C6D-A84E-4EFF7486472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733246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863721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9731304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345105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0150300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5294476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6799228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BC563-019E-4E48-8E35-1FCCE98EBB6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38596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BC563-019E-4E48-8E35-1FCCE98EBB6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5586456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BC563-019E-4E48-8E35-1FCCE98EBB6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7923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907698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506305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8162439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141151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687A-746C-42D1-8166-77D73747538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0182454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687A-746C-42D1-8166-77D73747538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6997306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1703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69557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6083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54280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48000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18208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62309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88515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085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20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1700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36906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99530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9563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66541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48546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74634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28640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664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4952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475545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09894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93104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00307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21072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3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64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08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BFBAD-A957-431D-8E0B-0BCB25F65E0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17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18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3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498EC-CC1F-4223-A8CD-A8D72ACA3B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9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7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156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58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04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36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353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387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582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0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2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469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26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459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379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901994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589477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E439C-691B-4721-99E5-940C9995A1D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679355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ADDD64-6C2E-48C4-9BEE-D1DB14796AF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63939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B7449-5F0E-4E0A-AE58-802A8745854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179709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309954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5473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43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980831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627290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14891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709933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223899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247031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769072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806977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735887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6414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BFD5B-F26D-4907-8AD3-CE64F3CC886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214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074613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945753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507272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46044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239564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290774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908900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80798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9703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DCAE1-4A9C-432B-A816-1CB2FE65045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156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460696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614487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481554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75004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008974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95826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505350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068878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7697839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B7449-5F0E-4E0A-AE58-802A8745854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042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2E5BE-0AA1-4C91-8DE9-705B8BF9C07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823513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05D420-6180-43B3-8611-45651E3603B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544075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AA1402-0624-4340-908F-781EF052D1A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0467722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774191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0318607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4738033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5530231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7373438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26CB7-7F77-4583-BEA9-9373D6B8DD8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7830092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26CB7-7F77-4583-BEA9-9373D6B8DD8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5595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7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7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8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8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3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61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22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5067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57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185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230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5510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07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0268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382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623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161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020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7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988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888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7988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9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30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7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44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869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225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3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304800"/>
            <a:ext cx="2260600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63257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4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0074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39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9070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6348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80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48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273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470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2350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4637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9129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5563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9888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5818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0949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7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5021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66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646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9691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433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6449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654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4736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4243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030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10/23/2014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1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9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6538913"/>
            <a:ext cx="9142413" cy="317500"/>
            <a:chOff x="0" y="4119"/>
            <a:chExt cx="5759" cy="2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880" y="4119"/>
              <a:ext cx="2880" cy="200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dirty="0">
                  <a:solidFill>
                    <a:srgbClr val="FFFFFF"/>
                  </a:solidFill>
                </a:rPr>
                <a:t>March 17, 2010, </a:t>
              </a:r>
              <a:fld id="{BC8E2D5B-3DBE-4AAC-9A2A-718038CB45D0}" type="slidenum">
                <a:rPr lang="en-GB" sz="1500">
                  <a:solidFill>
                    <a:srgbClr val="FFFFFF"/>
                  </a:solidFill>
                </a:rPr>
                <a:pPr algn="r" defTabSz="457200">
                  <a:lnSpc>
                    <a:spcPct val="93000"/>
                  </a:lnSpc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t>‹#›</a:t>
              </a:fld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119"/>
              <a:ext cx="2880" cy="200"/>
            </a:xfrm>
            <a:prstGeom prst="rect">
              <a:avLst/>
            </a:prstGeom>
            <a:solidFill>
              <a:srgbClr val="1B168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0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759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88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88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04800"/>
            <a:ext cx="9142413" cy="684213"/>
            <a:chOff x="0" y="192"/>
            <a:chExt cx="5759" cy="431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59" cy="43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74880" rIns="90000" bIns="46800"/>
            <a:lstStyle/>
            <a:p>
              <a:pPr defTabSz="457200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192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623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0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759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9045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01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20016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171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2pPr>
      <a:lvl3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3pPr>
      <a:lvl4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4pPr>
      <a:lvl5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6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6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6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9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08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4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20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09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4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24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6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7.bin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5.wmf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4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5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0.93</a:t>
            </a:r>
          </a:p>
        </p:txBody>
      </p:sp>
    </p:spTree>
    <p:extLst>
      <p:ext uri="{BB962C8B-B14F-4D97-AF65-F5344CB8AC3E}">
        <p14:creationId xmlns:p14="http://schemas.microsoft.com/office/powerpoint/2010/main" val="260546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</p:txBody>
      </p:sp>
    </p:spTree>
    <p:extLst>
      <p:ext uri="{BB962C8B-B14F-4D97-AF65-F5344CB8AC3E}">
        <p14:creationId xmlns:p14="http://schemas.microsoft.com/office/powerpoint/2010/main" val="17779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relabelling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a new approach to study clusters</a:t>
            </a:r>
          </a:p>
        </p:txBody>
      </p:sp>
    </p:spTree>
    <p:extLst>
      <p:ext uri="{BB962C8B-B14F-4D97-AF65-F5344CB8AC3E}">
        <p14:creationId xmlns:p14="http://schemas.microsoft.com/office/powerpoint/2010/main" val="423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</p:txBody>
      </p:sp>
    </p:spTree>
    <p:extLst>
      <p:ext uri="{BB962C8B-B14F-4D97-AF65-F5344CB8AC3E}">
        <p14:creationId xmlns:p14="http://schemas.microsoft.com/office/powerpoint/2010/main" val="28719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5448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</p:txBody>
      </p:sp>
    </p:spTree>
    <p:extLst>
      <p:ext uri="{BB962C8B-B14F-4D97-AF65-F5344CB8AC3E}">
        <p14:creationId xmlns:p14="http://schemas.microsoft.com/office/powerpoint/2010/main" val="21418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19930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Class Index Sets                 Class Means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“Within Class Var’n”  / “Total Var’n”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8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438400" y="2514600"/>
          <a:ext cx="426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85" r:id="rId6" imgW="1537097" imgH="876697" progId="Equation.BREE4">
                  <p:embed/>
                </p:oleObj>
              </mc:Choice>
              <mc:Fallback>
                <p:oleObj r:id="rId6" imgW="1537097" imgH="8766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267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00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3124200" y="4038600"/>
            <a:ext cx="1524000" cy="762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8"/>
          <p:cNvCxnSpPr>
            <a:cxnSpLocks noChangeShapeType="1"/>
          </p:cNvCxnSpPr>
          <p:nvPr/>
        </p:nvCxnSpPr>
        <p:spPr bwMode="auto">
          <a:xfrm rot="16200000" flipV="1">
            <a:off x="5905500" y="3162300"/>
            <a:ext cx="2057400" cy="19812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94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Gaussian (for null)?</a:t>
            </a:r>
          </a:p>
        </p:txBody>
      </p:sp>
    </p:spTree>
    <p:extLst>
      <p:ext uri="{BB962C8B-B14F-4D97-AF65-F5344CB8AC3E}">
        <p14:creationId xmlns:p14="http://schemas.microsoft.com/office/powerpoint/2010/main" val="20441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Gaussian (for null)?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(sphered) normal?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No, not realistic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Rejection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strong evidence for clustering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also get that from a-spherical Gaussian</a:t>
            </a:r>
          </a:p>
        </p:txBody>
      </p:sp>
    </p:spTree>
    <p:extLst>
      <p:ext uri="{BB962C8B-B14F-4D97-AF65-F5344CB8AC3E}">
        <p14:creationId xmlns:p14="http://schemas.microsoft.com/office/powerpoint/2010/main" val="184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 rotWithShape="0"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SubClass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0.95</a:t>
            </a:r>
          </a:p>
          <a:p>
            <a:pPr marL="0" indent="0">
              <a:buNone/>
            </a:pPr>
            <a:r>
              <a:rPr lang="en-US" dirty="0" smtClean="0"/>
              <a:t>Better,</a:t>
            </a:r>
          </a:p>
          <a:p>
            <a:pPr marL="0" indent="0">
              <a:buNone/>
            </a:pPr>
            <a:r>
              <a:rPr lang="en-US" dirty="0" smtClean="0"/>
              <a:t>Makes</a:t>
            </a:r>
          </a:p>
          <a:p>
            <a:pPr marL="0" indent="0">
              <a:buNone/>
            </a:pPr>
            <a:r>
              <a:rPr lang="en-US" dirty="0" smtClean="0"/>
              <a:t>Intuitive</a:t>
            </a:r>
          </a:p>
          <a:p>
            <a:pPr marL="0" indent="0">
              <a:buNone/>
            </a:pPr>
            <a:r>
              <a:rPr lang="en-US" dirty="0" smtClean="0"/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16315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3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Σ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 rotWithShape="0">
                <a:blip r:embed="rId3"/>
                <a:stretch>
                  <a:fillRect l="-1834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6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Σ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 rotWithShape="0">
                <a:blip r:embed="rId4"/>
                <a:stretch>
                  <a:fillRect l="-1834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10200" y="2209800"/>
          <a:ext cx="1266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6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09800"/>
                        <a:ext cx="12668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4724400"/>
          <a:ext cx="12192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7" name="Equation" r:id="rId7" imgW="939600" imgH="279360" progId="Equation.3">
                  <p:embed/>
                </p:oleObj>
              </mc:Choice>
              <mc:Fallback>
                <p:oleObj name="Equation" r:id="rId7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24400"/>
                        <a:ext cx="12192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5486400" y="3733800"/>
          <a:ext cx="34575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8" name="Equation" r:id="rId9" imgW="1384200" imgH="393480" progId="Equation.3">
                  <p:embed/>
                </p:oleObj>
              </mc:Choice>
              <mc:Fallback>
                <p:oleObj name="Equation" r:id="rId9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4575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3505200" y="3581400"/>
          <a:ext cx="15271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9" name="Equation" r:id="rId11" imgW="1130040" imgH="279360" progId="Equation.3">
                  <p:embed/>
                </p:oleObj>
              </mc:Choice>
              <mc:Fallback>
                <p:oleObj name="Equation" r:id="rId11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1400"/>
                        <a:ext cx="15271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5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Σ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Impossible in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settings????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Way around this problem?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 rotWithShape="0">
                <a:blip r:embed="rId4"/>
                <a:stretch>
                  <a:fillRect l="-1834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10200" y="2209800"/>
          <a:ext cx="1266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0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09800"/>
                        <a:ext cx="12668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4724400"/>
          <a:ext cx="12192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1" name="Equation" r:id="rId7" imgW="939600" imgH="279360" progId="Equation.3">
                  <p:embed/>
                </p:oleObj>
              </mc:Choice>
              <mc:Fallback>
                <p:oleObj name="Equation" r:id="rId7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24400"/>
                        <a:ext cx="12192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5486400" y="3733800"/>
          <a:ext cx="34575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2" name="Equation" r:id="rId9" imgW="1384200" imgH="393480" progId="Equation.3">
                  <p:embed/>
                </p:oleObj>
              </mc:Choice>
              <mc:Fallback>
                <p:oleObj name="Equation" r:id="rId9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4575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3505200" y="3581400"/>
          <a:ext cx="15271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3" name="Equation" r:id="rId11" imgW="1130040" imgH="279360" progId="Equation.3">
                  <p:embed/>
                </p:oleObj>
              </mc:Choice>
              <mc:Fallback>
                <p:oleObj name="Equation" r:id="rId11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1400"/>
                        <a:ext cx="15271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6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</p:txBody>
      </p:sp>
    </p:spTree>
    <p:extLst>
      <p:ext uri="{BB962C8B-B14F-4D97-AF65-F5344CB8AC3E}">
        <p14:creationId xmlns:p14="http://schemas.microsoft.com/office/powerpoint/2010/main" val="365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Replace full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. by diagonal matrix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 done in PCA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eigen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-analysis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then “not like data”???</a:t>
            </a: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00400" y="3048000"/>
          <a:ext cx="2286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33" name="Equation" r:id="rId4" imgW="1384200" imgH="330120" progId="Equation.3">
                  <p:embed/>
                </p:oleObj>
              </mc:Choice>
              <mc:Fallback>
                <p:oleObj name="Equation" r:id="rId4" imgW="1384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86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5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Replace full Cov. by diagonal matrix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 done in PCA eigen-analysis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then “not like data”???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OK, since k-means clustering (i.e. CI)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(assuming e.g. Euclidean Distance)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00400" y="3048000"/>
          <a:ext cx="2286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7" name="Equation" r:id="rId4" imgW="1384200" imgH="330120" progId="Equation.3">
                  <p:embed/>
                </p:oleObj>
              </mc:Choice>
              <mc:Fallback>
                <p:oleObj name="Equation" r:id="rId4" imgW="1384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86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6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need to estimate diagonal matrix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problems?</a:t>
            </a:r>
          </a:p>
        </p:txBody>
      </p:sp>
    </p:spTree>
    <p:extLst>
      <p:ext uri="{BB962C8B-B14F-4D97-AF65-F5344CB8AC3E}">
        <p14:creationId xmlns:p14="http://schemas.microsoft.com/office/powerpoint/2010/main" val="4182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Given data   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Assign each object to a class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similar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objects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Completely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data driven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assign labels to data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“Unsupervised Learning”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Contrast to Classification (Discrimination)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With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predetermined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classes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“Supervised Learning”</a:t>
            </a:r>
          </a:p>
          <a:p>
            <a:pPr eaLnBrk="1" hangingPunct="1"/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8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6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need to estimate diagonal matrix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problems?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Perou 500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Dimension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Sample Size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Still need to estimate                  param’s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5638800"/>
          <a:ext cx="1752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27" name="Equation" r:id="rId4" imgW="1130040" imgH="279360" progId="Equation.3">
                  <p:embed/>
                </p:oleObj>
              </mc:Choice>
              <mc:Fallback>
                <p:oleObj name="Equation" r:id="rId4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38800"/>
                        <a:ext cx="17526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91000" y="4906963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28" name="Equation" r:id="rId6" imgW="939600" imgH="279360" progId="Equation.3">
                  <p:embed/>
                </p:oleObj>
              </mc:Choice>
              <mc:Fallback>
                <p:oleObj name="Equation" r:id="rId6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06963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3962400" y="4230688"/>
          <a:ext cx="1676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29" name="Equation" r:id="rId8" imgW="1130040" imgH="279360" progId="Equation.3">
                  <p:embed/>
                </p:oleObj>
              </mc:Choice>
              <mc:Fallback>
                <p:oleObj name="Equation" r:id="rId8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30688"/>
                        <a:ext cx="16764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4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Model</a:t>
            </a:r>
          </a:p>
        </p:txBody>
      </p:sp>
    </p:spTree>
    <p:extLst>
      <p:ext uri="{BB962C8B-B14F-4D97-AF65-F5344CB8AC3E}">
        <p14:creationId xmlns:p14="http://schemas.microsoft.com/office/powerpoint/2010/main" val="5627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 Goal: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data   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Choose classes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To miminize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191000" y="30480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88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3276600" y="21336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89" name="Equation" r:id="rId6" imgW="622080" imgH="241200" progId="Equation.3">
                  <p:embed/>
                </p:oleObj>
              </mc:Choice>
              <mc:Fallback>
                <p:oleObj name="Equation" r:id="rId6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581400" y="4114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90" name="Equation" r:id="rId8" imgW="2158920" imgH="876240" progId="Equation.3">
                  <p:embed/>
                </p:oleObj>
              </mc:Choice>
              <mc:Fallback>
                <p:oleObj name="Equation" r:id="rId8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</p:txBody>
      </p:sp>
    </p:spTree>
    <p:extLst>
      <p:ext uri="{BB962C8B-B14F-4D97-AF65-F5344CB8AC3E}">
        <p14:creationId xmlns:p14="http://schemas.microsoft.com/office/powerpoint/2010/main" val="10493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</p:txBody>
      </p:sp>
    </p:spTree>
    <p:extLst>
      <p:ext uri="{BB962C8B-B14F-4D97-AF65-F5344CB8AC3E}">
        <p14:creationId xmlns:p14="http://schemas.microsoft.com/office/powerpoint/2010/main" val="25284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972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06185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9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6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45820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3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352800" y="2743200"/>
            <a:ext cx="31242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2743200"/>
            <a:ext cx="7620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2743200"/>
            <a:ext cx="21336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783409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7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638800" y="2743200"/>
            <a:ext cx="2895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72200" y="2743200"/>
            <a:ext cx="9144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2743200"/>
            <a:ext cx="990600" cy="1066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45823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41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62000" y="2743200"/>
            <a:ext cx="2514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19300" y="2743200"/>
            <a:ext cx="3543300" cy="2438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37909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5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4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187525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9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3810000" y="2362200"/>
            <a:ext cx="1676400" cy="2514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76400" y="2362200"/>
            <a:ext cx="3810000" cy="3581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05677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3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096000" y="3048000"/>
            <a:ext cx="1371600" cy="218694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6409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Now Consider K &gt; 2: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How well does it work?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968047"/>
              </p:ext>
            </p:extLst>
          </p:nvPr>
        </p:nvGraphicFramePr>
        <p:xfrm>
          <a:off x="1295400" y="1981200"/>
          <a:ext cx="6411913" cy="204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7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6411913" cy="2046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1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But C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Seems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“Better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Clustered”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80% dim. 1                  ,  other dims 0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20% dim. 1  ±0.1,  rand dim  ±100,  others 0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still very bad, driven by outliers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are both very robust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loses (affected by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 push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slightly better (by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ted influence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0"/>
          <p:cNvGraphicFramePr>
            <a:graphicFrameLocks noChangeAspect="1"/>
          </p:cNvGraphicFramePr>
          <p:nvPr/>
        </p:nvGraphicFramePr>
        <p:xfrm>
          <a:off x="2819400" y="15240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9" name="Equation" r:id="rId4" imgW="1193800" imgH="368300" progId="Equation.3">
                  <p:embed/>
                </p:oleObj>
              </mc:Choice>
              <mc:Fallback>
                <p:oleObj name="Equation" r:id="rId4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17526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1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</p:txBody>
      </p:sp>
    </p:spTree>
    <p:extLst>
      <p:ext uri="{BB962C8B-B14F-4D97-AF65-F5344CB8AC3E}">
        <p14:creationId xmlns:p14="http://schemas.microsoft.com/office/powerpoint/2010/main" val="11492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</a:p>
        </p:txBody>
      </p:sp>
    </p:spTree>
    <p:extLst>
      <p:ext uri="{BB962C8B-B14F-4D97-AF65-F5344CB8AC3E}">
        <p14:creationId xmlns:p14="http://schemas.microsoft.com/office/powerpoint/2010/main" val="8623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</p:txBody>
      </p:sp>
    </p:spTree>
    <p:extLst>
      <p:ext uri="{BB962C8B-B14F-4D97-AF65-F5344CB8AC3E}">
        <p14:creationId xmlns:p14="http://schemas.microsoft.com/office/powerpoint/2010/main" val="3771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Important References (monographs):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See Also Wikipedia</a:t>
            </a:r>
          </a:p>
        </p:txBody>
      </p:sp>
    </p:spTree>
    <p:extLst>
      <p:ext uri="{BB962C8B-B14F-4D97-AF65-F5344CB8AC3E}">
        <p14:creationId xmlns:p14="http://schemas.microsoft.com/office/powerpoint/2010/main" val="8963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36971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Study Differences Between</a:t>
            </a:r>
          </a:p>
          <a:p>
            <a:pPr marL="0" indent="0" algn="ctr">
              <a:buNone/>
            </a:pPr>
            <a:r>
              <a:rPr lang="en-US" dirty="0" smtClean="0"/>
              <a:t>(Malignant) Melanoma &amp; (Benign) Nevi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Image Features as Before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(Recall from Transformation Discussion)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Paper:   </a:t>
            </a:r>
            <a:r>
              <a:rPr lang="en-US" dirty="0" err="1" smtClean="0"/>
              <a:t>Miedema</a:t>
            </a:r>
            <a:r>
              <a:rPr lang="en-US" dirty="0" smtClean="0"/>
              <a:t> et al (2012)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9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Vertical Axis in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Based on: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Distance Metric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many, e.g.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∞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…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Linkage Function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(Reflects Clustering Type)</a:t>
            </a:r>
          </a:p>
        </p:txBody>
      </p:sp>
    </p:spTree>
    <p:extLst>
      <p:ext uri="{BB962C8B-B14F-4D97-AF65-F5344CB8AC3E}">
        <p14:creationId xmlns:p14="http://schemas.microsoft.com/office/powerpoint/2010/main" val="6429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Vertical Axis in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Based on: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Distance Metric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many, e.g.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∞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…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Linkage Function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(Reflects Clustering Type)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A </a:t>
            </a:r>
            <a:r>
              <a:rPr lang="en-US" sz="4800" u="sng" dirty="0" smtClean="0">
                <a:solidFill>
                  <a:srgbClr val="00B050"/>
                </a:solidFill>
              </a:rPr>
              <a:t>Lot</a:t>
            </a:r>
            <a:r>
              <a:rPr lang="en-US" sz="4800" dirty="0" smtClean="0">
                <a:solidFill>
                  <a:srgbClr val="00B050"/>
                </a:solidFill>
              </a:rPr>
              <a:t> of “Art” Involved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</p:txBody>
      </p:sp>
    </p:spTree>
    <p:extLst>
      <p:ext uri="{BB962C8B-B14F-4D97-AF65-F5344CB8AC3E}">
        <p14:creationId xmlns:p14="http://schemas.microsoft.com/office/powerpoint/2010/main" val="20987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Clinical diagnosis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Introduction</a:t>
              </a:r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8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1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7172" name="Group 3"/>
          <p:cNvGrpSpPr>
            <a:grpSpLocks noChangeAspect="1"/>
          </p:cNvGrpSpPr>
          <p:nvPr/>
        </p:nvGrpSpPr>
        <p:grpSpPr bwMode="auto">
          <a:xfrm>
            <a:off x="762000" y="2133600"/>
            <a:ext cx="7570788" cy="2514600"/>
            <a:chOff x="2268538" y="2362200"/>
            <a:chExt cx="4556125" cy="1374775"/>
          </a:xfrm>
        </p:grpSpPr>
        <p:pic>
          <p:nvPicPr>
            <p:cNvPr id="7173" name="Picture 2" descr="Dx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13" y="2819400"/>
              <a:ext cx="1898650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" descr="Dx_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2362200"/>
              <a:ext cx="261937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216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(2007), 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17305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Co-authors: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– UNC Statistics &amp; OR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C. M.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– UNC Genetics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D. N. Hayes – UNC Oncology &amp; Genetics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Yufeng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Liu – UNC Statistics &amp; OR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Hanwen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Huang – U Georgia Biostatistics</a:t>
            </a:r>
          </a:p>
        </p:txBody>
      </p:sp>
    </p:spTree>
    <p:extLst>
      <p:ext uri="{BB962C8B-B14F-4D97-AF65-F5344CB8AC3E}">
        <p14:creationId xmlns:p14="http://schemas.microsoft.com/office/powerpoint/2010/main" val="28177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Microarray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0702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From: Perou, Brown,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Botstein (2000) </a:t>
            </a: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Molecular Medicine</a:t>
            </a: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Today</a:t>
            </a:r>
          </a:p>
          <a:p>
            <a:pPr eaLnBrk="1" hangingPunct="1"/>
            <a:endParaRPr lang="en-US" i="1" smtClean="0">
              <a:solidFill>
                <a:srgbClr val="000000"/>
              </a:solidFill>
            </a:endParaRPr>
          </a:p>
          <a:p>
            <a:pPr eaLnBrk="1" hangingPunct="1"/>
            <a:endParaRPr lang="en-US" i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d = 1161</a:t>
            </a:r>
            <a:r>
              <a:rPr lang="en-US" smtClean="0">
                <a:solidFill>
                  <a:srgbClr val="000000"/>
                </a:solidFill>
              </a:rPr>
              <a:t> genes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Zoomed to “relevant”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09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40859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Idea:    See if clusters seem to be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Significantly Different Distributions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Idea:    See if clusters seem to be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Significantly Different Distributions</a:t>
            </a:r>
            <a:endParaRPr lang="en-US" altLang="ko-KR" sz="3600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Are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everal Hypothesis Tests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Consistent with Visualization: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Dir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ection, </a:t>
            </a:r>
            <a:r>
              <a:rPr lang="en-US" altLang="ko-KR" sz="3600" dirty="0" smtClean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</a:t>
            </a: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 smtClean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Wei et al (2013)</a:t>
            </a: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60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Estimation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?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5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Looks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Real???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447800" y="2362200"/>
            <a:ext cx="1676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05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Actually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Classes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Are N(0,I),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 = 1000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Actually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Classes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Are N(0,I),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 = 1000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48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Parameter Estimation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test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Subclass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9813" t="5052" r="11598" b="3789"/>
          <a:stretch>
            <a:fillRect/>
          </a:stretch>
        </p:blipFill>
        <p:spPr>
          <a:xfrm>
            <a:off x="1295400" y="1295400"/>
            <a:ext cx="6781800" cy="5554663"/>
          </a:xfrm>
          <a:noFill/>
        </p:spPr>
      </p:pic>
    </p:spTree>
    <p:extLst>
      <p:ext uri="{BB962C8B-B14F-4D97-AF65-F5344CB8AC3E}">
        <p14:creationId xmlns:p14="http://schemas.microsoft.com/office/powerpoint/2010/main" val="34312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9813" t="5052" r="11598" b="3789"/>
          <a:stretch>
            <a:fillRect/>
          </a:stretch>
        </p:blipFill>
        <p:spPr>
          <a:xfrm>
            <a:off x="1295400" y="1295400"/>
            <a:ext cx="6781800" cy="5554663"/>
          </a:xfrm>
          <a:noFill/>
        </p:spPr>
      </p:pic>
    </p:spTree>
    <p:extLst>
      <p:ext uri="{BB962C8B-B14F-4D97-AF65-F5344CB8AC3E}">
        <p14:creationId xmlns:p14="http://schemas.microsoft.com/office/powerpoint/2010/main" val="1131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9813" t="5052" r="11598" b="3789"/>
          <a:stretch>
            <a:fillRect/>
          </a:stretch>
        </p:blipFill>
        <p:spPr>
          <a:xfrm>
            <a:off x="1295400" y="1295400"/>
            <a:ext cx="6781800" cy="5554663"/>
          </a:xfrm>
          <a:noFill/>
        </p:spPr>
      </p:pic>
    </p:spTree>
    <p:extLst>
      <p:ext uri="{BB962C8B-B14F-4D97-AF65-F5344CB8AC3E}">
        <p14:creationId xmlns:p14="http://schemas.microsoft.com/office/powerpoint/2010/main" val="24930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9813" t="5052" r="11598" b="3789"/>
          <a:stretch>
            <a:fillRect/>
          </a:stretch>
        </p:blipFill>
        <p:spPr>
          <a:xfrm>
            <a:off x="1295400" y="1295400"/>
            <a:ext cx="6781800" cy="5554663"/>
          </a:xfrm>
          <a:noFill/>
        </p:spPr>
      </p:pic>
    </p:spTree>
    <p:extLst>
      <p:ext uri="{BB962C8B-B14F-4D97-AF65-F5344CB8AC3E}">
        <p14:creationId xmlns:p14="http://schemas.microsoft.com/office/powerpoint/2010/main" val="9819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endParaRPr lang="en-US" kern="1200" dirty="0">
              <a:solidFill>
                <a:srgbClr val="000000"/>
              </a:solidFill>
              <a:latin typeface="Tahoma" pitchFamily="34" charset="0"/>
            </a:endParaRPr>
          </a:p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kern="1200" dirty="0" smtClean="0">
                <a:solidFill>
                  <a:srgbClr val="000000"/>
                </a:solidFill>
                <a:latin typeface="Tahoma" pitchFamily="34" charset="0"/>
              </a:rPr>
              <a:t>.</a:t>
            </a:r>
            <a:endParaRPr lang="en-US" kern="1200" dirty="0">
              <a:solidFill>
                <a:srgbClr val="000000"/>
              </a:solidFill>
              <a:latin typeface="Tahoma" pitchFamily="34" charset="0"/>
            </a:endParaRPr>
          </a:p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.</a:t>
            </a:r>
          </a:p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.</a:t>
            </a:r>
          </a:p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Repeat this 1,000 times</a:t>
            </a:r>
          </a:p>
          <a:p>
            <a:pPr marL="0" lv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To get: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9813" t="5052" r="11598" b="3789"/>
          <a:stretch>
            <a:fillRect/>
          </a:stretch>
        </p:blipFill>
        <p:spPr>
          <a:xfrm>
            <a:off x="1295400" y="1295400"/>
            <a:ext cx="6781800" cy="5554663"/>
          </a:xfrm>
          <a:noFill/>
        </p:spPr>
      </p:pic>
    </p:spTree>
    <p:extLst>
      <p:ext uri="{BB962C8B-B14F-4D97-AF65-F5344CB8AC3E}">
        <p14:creationId xmlns:p14="http://schemas.microsoft.com/office/powerpoint/2010/main" val="5231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5704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p-value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Not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752600" y="2590800"/>
            <a:ext cx="57912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112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Despite Weak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Thanks to Josh Cates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2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Also Compare:   Developmentally Delayed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No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But Strong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Thanks to Josh Cates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905000" y="15240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36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37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Value of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DiProPerm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 Impression is Easily Misleading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(onto HDLSS projections,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Maximal Data Piling)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Really Need to Assess Significance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Tahoma"/>
              </a:rPr>
              <a:t>DiProPerm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used routinely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(even for variable selection)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of Direction: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Distance Weighted Discrimination (DWD)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Support Vector Machine (SVM)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Maximal Data Piling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90055"/>
              </p:ext>
            </p:extLst>
          </p:nvPr>
        </p:nvGraphicFramePr>
        <p:xfrm>
          <a:off x="2209800" y="4419600"/>
          <a:ext cx="342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5" name="Equation" r:id="rId4" imgW="76101" imgH="190252" progId="Equation.3">
                  <p:embed/>
                </p:oleObj>
              </mc:Choice>
              <mc:Fallback>
                <p:oleObj name="Equation" r:id="rId4" imgW="76101" imgH="19025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342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of 1-d Summary Statistic: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2-sample t-stat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Median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Area Under ROC Curve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058"/>
              </p:ext>
            </p:extLst>
          </p:nvPr>
        </p:nvGraphicFramePr>
        <p:xfrm>
          <a:off x="2209800" y="4419600"/>
          <a:ext cx="342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8" name="Equation" r:id="rId4" imgW="76101" imgH="190252" progId="Equation.3">
                  <p:embed/>
                </p:oleObj>
              </mc:Choice>
              <mc:Fallback>
                <p:oleObj name="Equation" r:id="rId4" imgW="76101" imgH="19025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342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5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2094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20854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cannot indicate clustering</a:t>
            </a:r>
            <a:endParaRPr lang="en-US" altLang="ko-KR" sz="3600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 different</a:t>
            </a:r>
          </a:p>
        </p:txBody>
      </p:sp>
    </p:spTree>
    <p:extLst>
      <p:ext uri="{BB962C8B-B14F-4D97-AF65-F5344CB8AC3E}">
        <p14:creationId xmlns:p14="http://schemas.microsoft.com/office/powerpoint/2010/main" val="2299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295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962400"/>
            <a:ext cx="84582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 only 1 Cluster in this Example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Relabelling looks different</a:t>
            </a: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Extreme T-stat 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Indicates 2 clusters in data</a:t>
            </a:r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5052" r="11598" b="49258"/>
          <a:stretch>
            <a:fillRect/>
          </a:stretch>
        </p:blipFill>
        <p:spPr>
          <a:xfrm>
            <a:off x="1295400" y="1295400"/>
            <a:ext cx="6781800" cy="2784475"/>
          </a:xfrm>
          <a:noFill/>
        </p:spPr>
      </p:pic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5105400" y="2133600"/>
            <a:ext cx="1828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4329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5062</TotalTime>
  <Words>2601</Words>
  <Application>Microsoft Office PowerPoint</Application>
  <PresentationFormat>On-screen Show (4:3)</PresentationFormat>
  <Paragraphs>852</Paragraphs>
  <Slides>121</Slides>
  <Notes>115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39" baseType="lpstr">
      <vt:lpstr>Arial Unicode MS</vt:lpstr>
      <vt:lpstr>Gulim</vt:lpstr>
      <vt:lpstr>맑은 고딕</vt:lpstr>
      <vt:lpstr>Arial</vt:lpstr>
      <vt:lpstr>Cambria Math</vt:lpstr>
      <vt:lpstr>DejaVu LGC Sans</vt:lpstr>
      <vt:lpstr>Tahoma</vt:lpstr>
      <vt:lpstr>Times New Roman</vt:lpstr>
      <vt:lpstr>Wingdings</vt:lpstr>
      <vt:lpstr>Default Design</vt:lpstr>
      <vt:lpstr>15_Default Design</vt:lpstr>
      <vt:lpstr>12_Default Design</vt:lpstr>
      <vt:lpstr>3_Default Design</vt:lpstr>
      <vt:lpstr>1_Office Theme</vt:lpstr>
      <vt:lpstr>1_Default Design</vt:lpstr>
      <vt:lpstr>2_Default Design</vt:lpstr>
      <vt:lpstr>Equation</vt:lpstr>
      <vt:lpstr>Equation.BREE4</vt:lpstr>
      <vt:lpstr>Support Vector Machines</vt:lpstr>
      <vt:lpstr>Distance Weighted Discrim’n </vt:lpstr>
      <vt:lpstr>HDLSS Discrim’n Simulations</vt:lpstr>
      <vt:lpstr>HDLSS Discrim’n Simulations</vt:lpstr>
      <vt:lpstr>Melanoma Data</vt:lpstr>
      <vt:lpstr>PowerPoint Presentation</vt:lpstr>
      <vt:lpstr>ROC Curve</vt:lpstr>
      <vt:lpstr>Melanoma Data</vt:lpstr>
      <vt:lpstr>Melanoma Data</vt:lpstr>
      <vt:lpstr>Melanoma Data</vt:lpstr>
      <vt:lpstr>Melanoma Data</vt:lpstr>
      <vt:lpstr>Clustering</vt:lpstr>
      <vt:lpstr>K-means Clustering</vt:lpstr>
      <vt:lpstr>2-means Clustering</vt:lpstr>
      <vt:lpstr>2-means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Clustering</vt:lpstr>
      <vt:lpstr>Clustering</vt:lpstr>
      <vt:lpstr>Clustering</vt:lpstr>
      <vt:lpstr>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SigClust</vt:lpstr>
      <vt:lpstr>SigClust</vt:lpstr>
      <vt:lpstr>SigClust</vt:lpstr>
      <vt:lpstr>Common Microarray Analytic Approach:  Clustering</vt:lpstr>
      <vt:lpstr>Interesting Statistical Problem</vt:lpstr>
      <vt:lpstr>First Approaches:   Hypo Testing</vt:lpstr>
      <vt:lpstr>First Approaches:   Hypo Testing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Interesting Statistical Problem</vt:lpstr>
      <vt:lpstr>First Approaches:   Hypo Testing</vt:lpstr>
      <vt:lpstr>Clarifying Simple Example</vt:lpstr>
      <vt:lpstr>Simple Gaussian Example</vt:lpstr>
      <vt:lpstr>Simple Gaussian Example</vt:lpstr>
      <vt:lpstr>Simple Gaussian Example</vt:lpstr>
      <vt:lpstr>Simple Gaussian Example</vt:lpstr>
      <vt:lpstr>Statistical Significance of Clusters</vt:lpstr>
      <vt:lpstr>Statistical Significance of Clusters</vt:lpstr>
      <vt:lpstr>SigClust Statistic – 2-Means Cluster Index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283</cp:revision>
  <dcterms:created xsi:type="dcterms:W3CDTF">2001-06-08T01:38:43Z</dcterms:created>
  <dcterms:modified xsi:type="dcterms:W3CDTF">2014-10-23T17:56:48Z</dcterms:modified>
</cp:coreProperties>
</file>