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  <p:sldMasterId id="2147483840" r:id="rId2"/>
    <p:sldMasterId id="2147483854" r:id="rId3"/>
    <p:sldMasterId id="2147483878" r:id="rId4"/>
    <p:sldMasterId id="2147483892" r:id="rId5"/>
    <p:sldMasterId id="2147483904" r:id="rId6"/>
    <p:sldMasterId id="2147483918" r:id="rId7"/>
  </p:sldMasterIdLst>
  <p:notesMasterIdLst>
    <p:notesMasterId r:id="rId171"/>
  </p:notesMasterIdLst>
  <p:sldIdLst>
    <p:sldId id="1738" r:id="rId8"/>
    <p:sldId id="1739" r:id="rId9"/>
    <p:sldId id="1740" r:id="rId10"/>
    <p:sldId id="1756" r:id="rId11"/>
    <p:sldId id="1757" r:id="rId12"/>
    <p:sldId id="1758" r:id="rId13"/>
    <p:sldId id="1759" r:id="rId14"/>
    <p:sldId id="1760" r:id="rId15"/>
    <p:sldId id="1761" r:id="rId16"/>
    <p:sldId id="1762" r:id="rId17"/>
    <p:sldId id="1763" r:id="rId18"/>
    <p:sldId id="1764" r:id="rId19"/>
    <p:sldId id="1765" r:id="rId20"/>
    <p:sldId id="1766" r:id="rId21"/>
    <p:sldId id="1767" r:id="rId22"/>
    <p:sldId id="1768" r:id="rId23"/>
    <p:sldId id="1769" r:id="rId24"/>
    <p:sldId id="1770" r:id="rId25"/>
    <p:sldId id="1771" r:id="rId26"/>
    <p:sldId id="1772" r:id="rId27"/>
    <p:sldId id="1773" r:id="rId28"/>
    <p:sldId id="1774" r:id="rId29"/>
    <p:sldId id="1775" r:id="rId30"/>
    <p:sldId id="1776" r:id="rId31"/>
    <p:sldId id="1777" r:id="rId32"/>
    <p:sldId id="1778" r:id="rId33"/>
    <p:sldId id="1779" r:id="rId34"/>
    <p:sldId id="1780" r:id="rId35"/>
    <p:sldId id="1781" r:id="rId36"/>
    <p:sldId id="1782" r:id="rId37"/>
    <p:sldId id="1783" r:id="rId38"/>
    <p:sldId id="1784" r:id="rId39"/>
    <p:sldId id="1785" r:id="rId40"/>
    <p:sldId id="1786" r:id="rId41"/>
    <p:sldId id="1787" r:id="rId42"/>
    <p:sldId id="1788" r:id="rId43"/>
    <p:sldId id="1789" r:id="rId44"/>
    <p:sldId id="1790" r:id="rId45"/>
    <p:sldId id="1791" r:id="rId46"/>
    <p:sldId id="1792" r:id="rId47"/>
    <p:sldId id="1793" r:id="rId48"/>
    <p:sldId id="1794" r:id="rId49"/>
    <p:sldId id="1795" r:id="rId50"/>
    <p:sldId id="1796" r:id="rId51"/>
    <p:sldId id="1915" r:id="rId52"/>
    <p:sldId id="1797" r:id="rId53"/>
    <p:sldId id="1798" r:id="rId54"/>
    <p:sldId id="1799" r:id="rId55"/>
    <p:sldId id="1800" r:id="rId56"/>
    <p:sldId id="1801" r:id="rId57"/>
    <p:sldId id="1802" r:id="rId58"/>
    <p:sldId id="1803" r:id="rId59"/>
    <p:sldId id="1804" r:id="rId60"/>
    <p:sldId id="1805" r:id="rId61"/>
    <p:sldId id="1806" r:id="rId62"/>
    <p:sldId id="1807" r:id="rId63"/>
    <p:sldId id="1808" r:id="rId64"/>
    <p:sldId id="1809" r:id="rId65"/>
    <p:sldId id="1810" r:id="rId66"/>
    <p:sldId id="1811" r:id="rId67"/>
    <p:sldId id="1812" r:id="rId68"/>
    <p:sldId id="1813" r:id="rId69"/>
    <p:sldId id="1814" r:id="rId70"/>
    <p:sldId id="1815" r:id="rId71"/>
    <p:sldId id="1816" r:id="rId72"/>
    <p:sldId id="1817" r:id="rId73"/>
    <p:sldId id="1818" r:id="rId74"/>
    <p:sldId id="1819" r:id="rId75"/>
    <p:sldId id="1820" r:id="rId76"/>
    <p:sldId id="1821" r:id="rId77"/>
    <p:sldId id="1822" r:id="rId78"/>
    <p:sldId id="1823" r:id="rId79"/>
    <p:sldId id="1824" r:id="rId80"/>
    <p:sldId id="1825" r:id="rId81"/>
    <p:sldId id="1826" r:id="rId82"/>
    <p:sldId id="1827" r:id="rId83"/>
    <p:sldId id="1828" r:id="rId84"/>
    <p:sldId id="1829" r:id="rId85"/>
    <p:sldId id="1830" r:id="rId86"/>
    <p:sldId id="1831" r:id="rId87"/>
    <p:sldId id="1832" r:id="rId88"/>
    <p:sldId id="1833" r:id="rId89"/>
    <p:sldId id="1834" r:id="rId90"/>
    <p:sldId id="1835" r:id="rId91"/>
    <p:sldId id="1836" r:id="rId92"/>
    <p:sldId id="1837" r:id="rId93"/>
    <p:sldId id="1838" r:id="rId94"/>
    <p:sldId id="1839" r:id="rId95"/>
    <p:sldId id="1840" r:id="rId96"/>
    <p:sldId id="1841" r:id="rId97"/>
    <p:sldId id="1842" r:id="rId98"/>
    <p:sldId id="1843" r:id="rId99"/>
    <p:sldId id="1844" r:id="rId100"/>
    <p:sldId id="1845" r:id="rId101"/>
    <p:sldId id="1846" r:id="rId102"/>
    <p:sldId id="1847" r:id="rId103"/>
    <p:sldId id="1848" r:id="rId104"/>
    <p:sldId id="1849" r:id="rId105"/>
    <p:sldId id="1850" r:id="rId106"/>
    <p:sldId id="1851" r:id="rId107"/>
    <p:sldId id="1852" r:id="rId108"/>
    <p:sldId id="1853" r:id="rId109"/>
    <p:sldId id="1854" r:id="rId110"/>
    <p:sldId id="1855" r:id="rId111"/>
    <p:sldId id="1856" r:id="rId112"/>
    <p:sldId id="1857" r:id="rId113"/>
    <p:sldId id="1858" r:id="rId114"/>
    <p:sldId id="1859" r:id="rId115"/>
    <p:sldId id="1860" r:id="rId116"/>
    <p:sldId id="1861" r:id="rId117"/>
    <p:sldId id="1862" r:id="rId118"/>
    <p:sldId id="1863" r:id="rId119"/>
    <p:sldId id="1864" r:id="rId120"/>
    <p:sldId id="1865" r:id="rId121"/>
    <p:sldId id="1866" r:id="rId122"/>
    <p:sldId id="1867" r:id="rId123"/>
    <p:sldId id="1868" r:id="rId124"/>
    <p:sldId id="1869" r:id="rId125"/>
    <p:sldId id="1870" r:id="rId126"/>
    <p:sldId id="1871" r:id="rId127"/>
    <p:sldId id="1872" r:id="rId128"/>
    <p:sldId id="1873" r:id="rId129"/>
    <p:sldId id="1874" r:id="rId130"/>
    <p:sldId id="1875" r:id="rId131"/>
    <p:sldId id="1876" r:id="rId132"/>
    <p:sldId id="1877" r:id="rId133"/>
    <p:sldId id="1878" r:id="rId134"/>
    <p:sldId id="1879" r:id="rId135"/>
    <p:sldId id="1880" r:id="rId136"/>
    <p:sldId id="1881" r:id="rId137"/>
    <p:sldId id="1882" r:id="rId138"/>
    <p:sldId id="1883" r:id="rId139"/>
    <p:sldId id="1884" r:id="rId140"/>
    <p:sldId id="1885" r:id="rId141"/>
    <p:sldId id="1886" r:id="rId142"/>
    <p:sldId id="1887" r:id="rId143"/>
    <p:sldId id="1888" r:id="rId144"/>
    <p:sldId id="1889" r:id="rId145"/>
    <p:sldId id="1890" r:id="rId146"/>
    <p:sldId id="1891" r:id="rId147"/>
    <p:sldId id="1892" r:id="rId148"/>
    <p:sldId id="1893" r:id="rId149"/>
    <p:sldId id="1894" r:id="rId150"/>
    <p:sldId id="1895" r:id="rId151"/>
    <p:sldId id="1896" r:id="rId152"/>
    <p:sldId id="1897" r:id="rId153"/>
    <p:sldId id="1898" r:id="rId154"/>
    <p:sldId id="1899" r:id="rId155"/>
    <p:sldId id="1900" r:id="rId156"/>
    <p:sldId id="1901" r:id="rId157"/>
    <p:sldId id="1902" r:id="rId158"/>
    <p:sldId id="1903" r:id="rId159"/>
    <p:sldId id="1904" r:id="rId160"/>
    <p:sldId id="1905" r:id="rId161"/>
    <p:sldId id="1906" r:id="rId162"/>
    <p:sldId id="1907" r:id="rId163"/>
    <p:sldId id="1908" r:id="rId164"/>
    <p:sldId id="1909" r:id="rId165"/>
    <p:sldId id="1910" r:id="rId166"/>
    <p:sldId id="1911" r:id="rId167"/>
    <p:sldId id="1912" r:id="rId168"/>
    <p:sldId id="1913" r:id="rId169"/>
    <p:sldId id="1914" r:id="rId17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57FF"/>
    <a:srgbClr val="000000"/>
    <a:srgbClr val="FFDCDC"/>
    <a:srgbClr val="99FF99"/>
    <a:srgbClr val="FFB279"/>
    <a:srgbClr val="DA71FF"/>
    <a:srgbClr val="D1FFD1"/>
    <a:srgbClr val="E1FFE1"/>
    <a:srgbClr val="C8C8FF"/>
    <a:srgbClr val="E1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918" autoAdjust="0"/>
  </p:normalViewPr>
  <p:slideViewPr>
    <p:cSldViewPr>
      <p:cViewPr varScale="1">
        <p:scale>
          <a:sx n="107" d="100"/>
          <a:sy n="107" d="100"/>
        </p:scale>
        <p:origin x="114" y="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0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117" Type="http://schemas.openxmlformats.org/officeDocument/2006/relationships/slide" Target="slides/slide110.xml"/><Relationship Id="rId21" Type="http://schemas.openxmlformats.org/officeDocument/2006/relationships/slide" Target="slides/slide14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112" Type="http://schemas.openxmlformats.org/officeDocument/2006/relationships/slide" Target="slides/slide105.xml"/><Relationship Id="rId133" Type="http://schemas.openxmlformats.org/officeDocument/2006/relationships/slide" Target="slides/slide126.xml"/><Relationship Id="rId138" Type="http://schemas.openxmlformats.org/officeDocument/2006/relationships/slide" Target="slides/slide131.xml"/><Relationship Id="rId154" Type="http://schemas.openxmlformats.org/officeDocument/2006/relationships/slide" Target="slides/slide147.xml"/><Relationship Id="rId159" Type="http://schemas.openxmlformats.org/officeDocument/2006/relationships/slide" Target="slides/slide152.xml"/><Relationship Id="rId175" Type="http://schemas.openxmlformats.org/officeDocument/2006/relationships/tableStyles" Target="tableStyles.xml"/><Relationship Id="rId170" Type="http://schemas.openxmlformats.org/officeDocument/2006/relationships/slide" Target="slides/slide163.xml"/><Relationship Id="rId16" Type="http://schemas.openxmlformats.org/officeDocument/2006/relationships/slide" Target="slides/slide9.xml"/><Relationship Id="rId107" Type="http://schemas.openxmlformats.org/officeDocument/2006/relationships/slide" Target="slides/slide100.xml"/><Relationship Id="rId11" Type="http://schemas.openxmlformats.org/officeDocument/2006/relationships/slide" Target="slides/slide4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102" Type="http://schemas.openxmlformats.org/officeDocument/2006/relationships/slide" Target="slides/slide95.xml"/><Relationship Id="rId123" Type="http://schemas.openxmlformats.org/officeDocument/2006/relationships/slide" Target="slides/slide116.xml"/><Relationship Id="rId128" Type="http://schemas.openxmlformats.org/officeDocument/2006/relationships/slide" Target="slides/slide121.xml"/><Relationship Id="rId144" Type="http://schemas.openxmlformats.org/officeDocument/2006/relationships/slide" Target="slides/slide137.xml"/><Relationship Id="rId149" Type="http://schemas.openxmlformats.org/officeDocument/2006/relationships/slide" Target="slides/slide142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60" Type="http://schemas.openxmlformats.org/officeDocument/2006/relationships/slide" Target="slides/slide153.xml"/><Relationship Id="rId165" Type="http://schemas.openxmlformats.org/officeDocument/2006/relationships/slide" Target="slides/slide158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113" Type="http://schemas.openxmlformats.org/officeDocument/2006/relationships/slide" Target="slides/slide106.xml"/><Relationship Id="rId118" Type="http://schemas.openxmlformats.org/officeDocument/2006/relationships/slide" Target="slides/slide111.xml"/><Relationship Id="rId134" Type="http://schemas.openxmlformats.org/officeDocument/2006/relationships/slide" Target="slides/slide127.xml"/><Relationship Id="rId139" Type="http://schemas.openxmlformats.org/officeDocument/2006/relationships/slide" Target="slides/slide132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150" Type="http://schemas.openxmlformats.org/officeDocument/2006/relationships/slide" Target="slides/slide143.xml"/><Relationship Id="rId155" Type="http://schemas.openxmlformats.org/officeDocument/2006/relationships/slide" Target="slides/slide148.xml"/><Relationship Id="rId171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59" Type="http://schemas.openxmlformats.org/officeDocument/2006/relationships/slide" Target="slides/slide52.xml"/><Relationship Id="rId103" Type="http://schemas.openxmlformats.org/officeDocument/2006/relationships/slide" Target="slides/slide96.xml"/><Relationship Id="rId108" Type="http://schemas.openxmlformats.org/officeDocument/2006/relationships/slide" Target="slides/slide101.xml"/><Relationship Id="rId124" Type="http://schemas.openxmlformats.org/officeDocument/2006/relationships/slide" Target="slides/slide117.xml"/><Relationship Id="rId129" Type="http://schemas.openxmlformats.org/officeDocument/2006/relationships/slide" Target="slides/slide122.xml"/><Relationship Id="rId54" Type="http://schemas.openxmlformats.org/officeDocument/2006/relationships/slide" Target="slides/slide47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91" Type="http://schemas.openxmlformats.org/officeDocument/2006/relationships/slide" Target="slides/slide84.xml"/><Relationship Id="rId96" Type="http://schemas.openxmlformats.org/officeDocument/2006/relationships/slide" Target="slides/slide89.xml"/><Relationship Id="rId140" Type="http://schemas.openxmlformats.org/officeDocument/2006/relationships/slide" Target="slides/slide133.xml"/><Relationship Id="rId145" Type="http://schemas.openxmlformats.org/officeDocument/2006/relationships/slide" Target="slides/slide138.xml"/><Relationship Id="rId161" Type="http://schemas.openxmlformats.org/officeDocument/2006/relationships/slide" Target="slides/slide154.xml"/><Relationship Id="rId166" Type="http://schemas.openxmlformats.org/officeDocument/2006/relationships/slide" Target="slides/slide15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49" Type="http://schemas.openxmlformats.org/officeDocument/2006/relationships/slide" Target="slides/slide42.xml"/><Relationship Id="rId114" Type="http://schemas.openxmlformats.org/officeDocument/2006/relationships/slide" Target="slides/slide107.xml"/><Relationship Id="rId119" Type="http://schemas.openxmlformats.org/officeDocument/2006/relationships/slide" Target="slides/slide112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slide" Target="slides/slide92.xml"/><Relationship Id="rId101" Type="http://schemas.openxmlformats.org/officeDocument/2006/relationships/slide" Target="slides/slide94.xml"/><Relationship Id="rId122" Type="http://schemas.openxmlformats.org/officeDocument/2006/relationships/slide" Target="slides/slide115.xml"/><Relationship Id="rId130" Type="http://schemas.openxmlformats.org/officeDocument/2006/relationships/slide" Target="slides/slide123.xml"/><Relationship Id="rId135" Type="http://schemas.openxmlformats.org/officeDocument/2006/relationships/slide" Target="slides/slide128.xml"/><Relationship Id="rId143" Type="http://schemas.openxmlformats.org/officeDocument/2006/relationships/slide" Target="slides/slide136.xml"/><Relationship Id="rId148" Type="http://schemas.openxmlformats.org/officeDocument/2006/relationships/slide" Target="slides/slide141.xml"/><Relationship Id="rId151" Type="http://schemas.openxmlformats.org/officeDocument/2006/relationships/slide" Target="slides/slide144.xml"/><Relationship Id="rId156" Type="http://schemas.openxmlformats.org/officeDocument/2006/relationships/slide" Target="slides/slide149.xml"/><Relationship Id="rId164" Type="http://schemas.openxmlformats.org/officeDocument/2006/relationships/slide" Target="slides/slide157.xml"/><Relationship Id="rId169" Type="http://schemas.openxmlformats.org/officeDocument/2006/relationships/slide" Target="slides/slide16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72" Type="http://schemas.openxmlformats.org/officeDocument/2006/relationships/presProps" Target="presProps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Relationship Id="rId109" Type="http://schemas.openxmlformats.org/officeDocument/2006/relationships/slide" Target="slides/slide102.xml"/><Relationship Id="rId34" Type="http://schemas.openxmlformats.org/officeDocument/2006/relationships/slide" Target="slides/slide27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76" Type="http://schemas.openxmlformats.org/officeDocument/2006/relationships/slide" Target="slides/slide69.xml"/><Relationship Id="rId97" Type="http://schemas.openxmlformats.org/officeDocument/2006/relationships/slide" Target="slides/slide90.xml"/><Relationship Id="rId104" Type="http://schemas.openxmlformats.org/officeDocument/2006/relationships/slide" Target="slides/slide97.xml"/><Relationship Id="rId120" Type="http://schemas.openxmlformats.org/officeDocument/2006/relationships/slide" Target="slides/slide113.xml"/><Relationship Id="rId125" Type="http://schemas.openxmlformats.org/officeDocument/2006/relationships/slide" Target="slides/slide118.xml"/><Relationship Id="rId141" Type="http://schemas.openxmlformats.org/officeDocument/2006/relationships/slide" Target="slides/slide134.xml"/><Relationship Id="rId146" Type="http://schemas.openxmlformats.org/officeDocument/2006/relationships/slide" Target="slides/slide139.xml"/><Relationship Id="rId167" Type="http://schemas.openxmlformats.org/officeDocument/2006/relationships/slide" Target="slides/slide160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162" Type="http://schemas.openxmlformats.org/officeDocument/2006/relationships/slide" Target="slides/slide155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2.xml"/><Relationship Id="rId24" Type="http://schemas.openxmlformats.org/officeDocument/2006/relationships/slide" Target="slides/slide17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66" Type="http://schemas.openxmlformats.org/officeDocument/2006/relationships/slide" Target="slides/slide59.xml"/><Relationship Id="rId87" Type="http://schemas.openxmlformats.org/officeDocument/2006/relationships/slide" Target="slides/slide80.xml"/><Relationship Id="rId110" Type="http://schemas.openxmlformats.org/officeDocument/2006/relationships/slide" Target="slides/slide103.xml"/><Relationship Id="rId115" Type="http://schemas.openxmlformats.org/officeDocument/2006/relationships/slide" Target="slides/slide108.xml"/><Relationship Id="rId131" Type="http://schemas.openxmlformats.org/officeDocument/2006/relationships/slide" Target="slides/slide124.xml"/><Relationship Id="rId136" Type="http://schemas.openxmlformats.org/officeDocument/2006/relationships/slide" Target="slides/slide129.xml"/><Relationship Id="rId157" Type="http://schemas.openxmlformats.org/officeDocument/2006/relationships/slide" Target="slides/slide150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152" Type="http://schemas.openxmlformats.org/officeDocument/2006/relationships/slide" Target="slides/slide145.xml"/><Relationship Id="rId173" Type="http://schemas.openxmlformats.org/officeDocument/2006/relationships/viewProps" Target="view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56" Type="http://schemas.openxmlformats.org/officeDocument/2006/relationships/slide" Target="slides/slide49.xml"/><Relationship Id="rId77" Type="http://schemas.openxmlformats.org/officeDocument/2006/relationships/slide" Target="slides/slide70.xml"/><Relationship Id="rId100" Type="http://schemas.openxmlformats.org/officeDocument/2006/relationships/slide" Target="slides/slide93.xml"/><Relationship Id="rId105" Type="http://schemas.openxmlformats.org/officeDocument/2006/relationships/slide" Target="slides/slide98.xml"/><Relationship Id="rId126" Type="http://schemas.openxmlformats.org/officeDocument/2006/relationships/slide" Target="slides/slide119.xml"/><Relationship Id="rId147" Type="http://schemas.openxmlformats.org/officeDocument/2006/relationships/slide" Target="slides/slide140.xml"/><Relationship Id="rId168" Type="http://schemas.openxmlformats.org/officeDocument/2006/relationships/slide" Target="slides/slide161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93" Type="http://schemas.openxmlformats.org/officeDocument/2006/relationships/slide" Target="slides/slide86.xml"/><Relationship Id="rId98" Type="http://schemas.openxmlformats.org/officeDocument/2006/relationships/slide" Target="slides/slide91.xml"/><Relationship Id="rId121" Type="http://schemas.openxmlformats.org/officeDocument/2006/relationships/slide" Target="slides/slide114.xml"/><Relationship Id="rId142" Type="http://schemas.openxmlformats.org/officeDocument/2006/relationships/slide" Target="slides/slide135.xml"/><Relationship Id="rId163" Type="http://schemas.openxmlformats.org/officeDocument/2006/relationships/slide" Target="slides/slide156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8.xml"/><Relationship Id="rId46" Type="http://schemas.openxmlformats.org/officeDocument/2006/relationships/slide" Target="slides/slide39.xml"/><Relationship Id="rId67" Type="http://schemas.openxmlformats.org/officeDocument/2006/relationships/slide" Target="slides/slide60.xml"/><Relationship Id="rId116" Type="http://schemas.openxmlformats.org/officeDocument/2006/relationships/slide" Target="slides/slide109.xml"/><Relationship Id="rId137" Type="http://schemas.openxmlformats.org/officeDocument/2006/relationships/slide" Target="slides/slide130.xml"/><Relationship Id="rId158" Type="http://schemas.openxmlformats.org/officeDocument/2006/relationships/slide" Target="slides/slide151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62" Type="http://schemas.openxmlformats.org/officeDocument/2006/relationships/slide" Target="slides/slide55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111" Type="http://schemas.openxmlformats.org/officeDocument/2006/relationships/slide" Target="slides/slide104.xml"/><Relationship Id="rId132" Type="http://schemas.openxmlformats.org/officeDocument/2006/relationships/slide" Target="slides/slide125.xml"/><Relationship Id="rId153" Type="http://schemas.openxmlformats.org/officeDocument/2006/relationships/slide" Target="slides/slide146.xml"/><Relationship Id="rId174" Type="http://schemas.openxmlformats.org/officeDocument/2006/relationships/theme" Target="theme/theme1.xml"/><Relationship Id="rId15" Type="http://schemas.openxmlformats.org/officeDocument/2006/relationships/slide" Target="slides/slide8.xml"/><Relationship Id="rId36" Type="http://schemas.openxmlformats.org/officeDocument/2006/relationships/slide" Target="slides/slide29.xml"/><Relationship Id="rId57" Type="http://schemas.openxmlformats.org/officeDocument/2006/relationships/slide" Target="slides/slide50.xml"/><Relationship Id="rId106" Type="http://schemas.openxmlformats.org/officeDocument/2006/relationships/slide" Target="slides/slide99.xml"/><Relationship Id="rId127" Type="http://schemas.openxmlformats.org/officeDocument/2006/relationships/slide" Target="slides/slide1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5.wmf"/><Relationship Id="rId5" Type="http://schemas.openxmlformats.org/officeDocument/2006/relationships/image" Target="../media/image56.wmf"/><Relationship Id="rId4" Type="http://schemas.openxmlformats.org/officeDocument/2006/relationships/image" Target="../media/image5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1.wmf"/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A36E03-9FDA-4966-8E12-208B6AF611E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5957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DWD1figGBig.ps</a:t>
            </a:r>
          </a:p>
        </p:txBody>
      </p:sp>
    </p:spTree>
    <p:extLst>
      <p:ext uri="{BB962C8B-B14F-4D97-AF65-F5344CB8AC3E}">
        <p14:creationId xmlns:p14="http://schemas.microsoft.com/office/powerpoint/2010/main" val="2168087874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28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2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08AF9-96CF-4854-AC8F-48F934721E1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8146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3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3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74DCAE1-4A9C-432B-A816-1CB2FE65045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714582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48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4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12E5BE-0AA1-4C91-8DE9-705B8BF9C07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021684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5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5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74B1B5-B7CB-4FED-8043-6AD6339DD0B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151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138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1231C5E-64B1-4F6C-9909-D6C305B9330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6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6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76016885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4184EB-CF51-4195-8F6C-ED6CA26F0B29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153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7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32190988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D1F192E-B2D8-4CE9-A571-7015CAF437AC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154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8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8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925418278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8E9D41-4C03-4DA0-A0E9-48D62771AB76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155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39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009314283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1713E4-F860-439E-92BA-4BBC15350C35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156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0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61799719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34649B-95C3-4053-827F-51B1D3353D14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157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070035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D498EC-CC1F-4223-A8CD-A8D72ACA3BE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02693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B61464-81F3-4E31-BBA5-023AA6127D28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158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64707768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10E9B9-82E0-4FE1-964B-4F07B100246D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159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5516820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C4AB9-9E73-4D72-B0FA-C476D301E2A1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160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22988147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8B2BBD-A024-4AF1-ADE0-C2A2E462F0CE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93759211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CDBD72-1C8C-4252-B19E-809670DC1CB3}" type="slidenum">
              <a:rPr lang="ko-KR" altLang="en-US" sz="1200">
                <a:solidFill>
                  <a:srgbClr val="000000"/>
                </a:solidFill>
                <a:latin typeface="Times New Roman" pitchFamily="18" charset="0"/>
                <a:ea typeface="Gulim" pitchFamily="34" charset="-127"/>
              </a:rPr>
              <a:pPr eaLnBrk="1" hangingPunct="1"/>
              <a:t>162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934066132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521E8B-3784-4A14-A181-B0E350EAACC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943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DWD1figHBig.ps</a:t>
            </a:r>
          </a:p>
        </p:txBody>
      </p:sp>
    </p:spTree>
    <p:extLst>
      <p:ext uri="{BB962C8B-B14F-4D97-AF65-F5344CB8AC3E}">
        <p14:creationId xmlns:p14="http://schemas.microsoft.com/office/powerpoint/2010/main" val="1169472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838521-8F48-4424-9580-0F3903042BFB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114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D4E2A-04F2-4CF4-8F17-57496305192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14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04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1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E4F98C-3FA8-451C-B1EB-F35F95CBB75A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864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16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004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17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52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18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67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19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36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B5338D-7DF9-4C45-985F-6DACECCC597E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683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20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0816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21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810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22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424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23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3279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62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B6FB95C4-B4C0-4D19-A94C-1DE87A7B608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24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7231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4515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0748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735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6443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3961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3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5B44FBB-CE40-422A-AE2D-C10F87BCA5F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856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1"/>
          <p:cNvSpPr txBox="1">
            <a:spLocks noChangeArrowheads="1"/>
          </p:cNvSpPr>
          <p:nvPr/>
        </p:nvSpPr>
        <p:spPr bwMode="auto">
          <a:xfrm>
            <a:off x="2143125" y="695325"/>
            <a:ext cx="257175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prstClr val="white"/>
              </a:solidFill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65763" cy="4095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365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79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7983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165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0960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0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7223B-A978-4EED-B1F4-837E798593A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929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1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AEBFBAD-A957-431D-8E0B-0BCB25F65E0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18012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B07C69-3012-46B7-9F76-A9361AD96CB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76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B07C69-3012-46B7-9F76-A9361AD96CB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8787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2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9B07C69-3012-46B7-9F76-A9361AD96CB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7277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3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F2F0EE-6B8E-4E35-AE11-B3BA41A46D2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358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05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459BCC0C-90B7-45BE-9DDB-EE0ACD9B6D27}" type="slidenum">
              <a:rPr lang="en-US" sz="1200" smtClean="0">
                <a:solidFill>
                  <a:prstClr val="black"/>
                </a:solidFill>
                <a:latin typeface="Times New Roman" pitchFamily="18" charset="0"/>
              </a:rPr>
              <a:pPr algn="r" eaLnBrk="1" hangingPunct="1"/>
              <a:t>4</a:t>
            </a:fld>
            <a:endParaRPr lang="en-US" sz="12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512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0B6DE-4151-439A-A75A-5EEB9E7788E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1725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0B6DE-4151-439A-A75A-5EEB9E7788E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89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6862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4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B80B6DE-4151-439A-A75A-5EEB9E7788E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0136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7137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5967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138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5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A9BDCA-968D-46B2-A0C7-5C7639B6F2D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22535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9BFD5B-F26D-4907-8AD3-CE64F3CC886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7568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7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70F025-5B14-4900-9677-C6EBF933A78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0605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8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E3F8435-E907-46F8-8BDC-10E6FD33796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594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2075C3C-5BD9-462D-A30F-5F5A5376693D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5795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D72DB7-82A5-40B7-B329-B043B0E27F00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38894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C28ACA-1071-43FF-BB7B-18136796C02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99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29603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C63610-4E6A-4184-91F5-D465D6CAE69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63804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AFB711-3261-44D5-996D-9EB2AB4E436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1911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091C2EF-11AC-4B76-8A0F-D23B15AD4CE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98205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4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3C40E2-1DEE-45A9-BD93-EE515042D23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356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5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2FE5B9-8EDF-4AF8-A644-81DAD7E5A95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3447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7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E7EB22-818F-45A2-A444-AF2A0BE0D73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272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8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8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B7A25A-9732-4A86-8728-570FC2BA7BB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7081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89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AD09A36-DE9D-404A-AF3E-4ACAA8C905D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16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DWD1figEBig.ps</a:t>
            </a:r>
          </a:p>
        </p:txBody>
      </p:sp>
    </p:spTree>
    <p:extLst>
      <p:ext uri="{BB962C8B-B14F-4D97-AF65-F5344CB8AC3E}">
        <p14:creationId xmlns:p14="http://schemas.microsoft.com/office/powerpoint/2010/main" val="370036581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0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0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F3DD25-1C65-43C8-9092-38257C6C025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4479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1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1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00D897-98ED-4F2C-B1C3-AAAC050ED4B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109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31197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2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2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8654848-DAC2-4F09-8C51-9665B63AB6B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0745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3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3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28C16E-F006-409F-93D7-B4BF4755436B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110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4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58C5CA7-6852-4AAA-83F9-1B40282D406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95837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5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5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910CB3-237B-4FC6-8E8F-ACE095E0147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674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6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45FBAB-2730-4A85-ADAC-6727879DC05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86474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7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FAF686-DF56-4BF1-847F-BDA23B53791D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6111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9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99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DC70F1-C3BC-43A5-86AA-17AEC7FEADA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1670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0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0D92DDB-4A88-46ED-AFC7-D8C191DBC0C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8665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D4319E-7495-4C48-AAE2-12A425A52960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2701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1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1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5F7959-5F7A-49B9-83B0-214E854D6E65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38458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2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4EE0DB-8D24-4183-9C1B-79EC91A117D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119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72986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3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3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305958-5A91-47F2-B3FA-C539738A572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163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4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88E875-BC31-41C0-BF00-DAF17683F44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7501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5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5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B4F4371-70AC-48FA-AFA4-6D2A3DA62B3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44255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6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6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D09B6D1-92B5-489A-90D6-B45536D44EB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17005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9756C1-C758-4DAC-BC51-C95187BAA5D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706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8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842307B-04F5-4BA9-A28C-59E0C142CCD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016324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9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9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008D389-A050-48D8-9985-35F588F29E0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2538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0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0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0808212-700A-44CF-BE17-7B1A921DFDE4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73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/>
              <a:t>DWD1figFBig.ps</a:t>
            </a:r>
          </a:p>
        </p:txBody>
      </p:sp>
    </p:spTree>
    <p:extLst>
      <p:ext uri="{BB962C8B-B14F-4D97-AF65-F5344CB8AC3E}">
        <p14:creationId xmlns:p14="http://schemas.microsoft.com/office/powerpoint/2010/main" val="342547716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1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1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EA2B8C-F027-4B2C-8E4F-2B4A4603A67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13017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2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2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44EC43-F8E1-4975-953C-8AD2007FAB5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129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9726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3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3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DA9258-5766-458A-A4E1-40BD72628601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5278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5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5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029421-DF29-4EB3-8133-1DCA48A62B0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529003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6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6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87936A-8621-44E5-A290-9EEADAA6DDF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23912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7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1FF9D6F-811F-4CE8-82B8-E01F0D308AE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083559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8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602691-D214-48C2-A23E-3EA63CA33799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173933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9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19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22A39E-8683-4FAA-969A-ECBF79C90E17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3802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05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0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1CA3FB5-5AE2-41FC-ACE8-7F3CBDD9D4EE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41287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1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1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B1275EB-D57E-497C-A7B8-D47DF785240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062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E56A5-4AB4-4482-B9CA-0A0AFE127451}" type="slidenum">
              <a:rPr lang="en-US" sz="120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79660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25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2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409B3A1-A934-4D8C-A878-BA42EB500C2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138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4163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3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76843A-A35C-462D-BF91-49EE1115E1B6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139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70912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4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4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8A12A0-3EEB-4F3C-B877-711DB800BAE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140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12494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5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5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D29D31-36A3-4493-958F-29C8A59AE262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141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6704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6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6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220E4C-2871-4C7E-906B-B5D43ED9CC8F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142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7075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EC9D4AB-7B26-4438-8C45-075EBBA5C3F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143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615985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87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8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9FC247-4D2A-4353-AE45-EC64A9C21F6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144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021099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9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9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72F7DB9-800D-4538-925B-A80C4C8DA7F8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145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29718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07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0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58EF783-7989-4470-AF2E-67924156BF0C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146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513453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1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1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BE03F4E-66EB-4F89-B5B1-8189A0BB4F23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147</a:t>
            </a:fld>
            <a:endParaRPr lang="en-US" sz="12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74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F59749-5358-4A67-AD3B-3AA9090F78F4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F6337A-D2E8-4C5D-B6C6-9E25900515C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58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4E7D53-D5A1-456A-ADF8-A423D1A2050D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63808-C978-4D57-B37B-A607634E7E8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02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27CE0A-C54E-4BA2-8854-4FD739A51494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DE102-E961-48D4-9838-A4B910C66D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ACFB4-198D-425F-A930-0B8161F9C82F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57DE44-882D-4B22-9856-79ABEBDD68A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374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63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94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06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573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29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33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550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8700CE-E624-413E-83D4-8CBFB59A28FE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A3E3C-B8C2-4485-B625-BAD9062657FB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677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100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556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662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405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29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56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4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308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563" y="1479550"/>
            <a:ext cx="3971925" cy="4768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80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5A2F2B-870B-4F8F-9802-B7D9899183EB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582BAD-F0BB-40E7-B177-5BC7E26E1DF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672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334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7397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6886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7104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8003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7038" y="457200"/>
            <a:ext cx="204787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457200"/>
            <a:ext cx="5992813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509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56154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9222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45067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CA46A4-9119-4458-B96E-DE52551020E7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7AD2A-08B2-435A-9C3C-E17D7B5D0A95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332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8057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1853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23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55510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5075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0268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3822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62380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1161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4020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B0A57-A491-4139-A8D9-7E506CE90340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787454-42AA-4970-8D73-313C57EBAE1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049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4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575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09888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798888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1981200"/>
            <a:ext cx="3798887" cy="4608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59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1308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67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14452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8696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225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3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CBE31-54AA-4CDD-8E26-7494F8B62907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21A05D-F13F-47E2-B0F2-0B93CA3494C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724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61175" y="304800"/>
            <a:ext cx="2260600" cy="6284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304800"/>
            <a:ext cx="6632575" cy="6284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34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800741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31394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9070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6348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980326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4877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482738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32470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8235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6C1F06-7A3C-4F69-A5CC-E04F0EBE9DEF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192BB-2EBD-412C-BB0B-A343794ACA6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82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946370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59129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5563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9888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58185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50949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172110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5021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332669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61646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D0C70B-1BDA-4C69-B590-4A1B5316BBB5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FAF526-7C64-4E5B-B524-A5AD8E16DE3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862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49691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44332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86449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6544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4736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54243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0301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C0F3D7-19FE-438D-84E7-D8A428E8D58A}" type="datetimeFigureOut">
              <a:rPr lang="en-US">
                <a:solidFill>
                  <a:srgbClr val="FFFFFF"/>
                </a:solidFill>
              </a:rPr>
              <a:pPr/>
              <a:t>10/20/2014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C5995C-DEC7-4C3B-A4FE-A06380F4270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08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2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fld id="{E044BD45-3D39-494C-9E01-81277635F9B7}" type="datetimeFigureOut">
              <a:rPr lang="en-US" smtClean="0">
                <a:solidFill>
                  <a:srgbClr val="FFFFFF"/>
                </a:solidFill>
              </a:rPr>
              <a:pPr/>
              <a:t>10/20/2014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262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7930282-9EF3-49FA-9F2B-8DD2CBA7285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56100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22717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148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University of North Carolina, Chapel Hill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1825" y="1479550"/>
            <a:ext cx="8094663" cy="476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Title</a:t>
            </a:r>
          </a:p>
          <a:p>
            <a:pPr lvl="0"/>
            <a:r>
              <a:rPr lang="en-US" altLang="ko-KR" smtClean="0"/>
              <a:t>J. S. Marron</a:t>
            </a:r>
          </a:p>
          <a:p>
            <a:pPr lvl="1"/>
            <a:r>
              <a:rPr lang="en-US" altLang="ko-KR" smtClean="0"/>
              <a:t>Dept. of Statistics and Operations Research</a:t>
            </a:r>
          </a:p>
          <a:p>
            <a:pPr lvl="1"/>
            <a:endParaRPr lang="en-US" altLang="ko-KR" smtClean="0"/>
          </a:p>
          <a:p>
            <a:pPr lvl="1"/>
            <a:endParaRPr lang="en-US" altLang="ko-KR" smtClean="0"/>
          </a:p>
        </p:txBody>
      </p:sp>
      <p:sp>
        <p:nvSpPr>
          <p:cNvPr id="1096708" name="Line 4"/>
          <p:cNvSpPr>
            <a:spLocks noChangeShapeType="1"/>
          </p:cNvSpPr>
          <p:nvPr userDrawn="1"/>
        </p:nvSpPr>
        <p:spPr bwMode="auto">
          <a:xfrm>
            <a:off x="1198563" y="1230313"/>
            <a:ext cx="7820025" cy="0"/>
          </a:xfrm>
          <a:prstGeom prst="line">
            <a:avLst/>
          </a:prstGeom>
          <a:noFill/>
          <a:ln w="28575">
            <a:solidFill>
              <a:srgbClr val="0FC7FF"/>
            </a:solidFill>
            <a:round/>
            <a:headEnd type="none" w="sm" len="sm"/>
            <a:tailEnd type="none" w="sm" len="sm"/>
          </a:ln>
          <a:effectLst>
            <a:outerShdw dist="17961" dir="2700000" algn="ctr" rotWithShape="0">
              <a:srgbClr val="232323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sz="2400">
              <a:solidFill>
                <a:srgbClr val="5B5249"/>
              </a:solidFill>
            </a:endParaRPr>
          </a:p>
        </p:txBody>
      </p:sp>
      <p:sp>
        <p:nvSpPr>
          <p:cNvPr id="1096709" name="Text Box 5"/>
          <p:cNvSpPr txBox="1">
            <a:spLocks noChangeArrowheads="1"/>
          </p:cNvSpPr>
          <p:nvPr userDrawn="1"/>
        </p:nvSpPr>
        <p:spPr bwMode="auto">
          <a:xfrm>
            <a:off x="8747125" y="6629400"/>
            <a:ext cx="339725" cy="228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</a:pPr>
            <a:fld id="{CD1FC55D-72BB-4B2D-909D-4FCFC99A1E8C}" type="slidenum">
              <a:rPr lang="ko-KR" altLang="en-US" sz="1000" smtClean="0">
                <a:solidFill>
                  <a:srgbClr val="2A3D7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Gulim" pitchFamily="34" charset="-127"/>
              </a:rPr>
              <a:pPr>
                <a:lnSpc>
                  <a:spcPct val="90000"/>
                </a:lnSpc>
              </a:pPr>
              <a:t>‹#›</a:t>
            </a:fld>
            <a:endParaRPr lang="en-US" altLang="ko-KR" sz="1000" smtClean="0">
              <a:solidFill>
                <a:srgbClr val="2A3D7A"/>
              </a:solidFill>
              <a:effectLst>
                <a:outerShdw blurRad="38100" dist="38100" dir="2700000" algn="tl">
                  <a:srgbClr val="000000"/>
                </a:outerShdw>
              </a:effectLst>
              <a:ea typeface="Gulim" pitchFamily="34" charset="-127"/>
            </a:endParaRPr>
          </a:p>
        </p:txBody>
      </p:sp>
      <p:graphicFrame>
        <p:nvGraphicFramePr>
          <p:cNvPr id="1026" name="Object 6"/>
          <p:cNvGraphicFramePr>
            <a:graphicFrameLocks noChangeAspect="1"/>
          </p:cNvGraphicFramePr>
          <p:nvPr userDrawn="1"/>
        </p:nvGraphicFramePr>
        <p:xfrm>
          <a:off x="228600" y="228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516" name="Image File" r:id="rId14" imgW="246600" imgH="324360" progId="DellImageExpertImage">
                  <p:embed/>
                </p:oleObj>
              </mc:Choice>
              <mc:Fallback>
                <p:oleObj name="Image File" r:id="rId14" imgW="246600" imgH="324360" progId="DellImageExpertIm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8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6711" name="Text Box 7"/>
          <p:cNvSpPr txBox="1">
            <a:spLocks noChangeArrowheads="1"/>
          </p:cNvSpPr>
          <p:nvPr userDrawn="1"/>
        </p:nvSpPr>
        <p:spPr bwMode="auto">
          <a:xfrm>
            <a:off x="0" y="1143000"/>
            <a:ext cx="12382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sz="1200">
                <a:solidFill>
                  <a:srgbClr val="5B5249"/>
                </a:solidFill>
                <a:latin typeface="Tahoma" pitchFamily="34" charset="0"/>
              </a:rPr>
              <a:t>UNC, Stat &amp; OR</a:t>
            </a:r>
          </a:p>
        </p:txBody>
      </p:sp>
    </p:spTree>
    <p:extLst>
      <p:ext uri="{BB962C8B-B14F-4D97-AF65-F5344CB8AC3E}">
        <p14:creationId xmlns:p14="http://schemas.microsoft.com/office/powerpoint/2010/main" val="290062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00007F"/>
          </a:solidFill>
          <a:latin typeface="Tahoma" pitchFamily="34" charset="0"/>
        </a:defRPr>
      </a:lvl9pPr>
    </p:titleStyle>
    <p:bodyStyle>
      <a:lvl1pPr marL="457200" indent="-457200" algn="ctr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75000"/>
        <a:buFont typeface="Wingdings" pitchFamily="2" charset="2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1027113" indent="-455613" algn="ctr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–"/>
        <a:defRPr sz="2800">
          <a:solidFill>
            <a:srgbClr val="000000"/>
          </a:solidFill>
          <a:latin typeface="+mn-lt"/>
        </a:defRPr>
      </a:lvl2pPr>
      <a:lvl3pPr marL="1370013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712913" indent="-228600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9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0" y="6538913"/>
            <a:ext cx="9142413" cy="317500"/>
            <a:chOff x="0" y="4119"/>
            <a:chExt cx="5759" cy="200"/>
          </a:xfrm>
        </p:grpSpPr>
        <p:sp>
          <p:nvSpPr>
            <p:cNvPr id="2" name="Rectangle 2"/>
            <p:cNvSpPr>
              <a:spLocks noChangeArrowheads="1"/>
            </p:cNvSpPr>
            <p:nvPr/>
          </p:nvSpPr>
          <p:spPr bwMode="auto">
            <a:xfrm>
              <a:off x="2880" y="4119"/>
              <a:ext cx="2880" cy="200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1500" dirty="0">
                  <a:solidFill>
                    <a:srgbClr val="FFFFFF"/>
                  </a:solidFill>
                </a:rPr>
                <a:t>March 17, 2010, </a:t>
              </a:r>
              <a:fld id="{BC8E2D5B-3DBE-4AAC-9A2A-718038CB45D0}" type="slidenum">
                <a:rPr lang="en-GB" sz="1500">
                  <a:solidFill>
                    <a:srgbClr val="FFFFFF"/>
                  </a:solidFill>
                </a:rPr>
                <a:pPr algn="r" defTabSz="457200">
                  <a:lnSpc>
                    <a:spcPct val="93000"/>
                  </a:lnSpc>
                  <a:spcBef>
                    <a:spcPts val="375"/>
                  </a:spcBef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>
                    <a:tab pos="0" algn="l"/>
                    <a:tab pos="457200" algn="l"/>
                    <a:tab pos="914400" algn="l"/>
                    <a:tab pos="1371600" algn="l"/>
                    <a:tab pos="1828800" algn="l"/>
                    <a:tab pos="2286000" algn="l"/>
                    <a:tab pos="2743200" algn="l"/>
                    <a:tab pos="3200400" algn="l"/>
                    <a:tab pos="3657600" algn="l"/>
                    <a:tab pos="4114800" algn="l"/>
                    <a:tab pos="4572000" algn="l"/>
                    <a:tab pos="5029200" algn="l"/>
                    <a:tab pos="5486400" algn="l"/>
                    <a:tab pos="5943600" algn="l"/>
                    <a:tab pos="6400800" algn="l"/>
                    <a:tab pos="6858000" algn="l"/>
                    <a:tab pos="7315200" algn="l"/>
                    <a:tab pos="7772400" algn="l"/>
                    <a:tab pos="8229600" algn="l"/>
                    <a:tab pos="8686800" algn="l"/>
                    <a:tab pos="9144000" algn="l"/>
                  </a:tabLst>
                  <a:defRPr/>
                </a:pPr>
                <a:t>‹#›</a:t>
              </a:fld>
              <a:endParaRPr lang="en-GB" sz="1500" dirty="0">
                <a:solidFill>
                  <a:srgbClr val="FFFFFF"/>
                </a:solidFill>
              </a:endParaRPr>
            </a:p>
          </p:txBody>
        </p:sp>
        <p:sp>
          <p:nvSpPr>
            <p:cNvPr id="3" name="Rectangle 3"/>
            <p:cNvSpPr>
              <a:spLocks noChangeArrowheads="1"/>
            </p:cNvSpPr>
            <p:nvPr/>
          </p:nvSpPr>
          <p:spPr bwMode="auto">
            <a:xfrm>
              <a:off x="0" y="4119"/>
              <a:ext cx="2880" cy="200"/>
            </a:xfrm>
            <a:prstGeom prst="rect">
              <a:avLst/>
            </a:prstGeom>
            <a:solidFill>
              <a:srgbClr val="1B1684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/>
          </p:nvSpPr>
          <p:spPr bwMode="auto">
            <a:xfrm>
              <a:off x="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>
              <a:off x="0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5759" y="4119"/>
              <a:ext cx="1" cy="200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2880" y="41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2880" y="4319"/>
              <a:ext cx="2880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027" name="Group 10"/>
          <p:cNvGrpSpPr>
            <a:grpSpLocks/>
          </p:cNvGrpSpPr>
          <p:nvPr/>
        </p:nvGrpSpPr>
        <p:grpSpPr bwMode="auto">
          <a:xfrm>
            <a:off x="0" y="304800"/>
            <a:ext cx="9142413" cy="684213"/>
            <a:chOff x="0" y="192"/>
            <a:chExt cx="5759" cy="431"/>
          </a:xfrm>
        </p:grpSpPr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5759" cy="431"/>
            </a:xfrm>
            <a:prstGeom prst="rect">
              <a:avLst/>
            </a:prstGeom>
            <a:solidFill>
              <a:srgbClr val="3333CC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0000" tIns="74880" rIns="90000" bIns="46800"/>
            <a:lstStyle/>
            <a:p>
              <a:pPr defTabSz="457200">
                <a:lnSpc>
                  <a:spcPct val="93000"/>
                </a:lnSpc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itchFamily="16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/>
              </a:pPr>
              <a:r>
                <a:rPr lang="en-GB" sz="3200">
                  <a:solidFill>
                    <a:srgbClr val="FFFFFF"/>
                  </a:solidFill>
                </a:rPr>
                <a:t> </a:t>
              </a:r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0" y="192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7" name="Line 13"/>
            <p:cNvSpPr>
              <a:spLocks noChangeShapeType="1"/>
            </p:cNvSpPr>
            <p:nvPr/>
          </p:nvSpPr>
          <p:spPr bwMode="auto">
            <a:xfrm>
              <a:off x="0" y="623"/>
              <a:ext cx="5759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0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9" name="Line 15"/>
            <p:cNvSpPr>
              <a:spLocks noChangeShapeType="1"/>
            </p:cNvSpPr>
            <p:nvPr/>
          </p:nvSpPr>
          <p:spPr bwMode="auto">
            <a:xfrm>
              <a:off x="5759" y="192"/>
              <a:ext cx="1" cy="43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28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304800"/>
            <a:ext cx="90455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9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501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20016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31716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2pPr>
      <a:lvl3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3pPr>
      <a:lvl4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4pPr>
      <a:lvl5pPr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FFFFFF"/>
          </a:solidFill>
          <a:latin typeface="Arial" charset="0"/>
          <a:ea typeface="DejaVu LGC Sans" charset="0"/>
          <a:cs typeface="DejaVu LGC Sans" charset="0"/>
        </a:defRPr>
      </a:lvl9pPr>
    </p:titleStyle>
    <p:bodyStyle>
      <a:lvl1pPr marL="342900" indent="-342900" algn="l" defTabSz="457200" rtl="0" eaLnBrk="0" fontAlgn="base" hangingPunct="0">
        <a:lnSpc>
          <a:spcPct val="62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lnSpc>
          <a:spcPct val="62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lnSpc>
          <a:spcPct val="62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0" fontAlgn="base" hangingPunct="0">
        <a:lnSpc>
          <a:spcPct val="62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00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4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4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7.wmf"/><Relationship Id="rId4" Type="http://schemas.openxmlformats.org/officeDocument/2006/relationships/oleObject" Target="../embeddings/oleObject40.bin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4.xml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4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4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4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4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4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4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4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4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video" Target="../media/media2.avi"/><Relationship Id="rId1" Type="http://schemas.microsoft.com/office/2007/relationships/media" Target="../media/media2.avi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6.png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8.bin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9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0.bin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3.wmf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55.w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3.wmf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56.w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24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25.bin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8.wmf"/><Relationship Id="rId4" Type="http://schemas.openxmlformats.org/officeDocument/2006/relationships/oleObject" Target="../embeddings/oleObject5.bin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7.bin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8.bin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9.bin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1.bin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4.bin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47.xml"/><Relationship Id="rId7" Type="http://schemas.openxmlformats.org/officeDocument/2006/relationships/image" Target="../media/image51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59.w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24000"/>
            <a:ext cx="4114800" cy="4768850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Interesting summary: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Jump between means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(in DWD direction)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n"/>
            </a:pPr>
            <a:r>
              <a:rPr lang="en-US" smtClean="0"/>
              <a:t>Clear separation of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smtClean="0"/>
              <a:t>Maleness vs. Femaleness</a:t>
            </a:r>
          </a:p>
        </p:txBody>
      </p:sp>
      <p:pic>
        <p:nvPicPr>
          <p:cNvPr id="3" name="DWD_GapProj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400" y="1381760"/>
            <a:ext cx="4038600" cy="5115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</p:txBody>
      </p:sp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5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886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8867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64095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0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60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06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70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75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80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2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90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3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11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36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21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61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</p:txBody>
      </p:sp>
    </p:spTree>
    <p:extLst>
      <p:ext uri="{BB962C8B-B14F-4D97-AF65-F5344CB8AC3E}">
        <p14:creationId xmlns:p14="http://schemas.microsoft.com/office/powerpoint/2010/main" val="238447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42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0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52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1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Wobble Mixture: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80% dim. 1                  ,  other dims 0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20% dim. 1  ±0.1,  rand dim  ±100,  others 0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still very bad, driven by outliers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are both very robust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loses (affected by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 push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slightly better (by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3200" i="1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ted influence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922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2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9237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9218" name="Object 20"/>
          <p:cNvGraphicFramePr>
            <a:graphicFrameLocks noChangeAspect="1"/>
          </p:cNvGraphicFramePr>
          <p:nvPr/>
        </p:nvGraphicFramePr>
        <p:xfrm>
          <a:off x="2819400" y="15240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7" name="Equation" r:id="rId4" imgW="1193800" imgH="368300" progId="Equation.3">
                  <p:embed/>
                </p:oleObj>
              </mc:Choice>
              <mc:Fallback>
                <p:oleObj name="Equation" r:id="rId4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17526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10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62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96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72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553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83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0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993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13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03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92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13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058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24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24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34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44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981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48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0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4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5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9891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2618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Mean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Proportion</a:t>
            </a:r>
          </a:p>
        </p:txBody>
      </p:sp>
    </p:spTree>
    <p:extLst>
      <p:ext uri="{BB962C8B-B14F-4D97-AF65-F5344CB8AC3E}">
        <p14:creationId xmlns:p14="http://schemas.microsoft.com/office/powerpoint/2010/main" val="17241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75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357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091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095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05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886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16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6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26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76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36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5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46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855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57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0070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Nested Spheres: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Gaussian with var 1 or C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d/2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s, the squares of the 1</a:t>
            </a:r>
            <a:r>
              <a:rPr lang="en-US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dim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(as for 2</a:t>
            </a:r>
            <a:r>
              <a:rPr lang="en-US" sz="3200" baseline="300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degree polynomial embedding)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 method best somewhere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best in highest d (data non-Gaussian)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not comparable (realistic)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space is a strange place</a:t>
            </a:r>
          </a:p>
          <a:p>
            <a:pPr marL="609600" indent="-609600" algn="ctr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0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0915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7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17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87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45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39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08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0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18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869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</p:txBody>
      </p:sp>
    </p:spTree>
    <p:extLst>
      <p:ext uri="{BB962C8B-B14F-4D97-AF65-F5344CB8AC3E}">
        <p14:creationId xmlns:p14="http://schemas.microsoft.com/office/powerpoint/2010/main" val="18524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39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6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493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5653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01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07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Conclusions: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Everything (sensible) is best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sometimes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often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near best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weak beyond Gaussian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 about simulations (and examples):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easy to cherry pick best ones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Good practice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Machine Learning</a:t>
            </a:r>
          </a:p>
          <a:p>
            <a:pPr marL="1104900" lvl="1" indent="-533400"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method proposed, but read</a:t>
            </a:r>
          </a:p>
          <a:p>
            <a:pPr marL="1104900" lvl="1" indent="-533400" eaLnBrk="1" hangingPunct="1">
              <a:lnSpc>
                <a:spcPct val="90000"/>
              </a:lnSpc>
              <a:buFontTx/>
              <a:buNone/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	paper for useful comparison of others</a:t>
            </a:r>
            <a:r>
              <a:rPr lang="en-US" sz="28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”</a:t>
            </a:r>
            <a:endParaRPr lang="en-US" sz="28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3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10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290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6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00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620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1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20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78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31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523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Multiple local minima (large number)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Maybe disconnected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Optimization  (over                ) can be tricky…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4495800" y="53340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0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3340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82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41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90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have 4 (or more) local mins</a:t>
            </a:r>
          </a:p>
          <a:p>
            <a:pPr lvl="1"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0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1361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5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Caution:  There are additional players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 Regularized Logistic Regression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looks also very competitive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 Phenomenon: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sz="3200" i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96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8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Over changing Classes (moving b’dry)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Multi-modal data 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  <a:sym typeface="Wingdings" pitchFamily="2" charset="2"/>
              </a:rPr>
              <a:t>  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interesting effects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Local mins can be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hard to find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iterative procedures can “get stuck”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(even in 1 dimension, with K = 2)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5723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39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619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0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9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1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2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707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336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050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4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91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5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83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6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70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Can we say more about: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All methods </a:t>
            </a:r>
            <a:r>
              <a:rPr lang="en-US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come together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		in very high dimensions???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Mathematical Statistical Question: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Mathematics behind this???</a:t>
            </a:r>
          </a:p>
          <a:p>
            <a:pPr marL="609600" indent="-609600" algn="ctr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(will answer later)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4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7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84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84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82625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</a:t>
            </a:r>
            <a:r>
              <a:rPr lang="en-US" altLang="ko-KR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Clustering</a:t>
            </a:r>
          </a:p>
        </p:txBody>
      </p:sp>
      <p:pic>
        <p:nvPicPr>
          <p:cNvPr id="14950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76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Effect of a single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outlier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?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create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local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also yield a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global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minimum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This gives a one point class</a:t>
            </a:r>
          </a:p>
          <a:p>
            <a:pPr lvl="1"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Can make CI arbitrarily small</a:t>
            </a:r>
          </a:p>
          <a:p>
            <a:pPr lvl="1" algn="ctr"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(really a “good clustering”???)</a:t>
            </a:r>
          </a:p>
          <a:p>
            <a:pPr lvl="1" eaLnBrk="1" hangingPunct="1">
              <a:lnSpc>
                <a:spcPct val="150000"/>
              </a:lnSpc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Handling of Violators (“Slack Variables”),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Controlled by Tuning Parameter,  C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Larger C   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  <a:sym typeface="Wingdings" pitchFamily="2" charset="2"/>
              </a:rPr>
              <a:t>    Try Harder to Avoid Violation</a:t>
            </a:r>
            <a:endParaRPr lang="en-US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3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Movie for SVM: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19" name="TwoDprojSVMBaye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5400" y="1638300"/>
            <a:ext cx="6553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be Effective,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Takes Time,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Requires Expertise)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5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544377"/>
            <a:ext cx="4343400" cy="4768850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Fun Comparison: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Jump between means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(in SVM direction)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Also distinguishes</a:t>
            </a:r>
          </a:p>
          <a:p>
            <a:pPr eaLnBrk="1" hangingPunct="1">
              <a:lnSpc>
                <a:spcPct val="130000"/>
              </a:lnSpc>
              <a:buFont typeface="Wingdings" pitchFamily="2" charset="2"/>
              <a:buNone/>
            </a:pPr>
            <a:r>
              <a:rPr lang="en-US" dirty="0" smtClean="0"/>
              <a:t>Maleness vs. Femaleness</a:t>
            </a:r>
          </a:p>
          <a:p>
            <a:pPr algn="l" eaLnBrk="1" hangingPunct="1">
              <a:lnSpc>
                <a:spcPct val="130000"/>
              </a:lnSpc>
              <a:buFont typeface="Wingdings" pitchFamily="2" charset="2"/>
              <a:buChar char="n"/>
            </a:pPr>
            <a:r>
              <a:rPr lang="en-US" dirty="0" smtClean="0"/>
              <a:t>But not as well as DWD</a:t>
            </a:r>
          </a:p>
        </p:txBody>
      </p:sp>
      <p:pic>
        <p:nvPicPr>
          <p:cNvPr id="3" name="SVM_GapProjMovi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3000" y="1386158"/>
            <a:ext cx="388620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9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DWD:     100 /  median pairwise distance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(Surprisingly Useful, Simple Answer)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SVM:      1000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(Works Well Sometimes, Not Others)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56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(Works Well for DWD,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Less Effective for SVM)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6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Measure Classification Error Rate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Leaving Some Out (to Avoid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Overfitting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 C to Minimize Error Rate</a:t>
            </a: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8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(Very Popular – Useful for SVD,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Comes at Computational Cost)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73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296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Tuning Parameter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5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Possible Approaches: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Visually Tuned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Simple Defaults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Cross Validation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 Space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sz="1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(Work with Full Range of Choices)</a:t>
            </a:r>
            <a:endParaRPr lang="en-US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397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4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5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79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0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1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3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4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5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3986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Study Differences Between</a:t>
            </a:r>
          </a:p>
          <a:p>
            <a:pPr marL="0" indent="0" algn="ctr">
              <a:buNone/>
            </a:pPr>
            <a:r>
              <a:rPr lang="en-US" dirty="0" smtClean="0"/>
              <a:t>(Malignant) Melanoma &amp; (Benign) Nevi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Image Features as Before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(Recall from Transformation Discussion)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Paper:   </a:t>
            </a:r>
            <a:r>
              <a:rPr lang="en-US" dirty="0" err="1" smtClean="0"/>
              <a:t>Miedema</a:t>
            </a:r>
            <a:r>
              <a:rPr lang="en-US" dirty="0" smtClean="0"/>
              <a:t> et al (2012)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79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Clinical diagnosis</a:t>
            </a:r>
          </a:p>
        </p:txBody>
      </p:sp>
      <p:grpSp>
        <p:nvGrpSpPr>
          <p:cNvPr id="7171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7175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7176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Introduction</a:t>
              </a:r>
            </a:p>
          </p:txBody>
        </p:sp>
        <p:sp>
          <p:nvSpPr>
            <p:cNvPr id="7177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8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79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0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1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grpSp>
        <p:nvGrpSpPr>
          <p:cNvPr id="7172" name="Group 3"/>
          <p:cNvGrpSpPr>
            <a:grpSpLocks noChangeAspect="1"/>
          </p:cNvGrpSpPr>
          <p:nvPr/>
        </p:nvGrpSpPr>
        <p:grpSpPr bwMode="auto">
          <a:xfrm>
            <a:off x="762000" y="2133600"/>
            <a:ext cx="7570788" cy="2514600"/>
            <a:chOff x="2268538" y="2362200"/>
            <a:chExt cx="4556125" cy="1374775"/>
          </a:xfrm>
        </p:grpSpPr>
        <p:pic>
          <p:nvPicPr>
            <p:cNvPr id="7173" name="Picture 2" descr="Dx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6013" y="2819400"/>
              <a:ext cx="1898650" cy="731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4" name="Picture 3" descr="Dx_Picture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8538" y="2362200"/>
              <a:ext cx="2619375" cy="137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2167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Image Analysis of Histology Slides</a:t>
            </a:r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-1588" y="0"/>
            <a:ext cx="9142413" cy="317500"/>
            <a:chOff x="-1" y="0"/>
            <a:chExt cx="5759" cy="200"/>
          </a:xfrm>
        </p:grpSpPr>
        <p:sp>
          <p:nvSpPr>
            <p:cNvPr id="8207" name="Rectangle 3"/>
            <p:cNvSpPr>
              <a:spLocks noChangeArrowheads="1"/>
            </p:cNvSpPr>
            <p:nvPr/>
          </p:nvSpPr>
          <p:spPr bwMode="auto">
            <a:xfrm>
              <a:off x="2879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Goal</a:t>
              </a:r>
            </a:p>
          </p:txBody>
        </p:sp>
        <p:sp>
          <p:nvSpPr>
            <p:cNvPr id="8208" name="Rectangle 4"/>
            <p:cNvSpPr>
              <a:spLocks noChangeArrowheads="1"/>
            </p:cNvSpPr>
            <p:nvPr/>
          </p:nvSpPr>
          <p:spPr bwMode="auto">
            <a:xfrm>
              <a:off x="-1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Background</a:t>
              </a:r>
            </a:p>
          </p:txBody>
        </p:sp>
        <p:sp>
          <p:nvSpPr>
            <p:cNvPr id="8209" name="Line 5"/>
            <p:cNvSpPr>
              <a:spLocks noChangeShapeType="1"/>
            </p:cNvSpPr>
            <p:nvPr/>
          </p:nvSpPr>
          <p:spPr bwMode="auto">
            <a:xfrm>
              <a:off x="-1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0" name="Line 6"/>
            <p:cNvSpPr>
              <a:spLocks noChangeShapeType="1"/>
            </p:cNvSpPr>
            <p:nvPr/>
          </p:nvSpPr>
          <p:spPr bwMode="auto">
            <a:xfrm>
              <a:off x="-1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1" name="Line 7"/>
            <p:cNvSpPr>
              <a:spLocks noChangeShapeType="1"/>
            </p:cNvSpPr>
            <p:nvPr/>
          </p:nvSpPr>
          <p:spPr bwMode="auto">
            <a:xfrm>
              <a:off x="-1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2" name="Line 8"/>
            <p:cNvSpPr>
              <a:spLocks noChangeShapeType="1"/>
            </p:cNvSpPr>
            <p:nvPr/>
          </p:nvSpPr>
          <p:spPr bwMode="auto">
            <a:xfrm>
              <a:off x="5758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3" name="Line 9"/>
            <p:cNvSpPr>
              <a:spLocks noChangeShapeType="1"/>
            </p:cNvSpPr>
            <p:nvPr/>
          </p:nvSpPr>
          <p:spPr bwMode="auto">
            <a:xfrm>
              <a:off x="2879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8214" name="Line 10"/>
            <p:cNvSpPr>
              <a:spLocks noChangeShapeType="1"/>
            </p:cNvSpPr>
            <p:nvPr/>
          </p:nvSpPr>
          <p:spPr bwMode="auto">
            <a:xfrm>
              <a:off x="2879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819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1204913"/>
            <a:ext cx="260508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8197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204913"/>
            <a:ext cx="2605087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198" name="Text Box 13"/>
          <p:cNvSpPr txBox="1">
            <a:spLocks noChangeArrowheads="1"/>
          </p:cNvSpPr>
          <p:nvPr/>
        </p:nvSpPr>
        <p:spPr bwMode="auto">
          <a:xfrm>
            <a:off x="4114800" y="3810000"/>
            <a:ext cx="18288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Melanoma</a:t>
            </a:r>
          </a:p>
        </p:txBody>
      </p:sp>
      <p:pic>
        <p:nvPicPr>
          <p:cNvPr id="8199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990600"/>
            <a:ext cx="26670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0" name="Text Box 15"/>
          <p:cNvSpPr txBox="1">
            <a:spLocks noChangeArrowheads="1"/>
          </p:cNvSpPr>
          <p:nvPr/>
        </p:nvSpPr>
        <p:spPr bwMode="auto">
          <a:xfrm>
            <a:off x="6781800" y="3349625"/>
            <a:ext cx="16779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524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www.melanoma.ca</a:t>
            </a:r>
          </a:p>
        </p:txBody>
      </p:sp>
      <p:sp>
        <p:nvSpPr>
          <p:cNvPr id="8201" name="Text Box 16"/>
          <p:cNvSpPr txBox="1">
            <a:spLocks noChangeArrowheads="1"/>
          </p:cNvSpPr>
          <p:nvPr/>
        </p:nvSpPr>
        <p:spPr bwMode="auto">
          <a:xfrm>
            <a:off x="1143000" y="3810000"/>
            <a:ext cx="114300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Benign</a:t>
            </a:r>
          </a:p>
        </p:txBody>
      </p:sp>
      <p:sp>
        <p:nvSpPr>
          <p:cNvPr id="8202" name="Text Box 17"/>
          <p:cNvSpPr txBox="1">
            <a:spLocks noChangeArrowheads="1"/>
          </p:cNvSpPr>
          <p:nvPr/>
        </p:nvSpPr>
        <p:spPr bwMode="auto">
          <a:xfrm>
            <a:off x="228600" y="4232275"/>
            <a:ext cx="86868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1 in 75 North Americans will develop a 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000000"/>
                </a:solidFill>
              </a:rPr>
              <a:t>malignant melanoma in their lifetime.</a:t>
            </a:r>
          </a:p>
        </p:txBody>
      </p:sp>
      <p:sp>
        <p:nvSpPr>
          <p:cNvPr id="8203" name="Text Box 18"/>
          <p:cNvSpPr txBox="1">
            <a:spLocks noChangeArrowheads="1"/>
          </p:cNvSpPr>
          <p:nvPr/>
        </p:nvSpPr>
        <p:spPr bwMode="auto">
          <a:xfrm>
            <a:off x="1390650" y="5449888"/>
            <a:ext cx="18097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8204" name="Text Box 20"/>
          <p:cNvSpPr txBox="1">
            <a:spLocks noChangeArrowheads="1"/>
          </p:cNvSpPr>
          <p:nvPr/>
        </p:nvSpPr>
        <p:spPr bwMode="auto">
          <a:xfrm>
            <a:off x="228600" y="5029200"/>
            <a:ext cx="8610600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1772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Initial goal: 	Automatically segment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Challenge: 	Dense packing of nuclei.</a:t>
            </a:r>
          </a:p>
          <a:p>
            <a:pPr defTabSz="457200" eaLnBrk="1" hangingPunct="1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mtClean="0">
                <a:solidFill>
                  <a:srgbClr val="3333CC"/>
                </a:solidFill>
              </a:rPr>
              <a:t>Ultimately:	Cancer grading and patient survival.</a:t>
            </a:r>
          </a:p>
        </p:txBody>
      </p:sp>
      <p:pic>
        <p:nvPicPr>
          <p:cNvPr id="820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657600"/>
            <a:ext cx="2098675" cy="167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8206" name="Text Box 22"/>
          <p:cNvSpPr txBox="1">
            <a:spLocks noChangeArrowheads="1"/>
          </p:cNvSpPr>
          <p:nvPr/>
        </p:nvSpPr>
        <p:spPr bwMode="auto">
          <a:xfrm>
            <a:off x="6705600" y="5407025"/>
            <a:ext cx="20510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4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1000" smtClean="0">
                <a:solidFill>
                  <a:srgbClr val="000000"/>
                </a:solidFill>
              </a:rPr>
              <a:t>Image: melanoma.blogsome.com</a:t>
            </a:r>
          </a:p>
        </p:txBody>
      </p:sp>
    </p:spTree>
    <p:extLst>
      <p:ext uri="{BB962C8B-B14F-4D97-AF65-F5344CB8AC3E}">
        <p14:creationId xmlns:p14="http://schemas.microsoft.com/office/powerpoint/2010/main" val="3249419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sz="3200" smtClean="0">
                <a:solidFill>
                  <a:srgbClr val="FFFFFF"/>
                </a:solidFill>
              </a:rPr>
              <a:t>Feature Extraction</a:t>
            </a:r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4342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4343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4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5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6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7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4348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4340" name="TextBox 17"/>
          <p:cNvSpPr txBox="1">
            <a:spLocks noChangeArrowheads="1"/>
          </p:cNvSpPr>
          <p:nvPr/>
        </p:nvSpPr>
        <p:spPr bwMode="auto">
          <a:xfrm>
            <a:off x="381000" y="1371600"/>
            <a:ext cx="76200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Extract various features based on color and morphology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Example “high-level” concepts: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Stain intensity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Nuclear area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Density of nuclei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endParaRPr lang="en-US" sz="2400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Arial" pitchFamily="34" charset="0"/>
              <a:buChar char="•"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 Regularity of nuclear shape</a:t>
            </a:r>
          </a:p>
        </p:txBody>
      </p:sp>
    </p:spTree>
    <p:extLst>
      <p:ext uri="{BB962C8B-B14F-4D97-AF65-F5344CB8AC3E}">
        <p14:creationId xmlns:p14="http://schemas.microsoft.com/office/powerpoint/2010/main" val="32632180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Labeled Nuclei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19459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19468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19469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19470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1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2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3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4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9475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19460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19461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19462" name="Group 25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194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Rectangle 33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19463" name="Group 34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1946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8342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>
                <a:lumMod val="50000"/>
              </a:schemeClr>
            </a:gs>
            <a:gs pos="50000">
              <a:schemeClr val="accent1">
                <a:gamma/>
                <a:tint val="0"/>
                <a:invGamma/>
              </a:schemeClr>
            </a:gs>
            <a:gs pos="100000">
              <a:schemeClr val="accent1">
                <a:lumMod val="5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DWD in Face Recognition , (cont.)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4724400"/>
            <a:ext cx="8077200" cy="1905000"/>
          </a:xfrm>
        </p:spPr>
        <p:txBody>
          <a:bodyPr/>
          <a:lstStyle/>
          <a:p>
            <a:pPr algn="l" eaLnBrk="1" hangingPunct="1">
              <a:lnSpc>
                <a:spcPct val="110000"/>
              </a:lnSpc>
              <a:buFont typeface="Wingdings" pitchFamily="2" charset="2"/>
              <a:buNone/>
            </a:pPr>
            <a:r>
              <a:rPr lang="en-US" smtClean="0"/>
              <a:t>Analysis of difference: Project onto normals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smtClean="0"/>
              <a:t>SVM has “small gap”    (feels noise artifacts?)</a:t>
            </a:r>
          </a:p>
          <a:p>
            <a:pPr algn="l" eaLnBrk="1" hangingPunct="1">
              <a:lnSpc>
                <a:spcPct val="110000"/>
              </a:lnSpc>
              <a:buFont typeface="Wingdings" pitchFamily="2" charset="2"/>
              <a:buChar char="n"/>
            </a:pPr>
            <a:r>
              <a:rPr lang="en-US" smtClean="0"/>
              <a:t>DWD “more informative” (feels real structure?)</a:t>
            </a: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02" b="22302"/>
          <a:stretch>
            <a:fillRect/>
          </a:stretch>
        </p:blipFill>
        <p:spPr>
          <a:xfrm>
            <a:off x="1143000" y="1371600"/>
            <a:ext cx="7167563" cy="3108325"/>
          </a:xfrm>
          <a:noFill/>
        </p:spPr>
      </p:pic>
    </p:spTree>
    <p:extLst>
      <p:ext uri="{BB962C8B-B14F-4D97-AF65-F5344CB8AC3E}">
        <p14:creationId xmlns:p14="http://schemas.microsoft.com/office/powerpoint/2010/main" val="91639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Nuclear Regions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0483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0493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0494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0495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6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7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8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99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500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0484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0485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0486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049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0487" name="Group 22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048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Rectangle 26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0488" name="TextBox 27"/>
          <p:cNvSpPr txBox="1">
            <a:spLocks noChangeArrowheads="1"/>
          </p:cNvSpPr>
          <p:nvPr/>
        </p:nvSpPr>
        <p:spPr bwMode="auto">
          <a:xfrm>
            <a:off x="2286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Generated by growing nuclei out from boundary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color and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Region Stain 2, Region Area Ratio, etc.</a:t>
            </a:r>
          </a:p>
        </p:txBody>
      </p:sp>
    </p:spTree>
    <p:extLst>
      <p:ext uri="{BB962C8B-B14F-4D97-AF65-F5344CB8AC3E}">
        <p14:creationId xmlns:p14="http://schemas.microsoft.com/office/powerpoint/2010/main" val="1877273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76200" y="304800"/>
            <a:ext cx="9067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7488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Arial" pitchFamily="34" charset="0"/>
                <a:ea typeface="DejaVu LGC Sans"/>
                <a:cs typeface="DejaVu LGC Sans"/>
              </a:defRPr>
            </a:lvl9pPr>
          </a:lstStyle>
          <a:p>
            <a:pPr defTabSz="457200" eaLnBrk="1" hangingPunct="1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3200" smtClean="0">
                <a:solidFill>
                  <a:srgbClr val="FFFFFF"/>
                </a:solidFill>
              </a:rPr>
              <a:t>Delaunay Triangulation</a:t>
            </a:r>
            <a:endParaRPr lang="en-GB" sz="3200" smtClean="0">
              <a:solidFill>
                <a:srgbClr val="FFFFFF"/>
              </a:solidFill>
            </a:endParaRPr>
          </a:p>
        </p:txBody>
      </p:sp>
      <p:grpSp>
        <p:nvGrpSpPr>
          <p:cNvPr id="21507" name="Group 2"/>
          <p:cNvGrpSpPr>
            <a:grpSpLocks/>
          </p:cNvGrpSpPr>
          <p:nvPr/>
        </p:nvGrpSpPr>
        <p:grpSpPr bwMode="auto">
          <a:xfrm>
            <a:off x="0" y="0"/>
            <a:ext cx="9142413" cy="317500"/>
            <a:chOff x="0" y="0"/>
            <a:chExt cx="5759" cy="200"/>
          </a:xfrm>
        </p:grpSpPr>
        <p:sp>
          <p:nvSpPr>
            <p:cNvPr id="21517" name="Rectangle 3"/>
            <p:cNvSpPr>
              <a:spLocks noChangeArrowheads="1"/>
            </p:cNvSpPr>
            <p:nvPr/>
          </p:nvSpPr>
          <p:spPr bwMode="auto">
            <a:xfrm>
              <a:off x="2880" y="0"/>
              <a:ext cx="2880" cy="2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Features from Cell Nuclei</a:t>
              </a:r>
            </a:p>
          </p:txBody>
        </p:sp>
        <p:sp>
          <p:nvSpPr>
            <p:cNvPr id="21518" name="Rectangle 4"/>
            <p:cNvSpPr>
              <a:spLocks noChangeArrowheads="1"/>
            </p:cNvSpPr>
            <p:nvPr/>
          </p:nvSpPr>
          <p:spPr bwMode="auto">
            <a:xfrm>
              <a:off x="0" y="0"/>
              <a:ext cx="2880" cy="200"/>
            </a:xfrm>
            <a:prstGeom prst="rect">
              <a:avLst/>
            </a:prstGeom>
            <a:solidFill>
              <a:srgbClr val="1B16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0000" tIns="60120" rIns="90000" bIns="46800"/>
            <a:lstStyle/>
            <a:p>
              <a:pPr algn="r" defTabSz="457200">
                <a:lnSpc>
                  <a:spcPct val="93000"/>
                </a:lnSpc>
                <a:spcBef>
                  <a:spcPts val="3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1500" smtClean="0">
                  <a:solidFill>
                    <a:srgbClr val="FFFFFF"/>
                  </a:solidFill>
                  <a:latin typeface="Arial" pitchFamily="34" charset="0"/>
                </a:rPr>
                <a:t>Feature Extraction</a:t>
              </a:r>
            </a:p>
          </p:txBody>
        </p:sp>
        <p:sp>
          <p:nvSpPr>
            <p:cNvPr id="21519" name="Line 5"/>
            <p:cNvSpPr>
              <a:spLocks noChangeShapeType="1"/>
            </p:cNvSpPr>
            <p:nvPr/>
          </p:nvSpPr>
          <p:spPr bwMode="auto">
            <a:xfrm>
              <a:off x="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0" name="Line 6"/>
            <p:cNvSpPr>
              <a:spLocks noChangeShapeType="1"/>
            </p:cNvSpPr>
            <p:nvPr/>
          </p:nvSpPr>
          <p:spPr bwMode="auto">
            <a:xfrm>
              <a:off x="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1" name="Line 7"/>
            <p:cNvSpPr>
              <a:spLocks noChangeShapeType="1"/>
            </p:cNvSpPr>
            <p:nvPr/>
          </p:nvSpPr>
          <p:spPr bwMode="auto">
            <a:xfrm>
              <a:off x="0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2" name="Line 8"/>
            <p:cNvSpPr>
              <a:spLocks noChangeShapeType="1"/>
            </p:cNvSpPr>
            <p:nvPr/>
          </p:nvSpPr>
          <p:spPr bwMode="auto">
            <a:xfrm>
              <a:off x="5759" y="0"/>
              <a:ext cx="1" cy="2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3" name="Line 9"/>
            <p:cNvSpPr>
              <a:spLocks noChangeShapeType="1"/>
            </p:cNvSpPr>
            <p:nvPr/>
          </p:nvSpPr>
          <p:spPr bwMode="auto">
            <a:xfrm>
              <a:off x="2880" y="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1524" name="Line 10"/>
            <p:cNvSpPr>
              <a:spLocks noChangeShapeType="1"/>
            </p:cNvSpPr>
            <p:nvPr/>
          </p:nvSpPr>
          <p:spPr bwMode="auto">
            <a:xfrm>
              <a:off x="2880" y="200"/>
              <a:ext cx="2880" cy="1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57200"/>
              <a:endParaRPr lang="en-US" sz="2400" smtClean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1508" name="TextBox 23"/>
          <p:cNvSpPr txBox="1">
            <a:spLocks noChangeArrowheads="1"/>
          </p:cNvSpPr>
          <p:nvPr/>
        </p:nvSpPr>
        <p:spPr bwMode="auto">
          <a:xfrm>
            <a:off x="533400" y="1676400"/>
            <a:ext cx="40386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Conventional Nevus</a:t>
            </a:r>
          </a:p>
        </p:txBody>
      </p:sp>
      <p:sp>
        <p:nvSpPr>
          <p:cNvPr id="21509" name="TextBox 24"/>
          <p:cNvSpPr txBox="1">
            <a:spLocks noChangeArrowheads="1"/>
          </p:cNvSpPr>
          <p:nvPr/>
        </p:nvSpPr>
        <p:spPr bwMode="auto">
          <a:xfrm>
            <a:off x="4953000" y="1676400"/>
            <a:ext cx="403860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smtClean="0">
                <a:solidFill>
                  <a:srgbClr val="000000"/>
                </a:solidFill>
                <a:latin typeface="Arial" pitchFamily="34" charset="0"/>
              </a:rPr>
              <a:t>Superficial Spreading Melanoma</a:t>
            </a:r>
          </a:p>
        </p:txBody>
      </p:sp>
      <p:grpSp>
        <p:nvGrpSpPr>
          <p:cNvPr id="21510" name="Group 19"/>
          <p:cNvGrpSpPr>
            <a:grpSpLocks/>
          </p:cNvGrpSpPr>
          <p:nvPr/>
        </p:nvGrpSpPr>
        <p:grpSpPr bwMode="auto">
          <a:xfrm>
            <a:off x="609600" y="3048000"/>
            <a:ext cx="3971925" cy="2193925"/>
            <a:chOff x="609600" y="3048000"/>
            <a:chExt cx="3971925" cy="2194560"/>
          </a:xfrm>
        </p:grpSpPr>
        <p:pic>
          <p:nvPicPr>
            <p:cNvPr id="215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3048000"/>
              <a:ext cx="3971925" cy="219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/>
          </p:nvSpPr>
          <p:spPr>
            <a:xfrm>
              <a:off x="609600" y="3048000"/>
              <a:ext cx="3968750" cy="2194560"/>
            </a:xfrm>
            <a:prstGeom prst="rect">
              <a:avLst/>
            </a:prstGeom>
            <a:blipFill dpi="0" rotWithShape="1">
              <a:blip r:embed="rId4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grpSp>
        <p:nvGrpSpPr>
          <p:cNvPr id="21511" name="Group 28"/>
          <p:cNvGrpSpPr>
            <a:grpSpLocks/>
          </p:cNvGrpSpPr>
          <p:nvPr/>
        </p:nvGrpSpPr>
        <p:grpSpPr bwMode="auto">
          <a:xfrm>
            <a:off x="5505450" y="2667000"/>
            <a:ext cx="2952750" cy="2952750"/>
            <a:chOff x="5504688" y="2667000"/>
            <a:chExt cx="2953512" cy="2953512"/>
          </a:xfrm>
        </p:grpSpPr>
        <p:pic>
          <p:nvPicPr>
            <p:cNvPr id="21513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450" y="2667000"/>
              <a:ext cx="2952750" cy="2952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/>
            <p:nvPr/>
          </p:nvSpPr>
          <p:spPr>
            <a:xfrm>
              <a:off x="5504688" y="2667000"/>
              <a:ext cx="2953512" cy="2953512"/>
            </a:xfrm>
            <a:prstGeom prst="rect">
              <a:avLst/>
            </a:prstGeom>
            <a:blipFill dpi="0" rotWithShape="1">
              <a:blip r:embed="rId6" cstate="print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>
                <a:lnSpc>
                  <a:spcPct val="76000"/>
                </a:lnSpc>
                <a:buClr>
                  <a:srgbClr val="000000"/>
                </a:buClr>
                <a:buSzPct val="100000"/>
                <a:buFont typeface="Times New Roman" pitchFamily="16" charset="0"/>
                <a:buNone/>
                <a:defRPr/>
              </a:pPr>
              <a:endParaRPr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1512" name="TextBox 31"/>
          <p:cNvSpPr txBox="1">
            <a:spLocks noChangeArrowheads="1"/>
          </p:cNvSpPr>
          <p:nvPr/>
        </p:nvSpPr>
        <p:spPr bwMode="auto">
          <a:xfrm>
            <a:off x="685800" y="5486400"/>
            <a:ext cx="647700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Triangulation of nuclear centers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Used for various density features:  </a:t>
            </a:r>
          </a:p>
          <a:p>
            <a:pPr defTabSz="457200">
              <a:lnSpc>
                <a:spcPct val="76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" pitchFamily="34" charset="0"/>
              </a:rPr>
              <a:t>	Mean Delaunay, Max. Delaunay, etc.</a:t>
            </a:r>
          </a:p>
        </p:txBody>
      </p:sp>
    </p:spTree>
    <p:extLst>
      <p:ext uri="{BB962C8B-B14F-4D97-AF65-F5344CB8AC3E}">
        <p14:creationId xmlns:p14="http://schemas.microsoft.com/office/powerpoint/2010/main" val="3988277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Study Differences Between</a:t>
            </a:r>
          </a:p>
          <a:p>
            <a:pPr marL="0" indent="0" algn="ctr">
              <a:buNone/>
            </a:pPr>
            <a:r>
              <a:rPr lang="en-US" dirty="0" smtClean="0"/>
              <a:t>(Malignant) </a:t>
            </a:r>
            <a:r>
              <a:rPr lang="en-US" dirty="0" smtClean="0">
                <a:solidFill>
                  <a:srgbClr val="FF0000"/>
                </a:solidFill>
              </a:rPr>
              <a:t>Melanoma</a:t>
            </a:r>
            <a:r>
              <a:rPr lang="en-US" dirty="0" smtClean="0"/>
              <a:t> &amp; (Benign) </a:t>
            </a:r>
            <a:r>
              <a:rPr lang="en-US" dirty="0" smtClean="0">
                <a:solidFill>
                  <a:srgbClr val="0070C0"/>
                </a:solidFill>
              </a:rPr>
              <a:t>Nevi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Explore with PCA 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06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PCA</a:t>
            </a:r>
          </a:p>
          <a:p>
            <a:pPr marL="0" indent="0">
              <a:buNone/>
            </a:pPr>
            <a:r>
              <a:rPr lang="en-US" dirty="0" smtClean="0"/>
              <a:t>View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9742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5387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“Good”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362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Orthogonal</a:t>
            </a:r>
          </a:p>
          <a:p>
            <a:pPr marL="0" indent="0">
              <a:buNone/>
            </a:pPr>
            <a:r>
              <a:rPr lang="en-US" dirty="0" smtClean="0"/>
              <a:t>PCs</a:t>
            </a:r>
          </a:p>
          <a:p>
            <a:pPr marL="0" indent="0">
              <a:buNone/>
            </a:pPr>
            <a:r>
              <a:rPr lang="en-US" dirty="0" smtClean="0"/>
              <a:t>Avoid</a:t>
            </a:r>
          </a:p>
          <a:p>
            <a:pPr marL="0" indent="0">
              <a:buNone/>
            </a:pPr>
            <a:r>
              <a:rPr lang="en-US" dirty="0" smtClean="0"/>
              <a:t>Strange</a:t>
            </a:r>
          </a:p>
          <a:p>
            <a:pPr marL="0" indent="0">
              <a:buNone/>
            </a:pPr>
            <a:r>
              <a:rPr lang="en-US" dirty="0" smtClean="0"/>
              <a:t>Projections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118595" y="4024243"/>
            <a:ext cx="2920005" cy="24295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118595" y="4267200"/>
            <a:ext cx="4444005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118595" y="4267200"/>
            <a:ext cx="5968005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42719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Return</a:t>
            </a:r>
          </a:p>
          <a:p>
            <a:pPr marL="0" indent="0">
              <a:buNone/>
            </a:pP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</a:p>
          <a:p>
            <a:pPr marL="0" indent="0">
              <a:buNone/>
            </a:pPr>
            <a:r>
              <a:rPr lang="en-US" dirty="0" smtClean="0"/>
              <a:t>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And</a:t>
            </a:r>
          </a:p>
          <a:p>
            <a:pPr marL="0" indent="0">
              <a:buNone/>
            </a:pPr>
            <a:r>
              <a:rPr lang="en-US" dirty="0" smtClean="0"/>
              <a:t>Focus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</a:p>
          <a:p>
            <a:pPr marL="0" indent="0">
              <a:buNone/>
            </a:pPr>
            <a:r>
              <a:rPr lang="en-US" dirty="0" smtClean="0"/>
              <a:t>Subtypes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095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Focus </a:t>
            </a:r>
          </a:p>
          <a:p>
            <a:pPr marL="0" indent="0">
              <a:buNone/>
            </a:pPr>
            <a:r>
              <a:rPr lang="en-US" dirty="0" smtClean="0"/>
              <a:t>On </a:t>
            </a:r>
          </a:p>
          <a:p>
            <a:pPr marL="0" indent="0">
              <a:buNone/>
            </a:pPr>
            <a:r>
              <a:rPr lang="en-US" dirty="0" smtClean="0"/>
              <a:t>Subtypes: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Melanoma 1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70C0"/>
                </a:solidFill>
              </a:rPr>
              <a:t>Sev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  <a:r>
              <a:rPr lang="en-US" dirty="0" err="1" smtClean="0">
                <a:solidFill>
                  <a:srgbClr val="0070C0"/>
                </a:solidFill>
              </a:rPr>
              <a:t>Dys</a:t>
            </a:r>
            <a:r>
              <a:rPr lang="en-US" dirty="0" smtClean="0">
                <a:solidFill>
                  <a:srgbClr val="0070C0"/>
                </a:solidFill>
              </a:rPr>
              <a:t>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Nevi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Gray Out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Others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02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Pairwise</a:t>
            </a:r>
          </a:p>
          <a:p>
            <a:pPr marL="0" indent="0">
              <a:buNone/>
            </a:pPr>
            <a:r>
              <a:rPr lang="en-US" dirty="0" smtClean="0"/>
              <a:t>Only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3814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sz="half" idx="4294967295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Main idea:  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Comparison of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 (Support Vector Machine)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 (Distance Weighted Discrimination)</a:t>
            </a:r>
          </a:p>
          <a:p>
            <a:pPr marL="609600" indent="-609600" eaLnBrk="1" hangingPunct="1">
              <a:lnSpc>
                <a:spcPct val="120000"/>
              </a:lnSpc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(Mean Difference, a.k.a. Centroid)</a:t>
            </a:r>
          </a:p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Linear versions,  across dimensions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4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5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8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89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0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1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2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3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5794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&amp; Ortho PCs</a:t>
            </a:r>
          </a:p>
        </p:txBody>
      </p:sp>
    </p:spTree>
    <p:extLst>
      <p:ext uri="{BB962C8B-B14F-4D97-AF65-F5344CB8AC3E}">
        <p14:creationId xmlns:p14="http://schemas.microsoft.com/office/powerpoint/2010/main" val="4734434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</a:t>
            </a:r>
          </a:p>
          <a:p>
            <a:pPr marL="0" indent="0">
              <a:buNone/>
            </a:pPr>
            <a:r>
              <a:rPr lang="en-US" dirty="0" smtClean="0"/>
              <a:t>To DWD</a:t>
            </a:r>
          </a:p>
          <a:p>
            <a:pPr marL="0" indent="0">
              <a:buNone/>
            </a:pPr>
            <a:r>
              <a:rPr lang="en-US" dirty="0" smtClean="0"/>
              <a:t>&amp; Ortho PCs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Better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Than Full</a:t>
            </a:r>
          </a:p>
          <a:p>
            <a:pPr marL="0" indent="0">
              <a:buNone/>
            </a:pPr>
            <a:r>
              <a:rPr lang="en-US" dirty="0" smtClean="0"/>
              <a:t>Data???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35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“Good”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15240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8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Approach from </a:t>
            </a:r>
            <a:r>
              <a:rPr lang="en-US" u="sng" dirty="0" smtClean="0"/>
              <a:t>Signal Detection</a:t>
            </a:r>
            <a:r>
              <a:rPr lang="en-US" dirty="0" smtClean="0"/>
              <a:t>:</a:t>
            </a:r>
          </a:p>
          <a:p>
            <a:pPr marL="0" indent="0" algn="ctr">
              <a:buNone/>
            </a:pPr>
            <a:r>
              <a:rPr lang="en-US" dirty="0" smtClean="0"/>
              <a:t>Receiver Operator Characteristic</a:t>
            </a:r>
          </a:p>
          <a:p>
            <a:pPr marL="0" indent="0" algn="ctr">
              <a:buNone/>
            </a:pPr>
            <a:r>
              <a:rPr lang="en-US" dirty="0" smtClean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5944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from </a:t>
            </a:r>
            <a:r>
              <a:rPr lang="en-US" u="sng" dirty="0"/>
              <a:t>Signal Detection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Receiver Operator Characteristic</a:t>
            </a:r>
          </a:p>
          <a:p>
            <a:pPr marL="0" indent="0" algn="ctr">
              <a:buNone/>
            </a:pPr>
            <a:r>
              <a:rPr lang="en-US" dirty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Developed in WWII, History in</a:t>
            </a:r>
          </a:p>
          <a:p>
            <a:pPr marL="0" indent="0">
              <a:buNone/>
            </a:pPr>
            <a:r>
              <a:rPr lang="en-US" dirty="0"/>
              <a:t>Green and </a:t>
            </a:r>
            <a:r>
              <a:rPr lang="en-US" dirty="0" err="1"/>
              <a:t>Swets</a:t>
            </a:r>
            <a:r>
              <a:rPr lang="en-US" dirty="0"/>
              <a:t> (1966)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99001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 from </a:t>
            </a:r>
            <a:r>
              <a:rPr lang="en-US" u="sng" dirty="0"/>
              <a:t>Signal Detection</a:t>
            </a:r>
            <a:r>
              <a:rPr lang="en-US" dirty="0"/>
              <a:t>:</a:t>
            </a:r>
          </a:p>
          <a:p>
            <a:pPr marL="0" indent="0" algn="ctr">
              <a:buNone/>
            </a:pPr>
            <a:r>
              <a:rPr lang="en-US" dirty="0"/>
              <a:t>Receiver Operator Characteristic</a:t>
            </a:r>
          </a:p>
          <a:p>
            <a:pPr marL="0" indent="0" algn="ctr">
              <a:buNone/>
            </a:pPr>
            <a:r>
              <a:rPr lang="en-US" dirty="0"/>
              <a:t>(ROC) Curve</a:t>
            </a:r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Good Modern Treatment:</a:t>
            </a:r>
          </a:p>
          <a:p>
            <a:pPr marL="0" indent="0" algn="ctr">
              <a:buNone/>
            </a:pPr>
            <a:r>
              <a:rPr lang="en-US" dirty="0" smtClean="0"/>
              <a:t>DeLong, DeLong </a:t>
            </a:r>
            <a:r>
              <a:rPr lang="en-US" dirty="0"/>
              <a:t>&amp; </a:t>
            </a:r>
            <a:r>
              <a:rPr lang="en-US" dirty="0" smtClean="0"/>
              <a:t>Clarke-Pearson (1988)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2647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Challenge:</a:t>
            </a:r>
          </a:p>
          <a:p>
            <a:pPr marL="0" indent="0" algn="ctr">
              <a:buNone/>
            </a:pPr>
            <a:r>
              <a:rPr lang="en-US" dirty="0" smtClean="0"/>
              <a:t>Measure “Goodness of Separation”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Idea:     For Range of </a:t>
            </a:r>
            <a:r>
              <a:rPr lang="en-US" i="1" dirty="0" smtClean="0"/>
              <a:t>Cutoffs</a:t>
            </a:r>
          </a:p>
          <a:p>
            <a:pPr marL="0" indent="0">
              <a:buNone/>
            </a:pPr>
            <a:r>
              <a:rPr lang="en-US" dirty="0" smtClean="0"/>
              <a:t>Plot: </a:t>
            </a:r>
          </a:p>
          <a:p>
            <a:pPr marL="0" indent="0" algn="ctr">
              <a:buNone/>
            </a:pPr>
            <a:r>
              <a:rPr lang="en-US" dirty="0" err="1" smtClean="0"/>
              <a:t>Prop’n</a:t>
            </a:r>
            <a:r>
              <a:rPr lang="en-US" dirty="0" smtClean="0"/>
              <a:t> +1’s Smaller than Cutoff</a:t>
            </a:r>
          </a:p>
          <a:p>
            <a:pPr marL="0" indent="0" algn="ctr">
              <a:buNone/>
            </a:pPr>
            <a:r>
              <a:rPr lang="en-US" dirty="0" smtClean="0"/>
              <a:t>Vs.</a:t>
            </a:r>
          </a:p>
          <a:p>
            <a:pPr marL="0" indent="0" algn="ctr">
              <a:buNone/>
            </a:pPr>
            <a:r>
              <a:rPr lang="en-US" dirty="0" err="1" smtClean="0"/>
              <a:t>Prop’n</a:t>
            </a:r>
            <a:r>
              <a:rPr lang="en-US" dirty="0" smtClean="0"/>
              <a:t> -1s Smaller than Cutoff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71965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Aim:</a:t>
            </a:r>
          </a:p>
          <a:p>
            <a:pPr marL="0" indent="0">
              <a:buNone/>
            </a:pPr>
            <a:r>
              <a:rPr lang="en-US" dirty="0" smtClean="0"/>
              <a:t>Quantify</a:t>
            </a:r>
          </a:p>
          <a:p>
            <a:pPr marL="0" indent="0">
              <a:buNone/>
            </a:pPr>
            <a:r>
              <a:rPr lang="en-US" dirty="0" smtClean="0"/>
              <a:t>“Overlap”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2514600"/>
            <a:ext cx="19050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1631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Aim:</a:t>
            </a:r>
          </a:p>
          <a:p>
            <a:pPr marL="0" indent="0">
              <a:buNone/>
            </a:pPr>
            <a:r>
              <a:rPr lang="en-US" dirty="0" smtClean="0"/>
              <a:t>Quantify</a:t>
            </a:r>
          </a:p>
          <a:p>
            <a:pPr marL="0" indent="0">
              <a:buNone/>
            </a:pPr>
            <a:r>
              <a:rPr lang="en-US" dirty="0" smtClean="0"/>
              <a:t>“Overlap”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Approach</a:t>
            </a:r>
          </a:p>
          <a:p>
            <a:pPr marL="0" indent="0">
              <a:buNone/>
            </a:pPr>
            <a:r>
              <a:rPr lang="en-US" dirty="0" smtClean="0"/>
              <a:t>Consider</a:t>
            </a:r>
          </a:p>
          <a:p>
            <a:pPr marL="0" indent="0">
              <a:buNone/>
            </a:pPr>
            <a:r>
              <a:rPr lang="en-US" dirty="0" smtClean="0"/>
              <a:t>Series </a:t>
            </a:r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FF"/>
                </a:solidFill>
              </a:rPr>
              <a:t>Cutoffs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905000" y="2514600"/>
            <a:ext cx="1905000" cy="1143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86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Approach</a:t>
            </a:r>
          </a:p>
          <a:p>
            <a:pPr marL="0" indent="0">
              <a:buNone/>
            </a:pPr>
            <a:r>
              <a:rPr lang="en-US" dirty="0"/>
              <a:t>Consider</a:t>
            </a:r>
          </a:p>
          <a:p>
            <a:pPr marL="0" indent="0">
              <a:buNone/>
            </a:pPr>
            <a:r>
              <a:rPr lang="en-US" dirty="0"/>
              <a:t>Series </a:t>
            </a:r>
          </a:p>
          <a:p>
            <a:pPr marL="0" indent="0">
              <a:buNone/>
            </a:pPr>
            <a:r>
              <a:rPr lang="en-US" dirty="0"/>
              <a:t>Of </a:t>
            </a:r>
            <a:r>
              <a:rPr lang="en-US" dirty="0">
                <a:solidFill>
                  <a:srgbClr val="FF00FF"/>
                </a:solidFill>
              </a:rPr>
              <a:t>Cutoffs</a:t>
            </a:r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33600" y="4953000"/>
            <a:ext cx="838200" cy="533400"/>
          </a:xfrm>
          <a:prstGeom prst="straightConnector1">
            <a:avLst/>
          </a:prstGeom>
          <a:ln w="254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2772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Overall Approach: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Study different known phenomena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Outliers</a:t>
            </a:r>
          </a:p>
          <a:p>
            <a:pPr marL="1104900" lvl="1" indent="-533400" eaLnBrk="1" hangingPunct="1">
              <a:lnSpc>
                <a:spcPct val="110000"/>
              </a:lnSpc>
            </a:pPr>
            <a:r>
              <a:rPr lang="en-US" sz="28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Polynomial Embedding</a:t>
            </a: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 Sample Sizes</a:t>
            </a:r>
          </a:p>
          <a:p>
            <a:pPr marL="609600" indent="-609600" eaLnBrk="1" hangingPunct="1">
              <a:lnSpc>
                <a:spcPct val="110000"/>
              </a:lnSpc>
            </a:pPr>
            <a:endParaRPr lang="en-US" sz="320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609600" indent="-609600" eaLnBrk="1" hangingPunct="1">
              <a:lnSpc>
                <a:spcPct val="110000"/>
              </a:lnSpc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wide range of dimensions</a:t>
            </a:r>
          </a:p>
        </p:txBody>
      </p:sp>
      <p:sp>
        <p:nvSpPr>
          <p:cNvPr id="6151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3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4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5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7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8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59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0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1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2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3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4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5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6166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6" name="Object 20"/>
          <p:cNvGraphicFramePr>
            <a:graphicFrameLocks noChangeAspect="1"/>
          </p:cNvGraphicFramePr>
          <p:nvPr/>
        </p:nvGraphicFramePr>
        <p:xfrm>
          <a:off x="3505200" y="4495800"/>
          <a:ext cx="24320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0" name="Equation" r:id="rId4" imgW="1523880" imgH="368280" progId="Equation.3">
                  <p:embed/>
                </p:oleObj>
              </mc:Choice>
              <mc:Fallback>
                <p:oleObj name="Equation" r:id="rId4" imgW="15238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95800"/>
                        <a:ext cx="2432050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7" name="Rectangle 21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6147" name="Object 22"/>
          <p:cNvGraphicFramePr>
            <a:graphicFrameLocks noChangeAspect="1"/>
          </p:cNvGraphicFramePr>
          <p:nvPr/>
        </p:nvGraphicFramePr>
        <p:xfrm>
          <a:off x="2428875" y="5867400"/>
          <a:ext cx="47482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0721" name="Equation" r:id="rId6" imgW="3098520" imgH="342720" progId="Equation.3">
                  <p:embed/>
                </p:oleObj>
              </mc:Choice>
              <mc:Fallback>
                <p:oleObj name="Equation" r:id="rId6" imgW="309852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8875" y="5867400"/>
                        <a:ext cx="4748213" cy="519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430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905000" y="2514600"/>
            <a:ext cx="990600" cy="1295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95600" y="3810000"/>
            <a:ext cx="2971273" cy="1229436"/>
          </a:xfrm>
          <a:prstGeom prst="straightConnector1">
            <a:avLst/>
          </a:prstGeom>
          <a:ln w="254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10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X-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Reds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Y-</a:t>
            </a:r>
            <a:r>
              <a:rPr lang="en-US" dirty="0" err="1" smtClean="0"/>
              <a:t>coord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Is </a:t>
            </a:r>
            <a:r>
              <a:rPr lang="en-US" dirty="0" err="1" smtClean="0"/>
              <a:t>Prop’n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Of </a:t>
            </a:r>
            <a:r>
              <a:rPr lang="en-US" dirty="0" smtClean="0">
                <a:solidFill>
                  <a:srgbClr val="0070C0"/>
                </a:solidFill>
              </a:rPr>
              <a:t>Blues</a:t>
            </a:r>
          </a:p>
          <a:p>
            <a:pPr marL="0" indent="0">
              <a:buNone/>
            </a:pPr>
            <a:r>
              <a:rPr lang="en-US" dirty="0" smtClean="0"/>
              <a:t>Smaller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905000" y="3505200"/>
            <a:ext cx="990600" cy="1905000"/>
          </a:xfrm>
          <a:prstGeom prst="straightConnector1">
            <a:avLst/>
          </a:prstGeom>
          <a:ln w="254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71800" y="3505200"/>
            <a:ext cx="3352800" cy="1066800"/>
          </a:xfrm>
          <a:prstGeom prst="straightConnector1">
            <a:avLst/>
          </a:prstGeom>
          <a:ln w="2540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7528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Slide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 smtClean="0"/>
              <a:t>To </a:t>
            </a:r>
          </a:p>
          <a:p>
            <a:pPr marL="0" indent="0">
              <a:buNone/>
            </a:pPr>
            <a:r>
              <a:rPr lang="en-US" dirty="0" smtClean="0"/>
              <a:t>Trace</a:t>
            </a:r>
          </a:p>
          <a:p>
            <a:pPr marL="0" indent="0">
              <a:buNone/>
            </a:pPr>
            <a:r>
              <a:rPr lang="en-US" dirty="0" smtClean="0"/>
              <a:t>Out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FF"/>
                </a:solidFill>
              </a:rPr>
              <a:t>Curve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6751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35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6284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Slide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Cutoff</a:t>
            </a:r>
          </a:p>
          <a:p>
            <a:pPr marL="0" indent="0">
              <a:buNone/>
            </a:pPr>
            <a:r>
              <a:rPr lang="en-US" dirty="0"/>
              <a:t>To </a:t>
            </a:r>
          </a:p>
          <a:p>
            <a:pPr marL="0" indent="0">
              <a:buNone/>
            </a:pPr>
            <a:r>
              <a:rPr lang="en-US" dirty="0"/>
              <a:t>Trace</a:t>
            </a:r>
          </a:p>
          <a:p>
            <a:pPr marL="0" indent="0">
              <a:buNone/>
            </a:pPr>
            <a:r>
              <a:rPr lang="en-US" dirty="0"/>
              <a:t>Out </a:t>
            </a:r>
          </a:p>
          <a:p>
            <a:pPr marL="0" indent="0">
              <a:buNone/>
            </a:pPr>
            <a:r>
              <a:rPr lang="en-US" dirty="0">
                <a:solidFill>
                  <a:srgbClr val="FF00FF"/>
                </a:solidFill>
              </a:rPr>
              <a:t>Curve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643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Better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  <a:p>
            <a:pPr marL="0" indent="0">
              <a:buNone/>
            </a:pPr>
            <a:r>
              <a:rPr lang="en-US" dirty="0" smtClean="0"/>
              <a:t>Is “More</a:t>
            </a:r>
          </a:p>
          <a:p>
            <a:pPr marL="0" indent="0">
              <a:buNone/>
            </a:pPr>
            <a:r>
              <a:rPr lang="en-US" dirty="0" smtClean="0"/>
              <a:t>To Upper</a:t>
            </a:r>
          </a:p>
          <a:p>
            <a:pPr marL="0" indent="0">
              <a:buNone/>
            </a:pPr>
            <a:r>
              <a:rPr lang="en-US" dirty="0" smtClean="0"/>
              <a:t>Left”</a:t>
            </a:r>
          </a:p>
        </p:txBody>
      </p:sp>
    </p:spTree>
    <p:extLst>
      <p:ext uri="{BB962C8B-B14F-4D97-AF65-F5344CB8AC3E}">
        <p14:creationId xmlns:p14="http://schemas.microsoft.com/office/powerpoint/2010/main" val="24820737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Summarize</a:t>
            </a:r>
          </a:p>
          <a:p>
            <a:pPr marL="0" indent="0">
              <a:buNone/>
            </a:pPr>
            <a:r>
              <a:rPr lang="en-US" dirty="0" smtClean="0"/>
              <a:t>&amp; Compare</a:t>
            </a:r>
          </a:p>
          <a:p>
            <a:pPr marL="0" indent="0">
              <a:buNone/>
            </a:pPr>
            <a:r>
              <a:rPr lang="en-US" dirty="0" smtClean="0"/>
              <a:t>Using</a:t>
            </a:r>
          </a:p>
          <a:p>
            <a:pPr marL="0" indent="0">
              <a:buNone/>
            </a:pPr>
            <a:r>
              <a:rPr lang="en-US" i="1" dirty="0" smtClean="0"/>
              <a:t>Area</a:t>
            </a:r>
          </a:p>
          <a:p>
            <a:pPr marL="0" indent="0">
              <a:buNone/>
            </a:pPr>
            <a:r>
              <a:rPr lang="en-US" i="1" dirty="0" smtClean="0"/>
              <a:t>Under </a:t>
            </a:r>
          </a:p>
          <a:p>
            <a:pPr marL="0" indent="0">
              <a:buNone/>
            </a:pPr>
            <a:r>
              <a:rPr lang="en-US" i="1" dirty="0" smtClean="0"/>
              <a:t>Curve</a:t>
            </a:r>
          </a:p>
          <a:p>
            <a:pPr marL="0" indent="0">
              <a:buNone/>
            </a:pPr>
            <a:r>
              <a:rPr lang="en-US" dirty="0" smtClean="0"/>
              <a:t>(AUC)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447800" y="3942943"/>
            <a:ext cx="6019800" cy="14672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373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Perfect</a:t>
            </a:r>
          </a:p>
          <a:p>
            <a:pPr marL="0" indent="0">
              <a:buNone/>
            </a:pPr>
            <a:r>
              <a:rPr lang="en-US" dirty="0" smtClean="0"/>
              <a:t>Separation</a:t>
            </a:r>
          </a:p>
        </p:txBody>
      </p:sp>
    </p:spTree>
    <p:extLst>
      <p:ext uri="{BB962C8B-B14F-4D97-AF65-F5344CB8AC3E}">
        <p14:creationId xmlns:p14="http://schemas.microsoft.com/office/powerpoint/2010/main" val="2321386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Very </a:t>
            </a:r>
          </a:p>
          <a:p>
            <a:pPr marL="0" indent="0">
              <a:buNone/>
            </a:pPr>
            <a:r>
              <a:rPr lang="en-US" dirty="0" smtClean="0"/>
              <a:t>Slight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4086893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0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6819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19577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Little 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2951150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More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23042333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Much </a:t>
            </a:r>
          </a:p>
          <a:p>
            <a:pPr marL="0" indent="0">
              <a:buNone/>
            </a:pPr>
            <a:r>
              <a:rPr lang="en-US" dirty="0" smtClean="0"/>
              <a:t>More 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</p:txBody>
      </p:sp>
    </p:spTree>
    <p:extLst>
      <p:ext uri="{BB962C8B-B14F-4D97-AF65-F5344CB8AC3E}">
        <p14:creationId xmlns:p14="http://schemas.microsoft.com/office/powerpoint/2010/main" val="2864351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Complete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7204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Complete</a:t>
            </a:r>
          </a:p>
          <a:p>
            <a:pPr marL="0" indent="0">
              <a:buNone/>
            </a:pPr>
            <a:r>
              <a:rPr lang="en-US" dirty="0" smtClean="0"/>
              <a:t>Overlap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AUC ≈ 0.5        Reflects “Coin Tossing”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0" y="3942943"/>
            <a:ext cx="5638800" cy="2534057"/>
          </a:xfrm>
          <a:prstGeom prst="straightConnector1">
            <a:avLst/>
          </a:prstGeom>
          <a:ln w="254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85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Toy</a:t>
            </a:r>
          </a:p>
          <a:p>
            <a:pPr marL="0" indent="0">
              <a:buNone/>
            </a:pPr>
            <a:r>
              <a:rPr lang="en-US" dirty="0" smtClean="0"/>
              <a:t>Example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Can</a:t>
            </a:r>
          </a:p>
          <a:p>
            <a:pPr marL="0" indent="0">
              <a:buNone/>
            </a:pPr>
            <a:r>
              <a:rPr lang="en-US" dirty="0" smtClean="0"/>
              <a:t>Reflect</a:t>
            </a:r>
          </a:p>
          <a:p>
            <a:pPr marL="0" indent="0">
              <a:buNone/>
            </a:pPr>
            <a:r>
              <a:rPr lang="en-US" dirty="0" smtClean="0"/>
              <a:t>“Worse</a:t>
            </a:r>
          </a:p>
          <a:p>
            <a:pPr marL="0" indent="0">
              <a:buNone/>
            </a:pPr>
            <a:r>
              <a:rPr lang="en-US" dirty="0" smtClean="0"/>
              <a:t>Than Coin</a:t>
            </a:r>
          </a:p>
          <a:p>
            <a:pPr marL="0" indent="0">
              <a:buNone/>
            </a:pPr>
            <a:r>
              <a:rPr lang="en-US" dirty="0" smtClean="0"/>
              <a:t>Tossing”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350560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7030A0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Interpretation of AUC: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smtClean="0"/>
              <a:t>  Very Context Dependent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Radiology:  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/>
              <a:t>“&gt; 70% has </a:t>
            </a:r>
            <a:r>
              <a:rPr lang="en-US" dirty="0"/>
              <a:t>P</a:t>
            </a:r>
            <a:r>
              <a:rPr lang="en-US" dirty="0" smtClean="0"/>
              <a:t>redictive Usefulness”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/>
              <a:t> </a:t>
            </a:r>
            <a:r>
              <a:rPr lang="en-US" dirty="0" smtClean="0"/>
              <a:t> Bigger is Better</a:t>
            </a:r>
          </a:p>
        </p:txBody>
      </p:sp>
    </p:spTree>
    <p:extLst>
      <p:ext uri="{BB962C8B-B14F-4D97-AF65-F5344CB8AC3E}">
        <p14:creationId xmlns:p14="http://schemas.microsoft.com/office/powerpoint/2010/main" val="3575537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Question:</a:t>
            </a:r>
          </a:p>
          <a:p>
            <a:pPr marL="0" indent="0">
              <a:buNone/>
            </a:pPr>
            <a:r>
              <a:rPr lang="en-US" dirty="0" smtClean="0"/>
              <a:t>Which Gives Better Separation of</a:t>
            </a:r>
          </a:p>
          <a:p>
            <a:pPr marL="0" indent="0" algn="ctr">
              <a:buNone/>
            </a:pPr>
            <a:r>
              <a:rPr lang="en-US" dirty="0" smtClean="0"/>
              <a:t>Melanoma  vs.  Nevi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DWD on All Melanoma vs. All Nevi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DWD on Melanoma 1  vs. 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Dys</a:t>
            </a:r>
            <a:r>
              <a:rPr lang="en-US" dirty="0" smtClean="0"/>
              <a:t>. Nevi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0401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Subclass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514600" y="13716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15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  <a:p>
            <a:pPr marL="0" indent="0">
              <a:buNone/>
            </a:pPr>
            <a:r>
              <a:rPr lang="en-US" dirty="0" smtClean="0"/>
              <a:t>Direction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905000" y="1524000"/>
            <a:ext cx="1600200" cy="1371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8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Spherical Gaussians: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Same setup as before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Means shifted in dim 1 only,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methods pretty good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Harder problem for higher dimension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noticeably worse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best (Likelihood method)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very close to MD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</p:txBody>
      </p:sp>
      <p:sp>
        <p:nvSpPr>
          <p:cNvPr id="7174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5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6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8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79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0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1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2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3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4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5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6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7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8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189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7170" name="Object 20"/>
          <p:cNvGraphicFramePr>
            <a:graphicFrameLocks noChangeAspect="1"/>
          </p:cNvGraphicFramePr>
          <p:nvPr/>
        </p:nvGraphicFramePr>
        <p:xfrm>
          <a:off x="6553200" y="21336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1729" name="Equation" r:id="rId4" imgW="1193800" imgH="368300" progId="Equation.3">
                  <p:embed/>
                </p:oleObj>
              </mc:Choice>
              <mc:Fallback>
                <p:oleObj name="Equation" r:id="rId4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2133600"/>
                        <a:ext cx="17526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11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Recall Question:</a:t>
            </a:r>
          </a:p>
          <a:p>
            <a:pPr marL="0" indent="0">
              <a:buNone/>
            </a:pPr>
            <a:r>
              <a:rPr lang="en-US" dirty="0" smtClean="0"/>
              <a:t>Which Gives Better Separation of</a:t>
            </a:r>
          </a:p>
          <a:p>
            <a:pPr marL="0" indent="0" algn="ctr">
              <a:buNone/>
            </a:pPr>
            <a:r>
              <a:rPr lang="en-US" dirty="0" smtClean="0"/>
              <a:t>Melanoma  vs.  Nevi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 DWD on All Melanoma vs. All Nevi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DWD on Melanoma 1  vs.  </a:t>
            </a:r>
            <a:r>
              <a:rPr lang="en-US" dirty="0" err="1" smtClean="0"/>
              <a:t>Sev</a:t>
            </a:r>
            <a:r>
              <a:rPr lang="en-US" dirty="0" smtClean="0"/>
              <a:t>. </a:t>
            </a:r>
            <a:r>
              <a:rPr lang="en-US" dirty="0" err="1" smtClean="0"/>
              <a:t>Dys</a:t>
            </a:r>
            <a:r>
              <a:rPr lang="en-US" dirty="0" smtClean="0"/>
              <a:t>. Nevi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80840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 Data</a:t>
            </a:r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0.93</a:t>
            </a:r>
          </a:p>
        </p:txBody>
      </p:sp>
    </p:spTree>
    <p:extLst>
      <p:ext uri="{BB962C8B-B14F-4D97-AF65-F5344CB8AC3E}">
        <p14:creationId xmlns:p14="http://schemas.microsoft.com/office/powerpoint/2010/main" val="260546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/>
              <a:t>SubClass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0.95</a:t>
            </a:r>
          </a:p>
          <a:p>
            <a:pPr marL="0" indent="0">
              <a:buNone/>
            </a:pPr>
            <a:r>
              <a:rPr lang="en-US" dirty="0" smtClean="0"/>
              <a:t>Better,</a:t>
            </a:r>
          </a:p>
          <a:p>
            <a:pPr marL="0" indent="0">
              <a:buNone/>
            </a:pPr>
            <a:r>
              <a:rPr lang="en-US" dirty="0" smtClean="0"/>
              <a:t>Makes</a:t>
            </a:r>
          </a:p>
          <a:p>
            <a:pPr marL="0" indent="0">
              <a:buNone/>
            </a:pPr>
            <a:r>
              <a:rPr lang="en-US" dirty="0" smtClean="0"/>
              <a:t>Intuitive</a:t>
            </a:r>
          </a:p>
          <a:p>
            <a:pPr marL="0" indent="0">
              <a:buNone/>
            </a:pPr>
            <a:r>
              <a:rPr lang="en-US" dirty="0" smtClean="0"/>
              <a:t>Sense</a:t>
            </a:r>
          </a:p>
        </p:txBody>
      </p:sp>
    </p:spTree>
    <p:extLst>
      <p:ext uri="{BB962C8B-B14F-4D97-AF65-F5344CB8AC3E}">
        <p14:creationId xmlns:p14="http://schemas.microsoft.com/office/powerpoint/2010/main" val="163154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About Other Subclasses?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Looked at Several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Best Separation Was:</a:t>
            </a:r>
          </a:p>
          <a:p>
            <a:pPr marL="0" indent="0" algn="ctr">
              <a:buNone/>
            </a:pPr>
            <a:r>
              <a:rPr lang="en-US" dirty="0" smtClean="0"/>
              <a:t>Melanoma 2 vs. Conventional Nevi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17688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Data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46" y="1027886"/>
            <a:ext cx="7544854" cy="58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8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Full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Data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</a:p>
          <a:p>
            <a:pPr marL="0" indent="0">
              <a:buNone/>
            </a:pPr>
            <a:r>
              <a:rPr lang="en-US" dirty="0" smtClean="0"/>
              <a:t>Gray</a:t>
            </a:r>
          </a:p>
          <a:p>
            <a:pPr marL="0" indent="0">
              <a:buNone/>
            </a:pPr>
            <a:r>
              <a:rPr lang="en-US" dirty="0" smtClean="0"/>
              <a:t>Out</a:t>
            </a:r>
          </a:p>
          <a:p>
            <a:pPr marL="0" indent="0">
              <a:buNone/>
            </a:pPr>
            <a:r>
              <a:rPr lang="en-US" dirty="0" smtClean="0"/>
              <a:t>All</a:t>
            </a:r>
          </a:p>
          <a:p>
            <a:pPr marL="0" indent="0">
              <a:buNone/>
            </a:pPr>
            <a:r>
              <a:rPr lang="en-US" dirty="0" smtClean="0"/>
              <a:t>But</a:t>
            </a:r>
          </a:p>
          <a:p>
            <a:pPr marL="0" indent="0">
              <a:buNone/>
            </a:pPr>
            <a:r>
              <a:rPr lang="en-US" dirty="0" smtClean="0"/>
              <a:t>Subclasses</a:t>
            </a:r>
          </a:p>
        </p:txBody>
      </p:sp>
    </p:spTree>
    <p:extLst>
      <p:ext uri="{BB962C8B-B14F-4D97-AF65-F5344CB8AC3E}">
        <p14:creationId xmlns:p14="http://schemas.microsoft.com/office/powerpoint/2010/main" val="2358559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Rotate to </a:t>
            </a:r>
          </a:p>
          <a:p>
            <a:pPr marL="0" indent="0">
              <a:buNone/>
            </a:pPr>
            <a:r>
              <a:rPr lang="en-US" dirty="0" err="1" smtClean="0"/>
              <a:t>SubClass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PCA</a:t>
            </a:r>
          </a:p>
        </p:txBody>
      </p:sp>
    </p:spTree>
    <p:extLst>
      <p:ext uri="{BB962C8B-B14F-4D97-AF65-F5344CB8AC3E}">
        <p14:creationId xmlns:p14="http://schemas.microsoft.com/office/powerpoint/2010/main" val="3103784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Rotate to </a:t>
            </a:r>
          </a:p>
          <a:p>
            <a:pPr marL="0" indent="0">
              <a:buNone/>
            </a:pPr>
            <a:r>
              <a:rPr lang="en-US" dirty="0" err="1" smtClean="0"/>
              <a:t>SubClass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DWD</a:t>
            </a:r>
          </a:p>
        </p:txBody>
      </p:sp>
    </p:spTree>
    <p:extLst>
      <p:ext uri="{BB962C8B-B14F-4D97-AF65-F5344CB8AC3E}">
        <p14:creationId xmlns:p14="http://schemas.microsoft.com/office/powerpoint/2010/main" val="2450389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rgbClr val="FFC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95" y="1190486"/>
            <a:ext cx="8025405" cy="56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r>
              <a:rPr lang="en-US" dirty="0" smtClean="0"/>
              <a:t>Melanoma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27886"/>
            <a:ext cx="85344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ROC</a:t>
            </a:r>
          </a:p>
          <a:p>
            <a:pPr marL="0" indent="0">
              <a:buNone/>
            </a:pPr>
            <a:r>
              <a:rPr lang="en-US" dirty="0" smtClean="0"/>
              <a:t>Analysis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AUC = 0.99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2094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Given data  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Assign each object to a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794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432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lnSpc>
                <a:spcPct val="120000"/>
              </a:lnSpc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3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7784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pic>
        <p:nvPicPr>
          <p:cNvPr id="77843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1600200"/>
            <a:ext cx="7162800" cy="5057775"/>
          </a:xfrm>
          <a:noFill/>
        </p:spPr>
      </p:pic>
    </p:spTree>
    <p:extLst>
      <p:ext uri="{BB962C8B-B14F-4D97-AF65-F5344CB8AC3E}">
        <p14:creationId xmlns:p14="http://schemas.microsoft.com/office/powerpoint/2010/main" val="72750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Given data  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Assign each object to a class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similar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objects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Completely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driven</a:t>
            </a: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18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85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Given data  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Assign each object to a class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similar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objects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Completely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data driven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I.e. assign labels to data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“Unsupervised Learning”</a:t>
            </a:r>
          </a:p>
          <a:p>
            <a:pPr eaLnBrk="1" hangingPunct="1"/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842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804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Idea:    Given data   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Assign each object to a class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Of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similar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objects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Completely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data driven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I.e. assign labels to data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“Unsupervised Learning”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Contrast to Classification (Discrimination)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With </a:t>
            </a:r>
            <a:r>
              <a:rPr lang="en-US" u="sng" smtClean="0">
                <a:solidFill>
                  <a:schemeClr val="bg2"/>
                </a:solidFill>
                <a:latin typeface="Arial" charset="0"/>
                <a:cs typeface="Arial" charset="0"/>
              </a:rPr>
              <a:t>predetermined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classes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“Supervised Learning”</a:t>
            </a:r>
          </a:p>
          <a:p>
            <a:pPr eaLnBrk="1" hangingPunct="1"/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191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66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269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Important References: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MacQueen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(1967)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Hartigan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(1975)</a:t>
            </a:r>
          </a:p>
          <a:p>
            <a:pPr eaLnBrk="1" hangingPunct="1"/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Gersho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and Gray (1992)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Kaufman and </a:t>
            </a: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Rousseeuw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(2005)</a:t>
            </a:r>
          </a:p>
        </p:txBody>
      </p:sp>
    </p:spTree>
    <p:extLst>
      <p:ext uri="{BB962C8B-B14F-4D97-AF65-F5344CB8AC3E}">
        <p14:creationId xmlns:p14="http://schemas.microsoft.com/office/powerpoint/2010/main" val="325307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Idea:   for data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Partition indices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among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classes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6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7600" y="1828800"/>
          <a:ext cx="1644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7"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1644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648200" y="24384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8" name="Equation" r:id="rId8" imgW="571320" imgH="215640" progId="Equation.3">
                  <p:embed/>
                </p:oleObj>
              </mc:Choice>
              <mc:Fallback>
                <p:oleObj name="Equation" r:id="rId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5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Idea:   for data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Partition indices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among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classes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Given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index sets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partition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6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7600" y="1828800"/>
          <a:ext cx="1644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7"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1644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648200" y="24384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8" name="Equation" r:id="rId8" imgW="571320" imgH="215640" progId="Equation.3">
                  <p:embed/>
                </p:oleObj>
              </mc:Choice>
              <mc:Fallback>
                <p:oleObj name="Equation" r:id="rId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343400" y="32766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9" name="Equation" r:id="rId10" imgW="571320" imgH="215640" progId="Equation.3">
                  <p:embed/>
                </p:oleObj>
              </mc:Choice>
              <mc:Fallback>
                <p:oleObj name="Equation" r:id="rId10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9"/>
          <p:cNvGraphicFramePr>
            <a:graphicFrameLocks noChangeAspect="1"/>
          </p:cNvGraphicFramePr>
          <p:nvPr/>
        </p:nvGraphicFramePr>
        <p:xfrm>
          <a:off x="3657600" y="3962400"/>
          <a:ext cx="13319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0" name="Equation" r:id="rId12" imgW="520560" imgH="215640" progId="Equation.3">
                  <p:embed/>
                </p:oleObj>
              </mc:Choice>
              <mc:Fallback>
                <p:oleObj name="Equation" r:id="rId12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62400"/>
                        <a:ext cx="13319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28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2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Main Idea:   for data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Partition indices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	among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classes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</a:t>
            </a:r>
          </a:p>
          <a:p>
            <a:pPr eaLnBrk="1" hangingPunct="1">
              <a:buFontTx/>
              <a:buNone/>
            </a:pPr>
            <a:endParaRPr lang="en-US" sz="1600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Given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index sets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that </a:t>
            </a: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partition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  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represent clusters by “class means”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en-US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i.e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                                (within class means)   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0" y="12192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8" name="Equation" r:id="rId4" imgW="622080" imgH="241200" progId="Equation.3">
                  <p:embed/>
                </p:oleObj>
              </mc:Choice>
              <mc:Fallback>
                <p:oleObj name="Equation" r:id="rId4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2192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657600" y="1828800"/>
          <a:ext cx="16446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9" name="Equation" r:id="rId6" imgW="571320" imgH="203040" progId="Equation.3">
                  <p:embed/>
                </p:oleObj>
              </mc:Choice>
              <mc:Fallback>
                <p:oleObj name="Equation" r:id="rId6" imgW="5713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828800"/>
                        <a:ext cx="164465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648200" y="24384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0" name="Equation" r:id="rId8" imgW="571320" imgH="215640" progId="Equation.3">
                  <p:embed/>
                </p:oleObj>
              </mc:Choice>
              <mc:Fallback>
                <p:oleObj name="Equation" r:id="rId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343400" y="32766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1" name="Equation" r:id="rId10" imgW="571320" imgH="215640" progId="Equation.3">
                  <p:embed/>
                </p:oleObj>
              </mc:Choice>
              <mc:Fallback>
                <p:oleObj name="Equation" r:id="rId10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2766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151013"/>
              </p:ext>
            </p:extLst>
          </p:nvPr>
        </p:nvGraphicFramePr>
        <p:xfrm>
          <a:off x="1981200" y="5334000"/>
          <a:ext cx="2514600" cy="118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2" name="Equation" r:id="rId12" imgW="1130040" imgH="457200" progId="Equation.3">
                  <p:embed/>
                </p:oleObj>
              </mc:Choice>
              <mc:Fallback>
                <p:oleObj name="Equation" r:id="rId12" imgW="11300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334000"/>
                        <a:ext cx="2514600" cy="1185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9"/>
          <p:cNvGraphicFramePr>
            <a:graphicFrameLocks noChangeAspect="1"/>
          </p:cNvGraphicFramePr>
          <p:nvPr/>
        </p:nvGraphicFramePr>
        <p:xfrm>
          <a:off x="3657600" y="3962400"/>
          <a:ext cx="133191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83" name="Equation" r:id="rId14" imgW="520560" imgH="215640" progId="Equation.3">
                  <p:embed/>
                </p:oleObj>
              </mc:Choice>
              <mc:Fallback>
                <p:oleObj name="Equation" r:id="rId14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3962400"/>
                        <a:ext cx="1331913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506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Given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index sets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Measure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how well clustered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, using</a:t>
            </a:r>
          </a:p>
          <a:p>
            <a:pPr algn="ctr" eaLnBrk="1" hangingPunct="1"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Within Class Sum of Squares</a:t>
            </a: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u="sng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3886200" y="12192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0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2192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3200400" y="3352800"/>
          <a:ext cx="2460625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971" name="Equation" r:id="rId6" imgW="1130040" imgH="469800" progId="Equation.3">
                  <p:embed/>
                </p:oleObj>
              </mc:Choice>
              <mc:Fallback>
                <p:oleObj name="Equation" r:id="rId6" imgW="11300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352800"/>
                        <a:ext cx="2460625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85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Variation: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Put on scale 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proportions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(i.e. in  [0,1])</a:t>
            </a:r>
          </a:p>
        </p:txBody>
      </p:sp>
    </p:spTree>
    <p:extLst>
      <p:ext uri="{BB962C8B-B14F-4D97-AF65-F5344CB8AC3E}">
        <p14:creationId xmlns:p14="http://schemas.microsoft.com/office/powerpoint/2010/main" val="334905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Common Variation: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Put on scale of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proportions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  (i.e. in  [0,1])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By dividing “within class SS” </a:t>
            </a:r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	by “overall SS”</a:t>
            </a:r>
          </a:p>
        </p:txBody>
      </p:sp>
    </p:spTree>
    <p:extLst>
      <p:ext uri="{BB962C8B-B14F-4D97-AF65-F5344CB8AC3E}">
        <p14:creationId xmlns:p14="http://schemas.microsoft.com/office/powerpoint/2010/main" val="304697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88950">
              <a:srgbClr val="FFC000"/>
            </a:gs>
            <a:gs pos="0">
              <a:srgbClr val="FFC000"/>
            </a:gs>
            <a:gs pos="50000">
              <a:schemeClr val="tx1"/>
            </a:gs>
            <a:gs pos="100000">
              <a:srgbClr val="6E6E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FF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HDLSS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Discrim</a:t>
            </a:r>
            <a:r>
              <a:rPr lang="en-US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 Simulations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914400"/>
            <a:ext cx="8458200" cy="5486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Outlier Mixture: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80% dim. 1                ,  other dims 0</a:t>
            </a:r>
          </a:p>
          <a:p>
            <a:pPr marL="609600" indent="-609600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20% dim. 1  ±100,  dim. 2  ±500,  others 0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MD is a disaster, driven by outliers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&amp; DWD are both very robust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SVM is best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DWD very close to SVM (insig</a:t>
            </a:r>
            <a:r>
              <a:rPr lang="en-US" sz="3200" smtClean="0">
                <a:solidFill>
                  <a:schemeClr val="bg2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 difference)</a:t>
            </a:r>
          </a:p>
          <a:p>
            <a:pPr marL="609600" indent="-609600" eaLnBrk="1" hangingPunct="1"/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Methods converge for higher dimension??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320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Ignore RLR (a mistake)</a:t>
            </a:r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0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1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2" name="Rectangle 8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3" name="Rectangle 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4" name="Rectangle 10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5" name="Rectangle 11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7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09" name="Rectangle 15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0" name="Rectangle 16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1" name="Rectangle 17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2" name="Rectangle 18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sp>
        <p:nvSpPr>
          <p:cNvPr id="8213" name="Rectangle 19"/>
          <p:cNvSpPr>
            <a:spLocks noChangeArrowheads="1"/>
          </p:cNvSpPr>
          <p:nvPr/>
        </p:nvSpPr>
        <p:spPr bwMode="auto">
          <a:xfrm>
            <a:off x="0" y="3246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sz="2400" smtClean="0">
              <a:solidFill>
                <a:srgbClr val="FFFFFF"/>
              </a:solidFill>
            </a:endParaRPr>
          </a:p>
        </p:txBody>
      </p:sp>
      <p:graphicFrame>
        <p:nvGraphicFramePr>
          <p:cNvPr id="8194" name="Object 20"/>
          <p:cNvGraphicFramePr>
            <a:graphicFrameLocks noChangeAspect="1"/>
          </p:cNvGraphicFramePr>
          <p:nvPr/>
        </p:nvGraphicFramePr>
        <p:xfrm>
          <a:off x="2819400" y="1524000"/>
          <a:ext cx="17526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53" name="Equation" r:id="rId4" imgW="1193800" imgH="368300" progId="Equation.3">
                  <p:embed/>
                </p:oleObj>
              </mc:Choice>
              <mc:Fallback>
                <p:oleObj name="Equation" r:id="rId4" imgW="1193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524000"/>
                        <a:ext cx="1752600" cy="534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06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Common Variation: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Put on scale of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proportions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  (i.e. in  [0,1])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By dividing “within class SS” 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	by “overall SS”</a:t>
            </a:r>
          </a:p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Gives Cluster Index:</a:t>
            </a:r>
          </a:p>
        </p:txBody>
      </p:sp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2590800" y="43434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986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434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9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Cluster Index: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= 0    when all data at cluster means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114800" y="1066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10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66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23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Cluster Index: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= 0    when all data at cluster means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small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when             gives tight clustering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(within SS contains little variation)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114800" y="1066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2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66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581400" y="35814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5043" name="Equation" r:id="rId6" imgW="571320" imgH="215640" progId="Equation.3">
                  <p:embed/>
                </p:oleObj>
              </mc:Choice>
              <mc:Fallback>
                <p:oleObj name="Equation" r:id="rId6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964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Cluster Index:</a:t>
            </a: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dirty="0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= 0    when all data at cluster means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small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when             gives tight clustering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(within SS contains little variation)</a:t>
            </a:r>
          </a:p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CI  </a:t>
            </a:r>
            <a:r>
              <a:rPr lang="en-US" i="1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big</a:t>
            </a: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when             gives poor clustering</a:t>
            </a:r>
          </a:p>
          <a:p>
            <a:pPr algn="ctr" eaLnBrk="1" hangingPunct="1"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(within SS contains most of variation)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114800" y="1066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4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66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581400" y="35814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5" name="Equation" r:id="rId6" imgW="571320" imgH="215640" progId="Equation.3">
                  <p:embed/>
                </p:oleObj>
              </mc:Choice>
              <mc:Fallback>
                <p:oleObj name="Equation" r:id="rId6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76600" y="48006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76" name="Equation" r:id="rId8" imgW="571320" imgH="215640" progId="Equation.3">
                  <p:embed/>
                </p:oleObj>
              </mc:Choice>
              <mc:Fallback>
                <p:oleObj name="Equation" r:id="rId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97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Notes on Cluster Index:</a:t>
            </a: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CI = 0    when all data at cluster means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CI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small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when             gives tight clustering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(within SS contains little variation)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CI  </a:t>
            </a:r>
            <a:r>
              <a:rPr lang="en-US" i="1" smtClean="0">
                <a:solidFill>
                  <a:schemeClr val="bg2"/>
                </a:solidFill>
                <a:latin typeface="Arial" charset="0"/>
                <a:cs typeface="Arial" charset="0"/>
              </a:rPr>
              <a:t>big</a:t>
            </a: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 when             gives poor clustering</a:t>
            </a:r>
          </a:p>
          <a:p>
            <a:pPr algn="ctr" eaLnBrk="1" hangingPunct="1"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(within SS contains most of variation)</a:t>
            </a:r>
          </a:p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CI = 1    when all cluster means are same</a:t>
            </a: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4114800" y="1066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8" name="Equation" r:id="rId4" imgW="2158920" imgH="876240" progId="Equation.3">
                  <p:embed/>
                </p:oleObj>
              </mc:Choice>
              <mc:Fallback>
                <p:oleObj name="Equation" r:id="rId4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66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4"/>
          <p:cNvGraphicFramePr>
            <a:graphicFrameLocks noChangeAspect="1"/>
          </p:cNvGraphicFramePr>
          <p:nvPr/>
        </p:nvGraphicFramePr>
        <p:xfrm>
          <a:off x="3581400" y="35814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99" name="Equation" r:id="rId6" imgW="571320" imgH="215640" progId="Equation.3">
                  <p:embed/>
                </p:oleObj>
              </mc:Choice>
              <mc:Fallback>
                <p:oleObj name="Equation" r:id="rId6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5814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3276600" y="4800600"/>
          <a:ext cx="12954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00" name="Equation" r:id="rId8" imgW="571320" imgH="215640" progId="Equation.3">
                  <p:embed/>
                </p:oleObj>
              </mc:Choice>
              <mc:Fallback>
                <p:oleObj name="Equation" r:id="rId8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00600"/>
                        <a:ext cx="1295400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67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K-means Clustering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Clustering Goal: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Given data    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Choose classes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To miminize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4191000" y="3048000"/>
          <a:ext cx="14287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2" name="Equation" r:id="rId4" imgW="571320" imgH="215640" progId="Equation.3">
                  <p:embed/>
                </p:oleObj>
              </mc:Choice>
              <mc:Fallback>
                <p:oleObj name="Equation" r:id="rId4" imgW="5713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048000"/>
                        <a:ext cx="14287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"/>
          <p:cNvGraphicFramePr>
            <a:graphicFrameLocks noChangeAspect="1"/>
          </p:cNvGraphicFramePr>
          <p:nvPr/>
        </p:nvGraphicFramePr>
        <p:xfrm>
          <a:off x="3276600" y="2133600"/>
          <a:ext cx="1604963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3" name="Equation" r:id="rId6" imgW="622080" imgH="241200" progId="Equation.3">
                  <p:embed/>
                </p:oleObj>
              </mc:Choice>
              <mc:Fallback>
                <p:oleObj name="Equation" r:id="rId6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1604963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6"/>
          <p:cNvGraphicFramePr>
            <a:graphicFrameLocks noChangeAspect="1"/>
          </p:cNvGraphicFramePr>
          <p:nvPr/>
        </p:nvGraphicFramePr>
        <p:xfrm>
          <a:off x="3581400" y="4114800"/>
          <a:ext cx="4702175" cy="190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24" name="Equation" r:id="rId8" imgW="2158920" imgH="876240" progId="Equation.3">
                  <p:embed/>
                </p:oleObj>
              </mc:Choice>
              <mc:Fallback>
                <p:oleObj name="Equation" r:id="rId8" imgW="2158920" imgH="876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114800"/>
                        <a:ext cx="4702175" cy="1906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65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Study CI, using simple 1-d examples</a:t>
            </a:r>
          </a:p>
          <a:p>
            <a:pPr eaLnBrk="1" hangingPunct="1">
              <a:lnSpc>
                <a:spcPct val="150000"/>
              </a:lnSpc>
            </a:pPr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Varying Standard Deviation</a:t>
            </a:r>
          </a:p>
        </p:txBody>
      </p:sp>
    </p:spTree>
    <p:extLst>
      <p:ext uri="{BB962C8B-B14F-4D97-AF65-F5344CB8AC3E}">
        <p14:creationId xmlns:p14="http://schemas.microsoft.com/office/powerpoint/2010/main" val="13366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19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0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29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5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tx1"/>
            </a:gs>
            <a:gs pos="100000">
              <a:srgbClr val="FF00FF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" charset="0"/>
                <a:cs typeface="Arial" charset="0"/>
              </a:rPr>
              <a:t>2-means Clustering</a:t>
            </a:r>
          </a:p>
        </p:txBody>
      </p:sp>
      <p:pic>
        <p:nvPicPr>
          <p:cNvPr id="839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47800"/>
            <a:ext cx="746760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67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5_Default Design">
  <a:themeElements>
    <a:clrScheme name="2_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ature">
  <a:themeElements>
    <a:clrScheme name="Nature 2">
      <a:dk1>
        <a:srgbClr val="5B5249"/>
      </a:dk1>
      <a:lt1>
        <a:srgbClr val="FFFFFF"/>
      </a:lt1>
      <a:dk2>
        <a:srgbClr val="2A3D7A"/>
      </a:dk2>
      <a:lt2>
        <a:srgbClr val="CEC8BA"/>
      </a:lt2>
      <a:accent1>
        <a:srgbClr val="C9DDF1"/>
      </a:accent1>
      <a:accent2>
        <a:srgbClr val="FAC164"/>
      </a:accent2>
      <a:accent3>
        <a:srgbClr val="FFFFFF"/>
      </a:accent3>
      <a:accent4>
        <a:srgbClr val="4C453D"/>
      </a:accent4>
      <a:accent5>
        <a:srgbClr val="E1EBF7"/>
      </a:accent5>
      <a:accent6>
        <a:srgbClr val="E3AF5A"/>
      </a:accent6>
      <a:hlink>
        <a:srgbClr val="B0AE6A"/>
      </a:hlink>
      <a:folHlink>
        <a:srgbClr val="C3E684"/>
      </a:folHlink>
    </a:clrScheme>
    <a:fontScheme name="N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ature 1">
        <a:dk1>
          <a:srgbClr val="666699"/>
        </a:dk1>
        <a:lt1>
          <a:srgbClr val="FFFFCC"/>
        </a:lt1>
        <a:dk2>
          <a:srgbClr val="687FCA"/>
        </a:dk2>
        <a:lt2>
          <a:srgbClr val="192449"/>
        </a:lt2>
        <a:accent1>
          <a:srgbClr val="C9DDF1"/>
        </a:accent1>
        <a:accent2>
          <a:srgbClr val="FAC164"/>
        </a:accent2>
        <a:accent3>
          <a:srgbClr val="B9C0E1"/>
        </a:accent3>
        <a:accent4>
          <a:srgbClr val="DADAAE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2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3">
        <a:dk1>
          <a:srgbClr val="333333"/>
        </a:dk1>
        <a:lt1>
          <a:srgbClr val="FFFFFF"/>
        </a:lt1>
        <a:dk2>
          <a:srgbClr val="000000"/>
        </a:dk2>
        <a:lt2>
          <a:srgbClr val="DDDDDD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2A2A2A"/>
        </a:accent4>
        <a:accent5>
          <a:srgbClr val="EBEBEB"/>
        </a:accent5>
        <a:accent6>
          <a:srgbClr val="A1A1A1"/>
        </a:accent6>
        <a:hlink>
          <a:srgbClr val="808080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ture 4">
        <a:dk1>
          <a:srgbClr val="8061A5"/>
        </a:dk1>
        <a:lt1>
          <a:srgbClr val="FFFFCC"/>
        </a:lt1>
        <a:dk2>
          <a:srgbClr val="967DB5"/>
        </a:dk2>
        <a:lt2>
          <a:srgbClr val="192449"/>
        </a:lt2>
        <a:accent1>
          <a:srgbClr val="D6C9F1"/>
        </a:accent1>
        <a:accent2>
          <a:srgbClr val="FAC164"/>
        </a:accent2>
        <a:accent3>
          <a:srgbClr val="C9BFD7"/>
        </a:accent3>
        <a:accent4>
          <a:srgbClr val="DADAAE"/>
        </a:accent4>
        <a:accent5>
          <a:srgbClr val="E8E1F7"/>
        </a:accent5>
        <a:accent6>
          <a:srgbClr val="E3AF5A"/>
        </a:accent6>
        <a:hlink>
          <a:srgbClr val="B0AE6A"/>
        </a:hlink>
        <a:folHlink>
          <a:srgbClr val="C3E6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ture 5">
        <a:dk1>
          <a:srgbClr val="5B5249"/>
        </a:dk1>
        <a:lt1>
          <a:srgbClr val="FFFFFF"/>
        </a:lt1>
        <a:dk2>
          <a:srgbClr val="2A3D7A"/>
        </a:dk2>
        <a:lt2>
          <a:srgbClr val="CEC8BA"/>
        </a:lt2>
        <a:accent1>
          <a:srgbClr val="C9DDF1"/>
        </a:accent1>
        <a:accent2>
          <a:srgbClr val="FAC164"/>
        </a:accent2>
        <a:accent3>
          <a:srgbClr val="FFFFFF"/>
        </a:accent3>
        <a:accent4>
          <a:srgbClr val="4C453D"/>
        </a:accent4>
        <a:accent5>
          <a:srgbClr val="E1EBF7"/>
        </a:accent5>
        <a:accent6>
          <a:srgbClr val="E3AF5A"/>
        </a:accent6>
        <a:hlink>
          <a:srgbClr val="993333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DejaVu LGC Sans"/>
        <a:cs typeface="DejaVu LGC Sans"/>
      </a:majorFont>
      <a:minorFont>
        <a:latin typeface="Arial"/>
        <a:ea typeface="DejaVu LGC Sans"/>
        <a:cs typeface="DejaVu LGC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4796</TotalTime>
  <Words>2282</Words>
  <Application>Microsoft Office PowerPoint</Application>
  <PresentationFormat>On-screen Show (4:3)</PresentationFormat>
  <Paragraphs>888</Paragraphs>
  <Slides>163</Slides>
  <Notes>115</Notes>
  <HiddenSlides>0</HiddenSlides>
  <MMClips>3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163</vt:i4>
      </vt:variant>
    </vt:vector>
  </HeadingPairs>
  <TitlesOfParts>
    <vt:vector size="180" baseType="lpstr">
      <vt:lpstr>Arial Unicode MS</vt:lpstr>
      <vt:lpstr>Gulim</vt:lpstr>
      <vt:lpstr>맑은 고딕</vt:lpstr>
      <vt:lpstr>Arial</vt:lpstr>
      <vt:lpstr>DejaVu LGC Sans</vt:lpstr>
      <vt:lpstr>Tahoma</vt:lpstr>
      <vt:lpstr>Times New Roman</vt:lpstr>
      <vt:lpstr>Wingdings</vt:lpstr>
      <vt:lpstr>15_Default Design</vt:lpstr>
      <vt:lpstr>12_Default Design</vt:lpstr>
      <vt:lpstr>Nature</vt:lpstr>
      <vt:lpstr>3_Default Design</vt:lpstr>
      <vt:lpstr>1_Office Theme</vt:lpstr>
      <vt:lpstr>1_Default Design</vt:lpstr>
      <vt:lpstr>2_Default Design</vt:lpstr>
      <vt:lpstr>Image File</vt:lpstr>
      <vt:lpstr>Equation</vt:lpstr>
      <vt:lpstr>DWD in Face Recognition , (cont.)</vt:lpstr>
      <vt:lpstr>DWD in Face Recognition , (cont.)</vt:lpstr>
      <vt:lpstr>DWD in Face Recognition , (cont.)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HDLSS Discrim’n Simulations</vt:lpstr>
      <vt:lpstr>SVM &amp; DWD Tuning Parameter</vt:lpstr>
      <vt:lpstr>SVM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SVM &amp; DWD Tuning Parameter</vt:lpstr>
      <vt:lpstr>Melanoma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ROC Curve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Melanoma Data</vt:lpstr>
      <vt:lpstr>Clustering</vt:lpstr>
      <vt:lpstr>Clustering</vt:lpstr>
      <vt:lpstr>Clustering</vt:lpstr>
      <vt:lpstr>Clustering</vt:lpstr>
      <vt:lpstr>Clustering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K-means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  <vt:lpstr>2-means Clustering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259</cp:revision>
  <dcterms:created xsi:type="dcterms:W3CDTF">2001-06-08T01:38:43Z</dcterms:created>
  <dcterms:modified xsi:type="dcterms:W3CDTF">2014-10-20T21:52:26Z</dcterms:modified>
</cp:coreProperties>
</file>