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14" r:id="rId2"/>
    <p:sldMasterId id="2147483827" r:id="rId3"/>
    <p:sldMasterId id="2147483840" r:id="rId4"/>
    <p:sldMasterId id="2147483854" r:id="rId5"/>
  </p:sldMasterIdLst>
  <p:notesMasterIdLst>
    <p:notesMasterId r:id="rId93"/>
  </p:notesMasterIdLst>
  <p:sldIdLst>
    <p:sldId id="1526" r:id="rId6"/>
    <p:sldId id="1565" r:id="rId7"/>
    <p:sldId id="1566" r:id="rId8"/>
    <p:sldId id="1567" r:id="rId9"/>
    <p:sldId id="1569" r:id="rId10"/>
    <p:sldId id="1580" r:id="rId11"/>
    <p:sldId id="1587" r:id="rId12"/>
    <p:sldId id="1599" r:id="rId13"/>
    <p:sldId id="1605" r:id="rId14"/>
    <p:sldId id="1606" r:id="rId15"/>
    <p:sldId id="1607" r:id="rId16"/>
    <p:sldId id="1610" r:id="rId17"/>
    <p:sldId id="1622" r:id="rId18"/>
    <p:sldId id="1632" r:id="rId19"/>
    <p:sldId id="1640" r:id="rId20"/>
    <p:sldId id="1644" r:id="rId21"/>
    <p:sldId id="1649" r:id="rId22"/>
    <p:sldId id="1650" r:id="rId23"/>
    <p:sldId id="1651" r:id="rId24"/>
    <p:sldId id="1652" r:id="rId25"/>
    <p:sldId id="1653" r:id="rId26"/>
    <p:sldId id="1654" r:id="rId27"/>
    <p:sldId id="1658" r:id="rId28"/>
    <p:sldId id="1659" r:id="rId29"/>
    <p:sldId id="1660" r:id="rId30"/>
    <p:sldId id="1661" r:id="rId31"/>
    <p:sldId id="1662" r:id="rId32"/>
    <p:sldId id="1666" r:id="rId33"/>
    <p:sldId id="1667" r:id="rId34"/>
    <p:sldId id="1668" r:id="rId35"/>
    <p:sldId id="1669" r:id="rId36"/>
    <p:sldId id="1671" r:id="rId37"/>
    <p:sldId id="1672" r:id="rId38"/>
    <p:sldId id="1673" r:id="rId39"/>
    <p:sldId id="1674" r:id="rId40"/>
    <p:sldId id="1675" r:id="rId41"/>
    <p:sldId id="1676" r:id="rId42"/>
    <p:sldId id="1677" r:id="rId43"/>
    <p:sldId id="1683" r:id="rId44"/>
    <p:sldId id="1684" r:id="rId45"/>
    <p:sldId id="1685" r:id="rId46"/>
    <p:sldId id="1686" r:id="rId47"/>
    <p:sldId id="1687" r:id="rId48"/>
    <p:sldId id="1688" r:id="rId49"/>
    <p:sldId id="1689" r:id="rId50"/>
    <p:sldId id="1690" r:id="rId51"/>
    <p:sldId id="1691" r:id="rId52"/>
    <p:sldId id="1692" r:id="rId53"/>
    <p:sldId id="1693" r:id="rId54"/>
    <p:sldId id="1694" r:id="rId55"/>
    <p:sldId id="1695" r:id="rId56"/>
    <p:sldId id="1696" r:id="rId57"/>
    <p:sldId id="1697" r:id="rId58"/>
    <p:sldId id="1698" r:id="rId59"/>
    <p:sldId id="1733" r:id="rId60"/>
    <p:sldId id="1699" r:id="rId61"/>
    <p:sldId id="1700" r:id="rId62"/>
    <p:sldId id="1701" r:id="rId63"/>
    <p:sldId id="1702" r:id="rId64"/>
    <p:sldId id="1703" r:id="rId65"/>
    <p:sldId id="1704" r:id="rId66"/>
    <p:sldId id="1705" r:id="rId67"/>
    <p:sldId id="1706" r:id="rId68"/>
    <p:sldId id="1707" r:id="rId69"/>
    <p:sldId id="1708" r:id="rId70"/>
    <p:sldId id="1709" r:id="rId71"/>
    <p:sldId id="1710" r:id="rId72"/>
    <p:sldId id="1711" r:id="rId73"/>
    <p:sldId id="1712" r:id="rId74"/>
    <p:sldId id="1713" r:id="rId75"/>
    <p:sldId id="1714" r:id="rId76"/>
    <p:sldId id="1715" r:id="rId77"/>
    <p:sldId id="1716" r:id="rId78"/>
    <p:sldId id="1717" r:id="rId79"/>
    <p:sldId id="1718" r:id="rId80"/>
    <p:sldId id="1719" r:id="rId81"/>
    <p:sldId id="1720" r:id="rId82"/>
    <p:sldId id="1721" r:id="rId83"/>
    <p:sldId id="1722" r:id="rId84"/>
    <p:sldId id="1723" r:id="rId85"/>
    <p:sldId id="1724" r:id="rId86"/>
    <p:sldId id="1725" r:id="rId87"/>
    <p:sldId id="1726" r:id="rId88"/>
    <p:sldId id="1727" r:id="rId89"/>
    <p:sldId id="1728" r:id="rId90"/>
    <p:sldId id="1729" r:id="rId91"/>
    <p:sldId id="1730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78" d="100"/>
          <a:sy n="78" d="100"/>
        </p:scale>
        <p:origin x="-915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822DF-12B4-4AAA-A523-672910F314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0FBA3-AB1B-4F35-88E0-1DB7DC3B2A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22150-F80E-47E1-8475-5A5BD97809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76F86F-BB82-4391-97FC-05D5F15315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CA4A91-FDBB-44F5-AEDB-FDE399B97B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E64FDC-BA9D-49C4-8F82-534F8F6A71C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F3A48-0D7D-4829-AF32-582529B562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E852A-272E-4A24-A1C1-2B4113D588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D3C2C-48D2-4202-91F5-2DB8470525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82028-FA8A-4867-BDF6-DDA6204BF60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61CAE-1A5D-4D26-A4A3-1DC38C9811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39EFE-2B20-455D-96A6-2E5B644246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A2548-2905-4DB8-BB17-A925758A2A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83E75-9EC1-4FB8-894B-AA12D8B3B9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28EB82-B1F6-4E37-B8E1-EFC9D0B216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D84DB-6A62-4894-86B5-86EFECCFAFC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E190AD-593D-4B68-96ED-EFAA059C7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E190AD-593D-4B68-96ED-EFAA059C7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E190AD-593D-4B68-96ED-EFAA059C7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388AE-578E-4F14-A72A-0EC94471C5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9C79-5809-47D4-B611-9005F7970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FC231E-28A4-4A8E-9AE1-0058B7F12A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FC231E-28A4-4A8E-9AE1-0058B7F12A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FC231E-28A4-4A8E-9AE1-0058B7F12A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C80F7-5C9A-4A98-8A48-00E1DA837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9C6A3-B8A6-49D5-ABEA-4D9824E50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C5E5BB-DB53-4E81-ADDE-98A3D21717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3AA21-0814-4155-B1B5-F765E2CDB1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DCBE0-D7DC-4D47-B836-CFFD87CF4D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D809A-39A8-428B-83DD-8CAF8973D6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BA997-56A0-49D8-8F4F-F277C591D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7290AF-F3D7-4B5E-BE44-4E94058A219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FB6394-D36F-472C-A45D-8C53CEFCCD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F6151-7541-4BD0-8A4C-3A7E10BF4BE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74B86-CA49-4AAF-9044-F721F1874D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F6D8F7-38C3-4247-85A8-89C90865A1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18853C-3257-402A-9199-66ACF0E121F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8471E-25C1-406F-AFCC-1E080E6661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3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2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4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7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74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06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2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0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2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50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2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5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8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0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86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04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47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10/15/2014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1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10/15/2014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20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6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9006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uga.edu/~jyahn/DWD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.nus.edu.sg/~mattohkc/sdpt3.html" TargetMode="External"/><Relationship Id="rId4" Type="http://schemas.openxmlformats.org/officeDocument/2006/relationships/hyperlink" Target="http://cran.r-project.org/web/packages/DWD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nc.edu/pubsup/dwd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8438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Equally spaced grid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too big in high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computationally tractable 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i="1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Evaluate only at data points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on full grid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where data live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	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	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2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3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3276600" y="4343400"/>
          <a:ext cx="487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4" name="Equation" r:id="rId8" imgW="3911600" imgH="647700" progId="Equation.3">
                  <p:embed/>
                </p:oleObj>
              </mc:Choice>
              <mc:Fallback>
                <p:oleObj name="Equation" r:id="rId8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48768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/>
        </p:nvGraphicFramePr>
        <p:xfrm>
          <a:off x="5486400" y="54102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5" name="Equation" r:id="rId10" imgW="2755900" imgH="812800" progId="Equation.3">
                  <p:embed/>
                </p:oleObj>
              </mc:Choice>
              <mc:Fallback>
                <p:oleObj name="Equation" r:id="rId10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02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2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almost always done in practice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 application of embedding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inner product advantage 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4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5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6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25"/>
          <p:cNvGraphicFramePr>
            <a:graphicFrameLocks noChangeAspect="1"/>
          </p:cNvGraphicFramePr>
          <p:nvPr/>
        </p:nvGraphicFramePr>
        <p:xfrm>
          <a:off x="2895600" y="4572000"/>
          <a:ext cx="4267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7" name="Equation" r:id="rId10" imgW="3632200" imgH="812800" progId="Equation.3">
                  <p:embed/>
                </p:oleObj>
              </mc:Choice>
              <mc:Fallback>
                <p:oleObj name="Equation" r:id="rId10" imgW="3632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42672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defined only via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to explicit embedding?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4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29"/>
          <p:cNvGraphicFramePr>
            <a:graphicFrameLocks noChangeAspect="1"/>
          </p:cNvGraphicFramePr>
          <p:nvPr/>
        </p:nvGraphicFramePr>
        <p:xfrm>
          <a:off x="2667000" y="2819400"/>
          <a:ext cx="3657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5" name="Equation" r:id="rId6" imgW="3200400" imgH="812800" progId="Equation.3">
                  <p:embed/>
                </p:oleObj>
              </mc:Choice>
              <mc:Fallback>
                <p:oleObj name="Equation" r:id="rId6" imgW="3200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657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Toy Data set: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152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4384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Gaussian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Kernel,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i.e.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Radial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Basis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Function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83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4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62800" y="2298918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Pretty Big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Change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(Factor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   of 10)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05600" y="1371600"/>
            <a:ext cx="4572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 Quite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 Good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???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59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4200" y="4670055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Note:  Lost Center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(Over-   Smoothed)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6800" y="3981450"/>
            <a:ext cx="2133600" cy="12763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Alternative Viewpoint: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Study Projections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In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ernel Space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(Never done in Machine Learning World)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Piling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4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81400"/>
            <a:ext cx="30480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3067050"/>
            <a:ext cx="4572000" cy="23431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less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l-G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Good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 Some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Overlap)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9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05200"/>
            <a:ext cx="2362200" cy="2362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Wrong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Side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(Missed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47800" y="2971800"/>
            <a:ext cx="24384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8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1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3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59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Implicit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   Large  vs.  Small    lessons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Range of “reasonable results”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Seems to be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smaller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(note different range of windows)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Much different “edge” behavior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Interesting topic for future work…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VMeg2p4v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48" y="1676400"/>
            <a:ext cx="718930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all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pretty good discriminators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hyperplanes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all are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pretty good discriminators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happens when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whole range is OK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 bad?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 of violators: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oddSVMtwoOutli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1498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Regularization Parameter C: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Controls penalty for violation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lying on wrong side of plane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Appears in slack variables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Affects performance of SVM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Sph’l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 data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4287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    Other:  SVM 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Between:      Very small range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Sph’l Gaussian data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21336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look at small C: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look at small C: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SVM and MD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C small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look at small C: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SVM and MD </a:t>
            </a:r>
            <a:r>
              <a:rPr lang="en-US" sz="3200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C small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Separates for large C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data piling 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MD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Extension: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Multi-Class SVMs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Hsu &amp; Lin (2002)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Lee, Lin, &amp; Wahba (2002)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for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Based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variation???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 of SVM for </a:t>
            </a: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 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(similar to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 movie)    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838200" y="2286000"/>
          <a:ext cx="11430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4" name="Equation" r:id="rId5" imgW="825500" imgH="279400" progId="Equation.3">
                  <p:embed/>
                </p:oleObj>
              </mc:Choice>
              <mc:Fallback>
                <p:oleObj name="Equation" r:id="rId5" imgW="825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11430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27"/>
          <p:cNvGraphicFramePr>
            <a:graphicFrameLocks noChangeAspect="1"/>
          </p:cNvGraphicFramePr>
          <p:nvPr/>
        </p:nvGraphicFramePr>
        <p:xfrm>
          <a:off x="762000" y="2895600"/>
          <a:ext cx="1295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5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295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29"/>
          <p:cNvGraphicFramePr>
            <a:graphicFrameLocks noChangeAspect="1"/>
          </p:cNvGraphicFramePr>
          <p:nvPr/>
        </p:nvGraphicFramePr>
        <p:xfrm>
          <a:off x="533400" y="3581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6" name="Equation" r:id="rId9" imgW="1193800" imgH="368300" progId="Equation.3">
                  <p:embed/>
                </p:oleObj>
              </mc:Choice>
              <mc:Fallback>
                <p:oleObj name="Equation" r:id="rId9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1828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31"/>
          <p:cNvGraphicFramePr>
            <a:graphicFrameLocks noChangeAspect="1"/>
          </p:cNvGraphicFramePr>
          <p:nvPr/>
        </p:nvGraphicFramePr>
        <p:xfrm>
          <a:off x="381000" y="4343400"/>
          <a:ext cx="22860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7" name="Equation" r:id="rId11" imgW="1562100" imgH="368300" progId="Equation.3">
                  <p:embed/>
                </p:oleObj>
              </mc:Choice>
              <mc:Fallback>
                <p:oleObj name="Equation" r:id="rId11" imgW="1562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22860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MDP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subpops?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subpops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5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3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8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2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3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quad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program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6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 (2007)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CRAN 2011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Toh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 (2007)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Topic Variation:      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(recall:  smoothed histogram)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1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2848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334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from Class Notes 8/26/14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 (C.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Benito, et al (2004) 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https://genome.unc.edu/pubsup/dwd/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Biological Class Col. &amp; Symbols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13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Colors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170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09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16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PCA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968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Emdedding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PCA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6342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Major Problem:   Proj’d Distrib’al </a:t>
            </a:r>
            <a:r>
              <a:rPr lang="en-US" sz="3200" i="1" smtClean="0"/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smtClean="0"/>
              <a:t>Triangular Dist’ns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Does not allow sensible </a:t>
            </a:r>
            <a:r>
              <a:rPr lang="en-US" sz="3200" i="1" smtClean="0"/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1893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Projected Dist’ns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Sensible to shift</a:t>
            </a:r>
            <a:endParaRPr lang="en-US" sz="3200" i="1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071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32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3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/>
          </a:p>
          <a:p>
            <a:pPr marL="0" indent="0" algn="l" eaLnBrk="1" hangingPunct="1">
              <a:buNone/>
            </a:pPr>
            <a:endParaRPr lang="en-US" dirty="0" smtClean="0"/>
          </a:p>
          <a:p>
            <a:pPr marL="0" indent="0" algn="l" eaLnBrk="1" hangingPunct="1">
              <a:buNone/>
            </a:pPr>
            <a:r>
              <a:rPr lang="en-US" dirty="0" smtClean="0"/>
              <a:t>Elegant Answer:    </a:t>
            </a:r>
            <a:r>
              <a:rPr lang="en-US" dirty="0" err="1" smtClean="0"/>
              <a:t>Xuxin</a:t>
            </a:r>
            <a:r>
              <a:rPr lang="en-US" dirty="0" smtClean="0"/>
              <a:t> Liu, et al (2009)</a:t>
            </a:r>
          </a:p>
        </p:txBody>
      </p:sp>
    </p:spTree>
    <p:extLst>
      <p:ext uri="{BB962C8B-B14F-4D97-AF65-F5344CB8AC3E}">
        <p14:creationId xmlns:p14="http://schemas.microsoft.com/office/powerpoint/2010/main" val="390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562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</a:t>
            </a:r>
            <a:r>
              <a:rPr lang="en-US" altLang="ko-KR" sz="3200" dirty="0" smtClean="0">
                <a:ea typeface="Gulim" pitchFamily="34" charset="-127"/>
              </a:rPr>
              <a:t>)</a:t>
            </a:r>
            <a:endParaRPr lang="en-US" altLang="ko-KR" sz="3200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5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 smtClean="0">
                <a:ea typeface="Gulim" pitchFamily="34" charset="-127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2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>
                <a:ea typeface="Gulim" pitchFamily="34" charset="-127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Goal:  bring together</a:t>
            </a:r>
          </a:p>
          <a:p>
            <a:pPr marL="1104900" lvl="1" indent="-533400"/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+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 o</a:t>
            </a:r>
            <a:r>
              <a:rPr lang="en-US" altLang="ko-KR" sz="3200" dirty="0">
                <a:ea typeface="Gulim" pitchFamily="34" charset="-127"/>
              </a:rPr>
              <a:t>        and also     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+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o</a:t>
            </a:r>
          </a:p>
          <a:p>
            <a:pPr marL="0" indent="0" algn="l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>
                <a:ea typeface="Gulim" pitchFamily="34" charset="-127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Goal:  bring together</a:t>
            </a:r>
          </a:p>
          <a:p>
            <a:pPr marL="1104900" lvl="1" indent="-533400"/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+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 o</a:t>
            </a:r>
            <a:r>
              <a:rPr lang="en-US" altLang="ko-KR" sz="3200" dirty="0">
                <a:ea typeface="Gulim" pitchFamily="34" charset="-127"/>
              </a:rPr>
              <a:t>        and also     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+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Challenge: </a:t>
            </a:r>
            <a:r>
              <a:rPr lang="en-US" altLang="ko-KR" sz="3200" i="1" dirty="0">
                <a:ea typeface="Gulim" pitchFamily="34" charset="-127"/>
              </a:rPr>
              <a:t>unequal</a:t>
            </a:r>
            <a:r>
              <a:rPr lang="en-US" altLang="ko-KR" sz="3200" dirty="0">
                <a:ea typeface="Gulim" pitchFamily="34" charset="-127"/>
              </a:rPr>
              <a:t> biological </a:t>
            </a:r>
            <a:r>
              <a:rPr lang="en-US" altLang="ko-KR" sz="3200" u="sng" dirty="0">
                <a:ea typeface="Gulim" pitchFamily="34" charset="-127"/>
              </a:rPr>
              <a:t>ratios</a:t>
            </a:r>
            <a:r>
              <a:rPr lang="en-US" altLang="ko-KR" sz="3200" dirty="0">
                <a:ea typeface="Gulim" pitchFamily="34" charset="-127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pic>
        <p:nvPicPr>
          <p:cNvPr id="3" name="ToyMovie_PAMDW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3716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altLang="ko-KR" dirty="0">
                <a:ea typeface="Gulim" pitchFamily="34" charset="-127"/>
              </a:rPr>
              <a:t>Lessons from DWD vs. PAM Example: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Both </a:t>
            </a:r>
            <a:r>
              <a:rPr lang="en-US" altLang="ko-KR" i="1" dirty="0">
                <a:ea typeface="Gulim" pitchFamily="34" charset="-127"/>
              </a:rPr>
              <a:t>very good</a:t>
            </a:r>
            <a:r>
              <a:rPr lang="en-US" altLang="ko-KR" dirty="0">
                <a:ea typeface="Gulim" pitchFamily="34" charset="-127"/>
              </a:rPr>
              <a:t> for </a:t>
            </a:r>
            <a:r>
              <a:rPr lang="en-US" altLang="ko-KR" u="sng" dirty="0">
                <a:ea typeface="Gulim" pitchFamily="34" charset="-127"/>
              </a:rPr>
              <a:t>ratio</a:t>
            </a:r>
            <a:r>
              <a:rPr lang="en-US" altLang="ko-KR" dirty="0">
                <a:ea typeface="Gulim" pitchFamily="34" charset="-127"/>
              </a:rPr>
              <a:t> ~ 0.7 – 1.0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PAM weakens for </a:t>
            </a:r>
            <a:r>
              <a:rPr lang="en-US" altLang="ko-KR" u="sng" dirty="0">
                <a:ea typeface="Gulim" pitchFamily="34" charset="-127"/>
              </a:rPr>
              <a:t>ratio</a:t>
            </a:r>
            <a:r>
              <a:rPr lang="en-US" altLang="ko-KR" dirty="0">
                <a:ea typeface="Gulim" pitchFamily="34" charset="-127"/>
              </a:rPr>
              <a:t> &lt; 0.7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DWD robust until </a:t>
            </a:r>
            <a:r>
              <a:rPr lang="en-US" altLang="ko-KR" u="sng" dirty="0">
                <a:ea typeface="Gulim" pitchFamily="34" charset="-127"/>
              </a:rPr>
              <a:t>ratio</a:t>
            </a:r>
            <a:r>
              <a:rPr lang="en-US" altLang="ko-KR" dirty="0">
                <a:ea typeface="Gulim" pitchFamily="34" charset="-127"/>
              </a:rPr>
              <a:t> &lt; 0.4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PAM has some use, until </a:t>
            </a:r>
            <a:r>
              <a:rPr lang="en-US" altLang="ko-KR" u="sng" dirty="0">
                <a:ea typeface="Gulim" pitchFamily="34" charset="-127"/>
              </a:rPr>
              <a:t>ratio</a:t>
            </a:r>
            <a:r>
              <a:rPr lang="en-US" altLang="ko-KR" dirty="0">
                <a:ea typeface="Gulim" pitchFamily="34" charset="-127"/>
              </a:rPr>
              <a:t> &lt; 0.2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DWD has some use, until </a:t>
            </a:r>
            <a:r>
              <a:rPr lang="en-US" altLang="ko-KR" u="sng" dirty="0">
                <a:ea typeface="Gulim" pitchFamily="34" charset="-127"/>
              </a:rPr>
              <a:t>ratio</a:t>
            </a:r>
            <a:r>
              <a:rPr lang="en-US" altLang="ko-KR" dirty="0">
                <a:ea typeface="Gulim" pitchFamily="34" charset="-127"/>
              </a:rPr>
              <a:t> &lt; 0.05</a:t>
            </a:r>
          </a:p>
          <a:p>
            <a:pPr marL="609600" indent="-609600" algn="l">
              <a:spcBef>
                <a:spcPts val="1200"/>
              </a:spcBef>
              <a:buFont typeface="Wingdings" pitchFamily="2" charset="2"/>
              <a:buChar char="n"/>
            </a:pPr>
            <a:r>
              <a:rPr lang="en-US" altLang="ko-KR" dirty="0">
                <a:ea typeface="Gulim" pitchFamily="34" charset="-127"/>
              </a:rPr>
              <a:t>Both methods eventually fail</a:t>
            </a:r>
          </a:p>
          <a:p>
            <a:pPr algn="l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7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(will answer later…)</a:t>
            </a:r>
          </a:p>
        </p:txBody>
      </p:sp>
    </p:spTree>
    <p:extLst>
      <p:ext uri="{BB962C8B-B14F-4D97-AF65-F5344CB8AC3E}">
        <p14:creationId xmlns:p14="http://schemas.microsoft.com/office/powerpoint/2010/main" val="40728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Face Images as Data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/>
              <a:t>(with M. Benito &amp; D. Peña)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Male – Female Difference?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Discrimination Rule?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Represented as long vector of pixel gray levels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i="1" smtClean="0"/>
              <a:t>Registration</a:t>
            </a:r>
            <a:r>
              <a:rPr lang="en-US" smtClean="0"/>
              <a:t> is critical</a:t>
            </a:r>
          </a:p>
        </p:txBody>
      </p:sp>
      <p:pic>
        <p:nvPicPr>
          <p:cNvPr id="3" name="Sample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011" y="1503680"/>
            <a:ext cx="3805989" cy="48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</TotalTime>
  <Words>2264</Words>
  <Application>Microsoft Office PowerPoint</Application>
  <PresentationFormat>On-screen Show (4:3)</PresentationFormat>
  <Paragraphs>651</Paragraphs>
  <Slides>87</Slides>
  <Notes>87</Notes>
  <HiddenSlides>0</HiddenSlides>
  <MMClips>6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Default Design</vt:lpstr>
      <vt:lpstr>15_Default Design</vt:lpstr>
      <vt:lpstr>7_Default Design</vt:lpstr>
      <vt:lpstr>12_Default Design</vt:lpstr>
      <vt:lpstr>Nature</vt:lpstr>
      <vt:lpstr>Image File</vt:lpstr>
      <vt:lpstr>Equation</vt:lpstr>
      <vt:lpstr>Return to Big Picture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SVMs, Optimization Viewpoint</vt:lpstr>
      <vt:lpstr>SVMs, Computation</vt:lpstr>
      <vt:lpstr>SVMs, Comput’n &amp; Embedding</vt:lpstr>
      <vt:lpstr>SVMs, Comput’n &amp;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 &amp; Robustness</vt:lpstr>
      <vt:lpstr>SVMs &amp; Robustness</vt:lpstr>
      <vt:lpstr>SVMs &amp; Robustness</vt:lpstr>
      <vt:lpstr>SVMs &amp; Robustness</vt:lpstr>
      <vt:lpstr>SVMs &amp; Robustness</vt:lpstr>
      <vt:lpstr>SVMs &amp; Robustness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Support Vector Machines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Batch and Source Adjustment</vt:lpstr>
      <vt:lpstr>Source Batch Adj:  Biological Class Col. &amp;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S. &amp; B Adj’d, Adj’d PCA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Why not adjust by means?</vt:lpstr>
      <vt:lpstr>Why not adjust by means?</vt:lpstr>
      <vt:lpstr>DWD in Face Recognition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255</cp:revision>
  <dcterms:created xsi:type="dcterms:W3CDTF">2001-06-08T01:38:43Z</dcterms:created>
  <dcterms:modified xsi:type="dcterms:W3CDTF">2014-10-15T22:17:59Z</dcterms:modified>
</cp:coreProperties>
</file>