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81" r:id="rId22"/>
    <p:sldId id="278" r:id="rId23"/>
    <p:sldId id="282" r:id="rId24"/>
    <p:sldId id="283" r:id="rId25"/>
    <p:sldId id="279" r:id="rId26"/>
    <p:sldId id="284" r:id="rId27"/>
    <p:sldId id="285" r:id="rId28"/>
    <p:sldId id="286" r:id="rId29"/>
    <p:sldId id="287" r:id="rId30"/>
    <p:sldId id="289" r:id="rId31"/>
    <p:sldId id="290" r:id="rId32"/>
    <p:sldId id="293" r:id="rId33"/>
    <p:sldId id="292" r:id="rId34"/>
    <p:sldId id="280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169" autoAdjust="0"/>
  </p:normalViewPr>
  <p:slideViewPr>
    <p:cSldViewPr>
      <p:cViewPr>
        <p:scale>
          <a:sx n="60" d="100"/>
          <a:sy n="60" d="100"/>
        </p:scale>
        <p:origin x="-1440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7D150-1E94-4B44-9FAE-78D04ED0D9DD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93EEA8-CDC8-4774-8C19-49C4B90040FC}">
      <dgm:prSet phldrT="[Text]"/>
      <dgm:spPr>
        <a:xfrm>
          <a:off x="2619" y="870"/>
          <a:ext cx="5557360" cy="639975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Observed Data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B15EE1C-F4A8-4443-93C9-4EA546D6D842}" type="parTrans" cxnId="{56382442-67C5-4652-BAC0-E2C9CDE0DA14}">
      <dgm:prSet/>
      <dgm:spPr/>
      <dgm:t>
        <a:bodyPr/>
        <a:lstStyle/>
        <a:p>
          <a:endParaRPr lang="en-US"/>
        </a:p>
      </dgm:t>
    </dgm:pt>
    <dgm:pt modelId="{0F0E97C6-8769-4D17-9BDC-BE0D7E7146ED}" type="sibTrans" cxnId="{56382442-67C5-4652-BAC0-E2C9CDE0DA14}">
      <dgm:prSet/>
      <dgm:spPr/>
      <dgm:t>
        <a:bodyPr/>
        <a:lstStyle/>
        <a:p>
          <a:endParaRPr lang="en-US"/>
        </a:p>
      </dgm:t>
    </dgm:pt>
    <dgm:pt modelId="{08EEBA59-DCF9-471D-AD3C-0876D3FA8196}">
      <dgm:prSet phldrT="[Text]"/>
      <dgm:spPr>
        <a:xfrm>
          <a:off x="8044" y="735302"/>
          <a:ext cx="3930187" cy="639975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Signal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AAFDA9F-174D-4EF6-B9E6-A84CA0A461ED}" type="parTrans" cxnId="{F7517209-246A-4381-8EDD-C76DDE7A8324}">
      <dgm:prSet/>
      <dgm:spPr/>
      <dgm:t>
        <a:bodyPr/>
        <a:lstStyle/>
        <a:p>
          <a:endParaRPr lang="en-US"/>
        </a:p>
      </dgm:t>
    </dgm:pt>
    <dgm:pt modelId="{69679A69-EFE8-40F7-AC47-B223B411980A}" type="sibTrans" cxnId="{F7517209-246A-4381-8EDD-C76DDE7A8324}">
      <dgm:prSet/>
      <dgm:spPr/>
      <dgm:t>
        <a:bodyPr/>
        <a:lstStyle/>
        <a:p>
          <a:endParaRPr lang="en-US"/>
        </a:p>
      </dgm:t>
    </dgm:pt>
    <dgm:pt modelId="{20BAB78F-1810-4B45-A18E-BCB216594B35}">
      <dgm:prSet phldrT="[Text]"/>
      <dgm:spPr>
        <a:xfrm>
          <a:off x="8044" y="1469734"/>
          <a:ext cx="1924675" cy="639975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Joint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46B690D2-33B2-433F-824E-A92FEFFE00A6}" type="parTrans" cxnId="{123E7C24-535D-41F2-84D0-BE6C902DD835}">
      <dgm:prSet/>
      <dgm:spPr/>
      <dgm:t>
        <a:bodyPr/>
        <a:lstStyle/>
        <a:p>
          <a:endParaRPr lang="en-US"/>
        </a:p>
      </dgm:t>
    </dgm:pt>
    <dgm:pt modelId="{639F6A5C-32AF-4AAF-BF73-E42326A7851C}" type="sibTrans" cxnId="{123E7C24-535D-41F2-84D0-BE6C902DD835}">
      <dgm:prSet/>
      <dgm:spPr/>
      <dgm:t>
        <a:bodyPr/>
        <a:lstStyle/>
        <a:p>
          <a:endParaRPr lang="en-US"/>
        </a:p>
      </dgm:t>
    </dgm:pt>
    <dgm:pt modelId="{8B7B2410-9FF7-4C7B-9062-657972777E27}">
      <dgm:prSet phldrT="[Text]"/>
      <dgm:spPr>
        <a:xfrm>
          <a:off x="2013556" y="1469734"/>
          <a:ext cx="1924675" cy="639975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Individual 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B17F050-CF8A-4B6C-8AAF-155A252F7275}" type="parTrans" cxnId="{4EF17674-BD62-4920-A66D-47B5FDDC1A01}">
      <dgm:prSet/>
      <dgm:spPr/>
      <dgm:t>
        <a:bodyPr/>
        <a:lstStyle/>
        <a:p>
          <a:endParaRPr lang="en-US"/>
        </a:p>
      </dgm:t>
    </dgm:pt>
    <dgm:pt modelId="{BCA4DACA-B503-40F3-B00C-4A427CD4C32D}" type="sibTrans" cxnId="{4EF17674-BD62-4920-A66D-47B5FDDC1A01}">
      <dgm:prSet/>
      <dgm:spPr/>
      <dgm:t>
        <a:bodyPr/>
        <a:lstStyle/>
        <a:p>
          <a:endParaRPr lang="en-US"/>
        </a:p>
      </dgm:t>
    </dgm:pt>
    <dgm:pt modelId="{3ED2FDF6-3AF3-466F-9629-DAEF1B59D312}">
      <dgm:prSet phldrT="[Text]"/>
      <dgm:spPr>
        <a:xfrm>
          <a:off x="4099905" y="735302"/>
          <a:ext cx="1454650" cy="134469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endParaRPr lang="en-US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D3096C3-905A-4A2E-956D-ABFF6486EE15}" type="parTrans" cxnId="{CC110EB8-0442-40D7-A6CF-8770556B2D3A}">
      <dgm:prSet/>
      <dgm:spPr/>
      <dgm:t>
        <a:bodyPr/>
        <a:lstStyle/>
        <a:p>
          <a:endParaRPr lang="en-US"/>
        </a:p>
      </dgm:t>
    </dgm:pt>
    <dgm:pt modelId="{C3B49772-C346-4C5E-9B1B-178F92E29ECF}" type="sibTrans" cxnId="{CC110EB8-0442-40D7-A6CF-8770556B2D3A}">
      <dgm:prSet/>
      <dgm:spPr/>
      <dgm:t>
        <a:bodyPr/>
        <a:lstStyle/>
        <a:p>
          <a:endParaRPr lang="en-US"/>
        </a:p>
      </dgm:t>
    </dgm:pt>
    <dgm:pt modelId="{15EF2B43-D435-4314-8013-025FCABCAC28}" type="pres">
      <dgm:prSet presAssocID="{5CD7D150-1E94-4B44-9FAE-78D04ED0D9D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FC8D0A2-988E-4349-B7F2-B547FA7A030C}" type="pres">
      <dgm:prSet presAssocID="{6D93EEA8-CDC8-4774-8C19-49C4B90040FC}" presName="vertOne" presStyleCnt="0"/>
      <dgm:spPr/>
    </dgm:pt>
    <dgm:pt modelId="{26B5710B-56C6-4DCE-A96B-FB6F0DBB5A89}" type="pres">
      <dgm:prSet presAssocID="{6D93EEA8-CDC8-4774-8C19-49C4B90040FC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9A26B6-F277-4A39-A4AE-11179AFACA0C}" type="pres">
      <dgm:prSet presAssocID="{6D93EEA8-CDC8-4774-8C19-49C4B90040FC}" presName="parTransOne" presStyleCnt="0"/>
      <dgm:spPr/>
    </dgm:pt>
    <dgm:pt modelId="{AEBD607B-BE9B-41D7-98EB-1D6F3FEBD40F}" type="pres">
      <dgm:prSet presAssocID="{6D93EEA8-CDC8-4774-8C19-49C4B90040FC}" presName="horzOne" presStyleCnt="0"/>
      <dgm:spPr/>
    </dgm:pt>
    <dgm:pt modelId="{404627F6-06AB-44E9-A4F4-0EFE15D30F3A}" type="pres">
      <dgm:prSet presAssocID="{08EEBA59-DCF9-471D-AD3C-0876D3FA8196}" presName="vertTwo" presStyleCnt="0"/>
      <dgm:spPr/>
    </dgm:pt>
    <dgm:pt modelId="{833E88D6-55AC-4FA7-BC5B-43E303883E52}" type="pres">
      <dgm:prSet presAssocID="{08EEBA59-DCF9-471D-AD3C-0876D3FA8196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7A6296-5363-4A94-80A2-675E6EC6DAD5}" type="pres">
      <dgm:prSet presAssocID="{08EEBA59-DCF9-471D-AD3C-0876D3FA8196}" presName="parTransTwo" presStyleCnt="0"/>
      <dgm:spPr/>
    </dgm:pt>
    <dgm:pt modelId="{940067D0-FC1B-44ED-AF57-7FEE894554F6}" type="pres">
      <dgm:prSet presAssocID="{08EEBA59-DCF9-471D-AD3C-0876D3FA8196}" presName="horzTwo" presStyleCnt="0"/>
      <dgm:spPr/>
    </dgm:pt>
    <dgm:pt modelId="{7903B2C8-8908-4458-ACB7-7BCAF55CA617}" type="pres">
      <dgm:prSet presAssocID="{20BAB78F-1810-4B45-A18E-BCB216594B35}" presName="vertThree" presStyleCnt="0"/>
      <dgm:spPr/>
    </dgm:pt>
    <dgm:pt modelId="{34454F67-1AC5-4C01-AD09-5DE2280538E0}" type="pres">
      <dgm:prSet presAssocID="{20BAB78F-1810-4B45-A18E-BCB216594B35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F47BB9-B1AF-4199-90A4-6D081266DF53}" type="pres">
      <dgm:prSet presAssocID="{20BAB78F-1810-4B45-A18E-BCB216594B35}" presName="horzThree" presStyleCnt="0"/>
      <dgm:spPr/>
    </dgm:pt>
    <dgm:pt modelId="{326297AD-FFD3-4C54-BB04-1257AFE54A50}" type="pres">
      <dgm:prSet presAssocID="{639F6A5C-32AF-4AAF-BF73-E42326A7851C}" presName="sibSpaceThree" presStyleCnt="0"/>
      <dgm:spPr/>
    </dgm:pt>
    <dgm:pt modelId="{466FD0C3-2446-4DAA-B30E-B195702AA4F8}" type="pres">
      <dgm:prSet presAssocID="{8B7B2410-9FF7-4C7B-9062-657972777E27}" presName="vertThree" presStyleCnt="0"/>
      <dgm:spPr/>
    </dgm:pt>
    <dgm:pt modelId="{643F551D-4FB1-40DD-B2B1-FAC978F746C7}" type="pres">
      <dgm:prSet presAssocID="{8B7B2410-9FF7-4C7B-9062-657972777E27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A5CAEC-2144-43AE-9EE7-BBF09EDBA66F}" type="pres">
      <dgm:prSet presAssocID="{8B7B2410-9FF7-4C7B-9062-657972777E27}" presName="horzThree" presStyleCnt="0"/>
      <dgm:spPr/>
    </dgm:pt>
    <dgm:pt modelId="{12D4CFA4-D833-47BE-B674-04F480B5F591}" type="pres">
      <dgm:prSet presAssocID="{69679A69-EFE8-40F7-AC47-B223B411980A}" presName="sibSpaceTwo" presStyleCnt="0"/>
      <dgm:spPr/>
    </dgm:pt>
    <dgm:pt modelId="{97757D66-2F38-4C36-B982-A0449D7A8133}" type="pres">
      <dgm:prSet presAssocID="{3ED2FDF6-3AF3-466F-9629-DAEF1B59D312}" presName="vertTwo" presStyleCnt="0"/>
      <dgm:spPr/>
    </dgm:pt>
    <dgm:pt modelId="{8B459EA3-BFBB-4E43-A264-505F434BFCFF}" type="pres">
      <dgm:prSet presAssocID="{3ED2FDF6-3AF3-466F-9629-DAEF1B59D312}" presName="txTwo" presStyleLbl="node2" presStyleIdx="1" presStyleCnt="2" custScaleX="75579" custScaleY="1032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DEE7AC-2EAF-40B9-BA19-0F76E6E2642D}" type="pres">
      <dgm:prSet presAssocID="{3ED2FDF6-3AF3-466F-9629-DAEF1B59D312}" presName="horzTwo" presStyleCnt="0"/>
      <dgm:spPr/>
    </dgm:pt>
  </dgm:ptLst>
  <dgm:cxnLst>
    <dgm:cxn modelId="{2DE741FE-78DF-43EE-97B9-2AE3803A8951}" type="presOf" srcId="{5CD7D150-1E94-4B44-9FAE-78D04ED0D9DD}" destId="{15EF2B43-D435-4314-8013-025FCABCAC28}" srcOrd="0" destOrd="0" presId="urn:microsoft.com/office/officeart/2005/8/layout/hierarchy4"/>
    <dgm:cxn modelId="{56382442-67C5-4652-BAC0-E2C9CDE0DA14}" srcId="{5CD7D150-1E94-4B44-9FAE-78D04ED0D9DD}" destId="{6D93EEA8-CDC8-4774-8C19-49C4B90040FC}" srcOrd="0" destOrd="0" parTransId="{0B15EE1C-F4A8-4443-93C9-4EA546D6D842}" sibTransId="{0F0E97C6-8769-4D17-9BDC-BE0D7E7146ED}"/>
    <dgm:cxn modelId="{4EF17674-BD62-4920-A66D-47B5FDDC1A01}" srcId="{08EEBA59-DCF9-471D-AD3C-0876D3FA8196}" destId="{8B7B2410-9FF7-4C7B-9062-657972777E27}" srcOrd="1" destOrd="0" parTransId="{7B17F050-CF8A-4B6C-8AAF-155A252F7275}" sibTransId="{BCA4DACA-B503-40F3-B00C-4A427CD4C32D}"/>
    <dgm:cxn modelId="{AA09134D-F6FE-4846-A4C0-406FDD7EB3EC}" type="presOf" srcId="{3ED2FDF6-3AF3-466F-9629-DAEF1B59D312}" destId="{8B459EA3-BFBB-4E43-A264-505F434BFCFF}" srcOrd="0" destOrd="0" presId="urn:microsoft.com/office/officeart/2005/8/layout/hierarchy4"/>
    <dgm:cxn modelId="{1FDEBC2C-3AB8-497E-8995-D1A200D0E8C5}" type="presOf" srcId="{6D93EEA8-CDC8-4774-8C19-49C4B90040FC}" destId="{26B5710B-56C6-4DCE-A96B-FB6F0DBB5A89}" srcOrd="0" destOrd="0" presId="urn:microsoft.com/office/officeart/2005/8/layout/hierarchy4"/>
    <dgm:cxn modelId="{B28DB9F8-0F62-4150-AB8C-09EAD73A12D7}" type="presOf" srcId="{8B7B2410-9FF7-4C7B-9062-657972777E27}" destId="{643F551D-4FB1-40DD-B2B1-FAC978F746C7}" srcOrd="0" destOrd="0" presId="urn:microsoft.com/office/officeart/2005/8/layout/hierarchy4"/>
    <dgm:cxn modelId="{D9C88B12-2CCB-4A6E-AAAC-9BAA7D00C362}" type="presOf" srcId="{20BAB78F-1810-4B45-A18E-BCB216594B35}" destId="{34454F67-1AC5-4C01-AD09-5DE2280538E0}" srcOrd="0" destOrd="0" presId="urn:microsoft.com/office/officeart/2005/8/layout/hierarchy4"/>
    <dgm:cxn modelId="{CC110EB8-0442-40D7-A6CF-8770556B2D3A}" srcId="{6D93EEA8-CDC8-4774-8C19-49C4B90040FC}" destId="{3ED2FDF6-3AF3-466F-9629-DAEF1B59D312}" srcOrd="1" destOrd="0" parTransId="{AD3096C3-905A-4A2E-956D-ABFF6486EE15}" sibTransId="{C3B49772-C346-4C5E-9B1B-178F92E29ECF}"/>
    <dgm:cxn modelId="{123E7C24-535D-41F2-84D0-BE6C902DD835}" srcId="{08EEBA59-DCF9-471D-AD3C-0876D3FA8196}" destId="{20BAB78F-1810-4B45-A18E-BCB216594B35}" srcOrd="0" destOrd="0" parTransId="{46B690D2-33B2-433F-824E-A92FEFFE00A6}" sibTransId="{639F6A5C-32AF-4AAF-BF73-E42326A7851C}"/>
    <dgm:cxn modelId="{F7517209-246A-4381-8EDD-C76DDE7A8324}" srcId="{6D93EEA8-CDC8-4774-8C19-49C4B90040FC}" destId="{08EEBA59-DCF9-471D-AD3C-0876D3FA8196}" srcOrd="0" destOrd="0" parTransId="{DAAFDA9F-174D-4EF6-B9E6-A84CA0A461ED}" sibTransId="{69679A69-EFE8-40F7-AC47-B223B411980A}"/>
    <dgm:cxn modelId="{3390C8FE-DCCA-4909-B157-EC69CD4F8003}" type="presOf" srcId="{08EEBA59-DCF9-471D-AD3C-0876D3FA8196}" destId="{833E88D6-55AC-4FA7-BC5B-43E303883E52}" srcOrd="0" destOrd="0" presId="urn:microsoft.com/office/officeart/2005/8/layout/hierarchy4"/>
    <dgm:cxn modelId="{6D0DA746-59CD-465E-9A9A-059D9420C75E}" type="presParOf" srcId="{15EF2B43-D435-4314-8013-025FCABCAC28}" destId="{FFC8D0A2-988E-4349-B7F2-B547FA7A030C}" srcOrd="0" destOrd="0" presId="urn:microsoft.com/office/officeart/2005/8/layout/hierarchy4"/>
    <dgm:cxn modelId="{7C57EE1A-134B-44A8-AEB0-0E1A4B240823}" type="presParOf" srcId="{FFC8D0A2-988E-4349-B7F2-B547FA7A030C}" destId="{26B5710B-56C6-4DCE-A96B-FB6F0DBB5A89}" srcOrd="0" destOrd="0" presId="urn:microsoft.com/office/officeart/2005/8/layout/hierarchy4"/>
    <dgm:cxn modelId="{C46C8FA6-ECAE-4BC7-B82D-C2F0E4EB4057}" type="presParOf" srcId="{FFC8D0A2-988E-4349-B7F2-B547FA7A030C}" destId="{1B9A26B6-F277-4A39-A4AE-11179AFACA0C}" srcOrd="1" destOrd="0" presId="urn:microsoft.com/office/officeart/2005/8/layout/hierarchy4"/>
    <dgm:cxn modelId="{75C38EB3-511B-4E80-A9EF-5F05E6E3D2D8}" type="presParOf" srcId="{FFC8D0A2-988E-4349-B7F2-B547FA7A030C}" destId="{AEBD607B-BE9B-41D7-98EB-1D6F3FEBD40F}" srcOrd="2" destOrd="0" presId="urn:microsoft.com/office/officeart/2005/8/layout/hierarchy4"/>
    <dgm:cxn modelId="{66EBA97A-013F-4956-9B61-ABB584D65DA4}" type="presParOf" srcId="{AEBD607B-BE9B-41D7-98EB-1D6F3FEBD40F}" destId="{404627F6-06AB-44E9-A4F4-0EFE15D30F3A}" srcOrd="0" destOrd="0" presId="urn:microsoft.com/office/officeart/2005/8/layout/hierarchy4"/>
    <dgm:cxn modelId="{E6CB85AC-632A-4BF5-BFEB-6B842AB6CF0C}" type="presParOf" srcId="{404627F6-06AB-44E9-A4F4-0EFE15D30F3A}" destId="{833E88D6-55AC-4FA7-BC5B-43E303883E52}" srcOrd="0" destOrd="0" presId="urn:microsoft.com/office/officeart/2005/8/layout/hierarchy4"/>
    <dgm:cxn modelId="{05D4C63E-1AD5-412B-9933-C7C852576883}" type="presParOf" srcId="{404627F6-06AB-44E9-A4F4-0EFE15D30F3A}" destId="{E47A6296-5363-4A94-80A2-675E6EC6DAD5}" srcOrd="1" destOrd="0" presId="urn:microsoft.com/office/officeart/2005/8/layout/hierarchy4"/>
    <dgm:cxn modelId="{2166330C-D2EE-4B43-8177-3E13D071E6EB}" type="presParOf" srcId="{404627F6-06AB-44E9-A4F4-0EFE15D30F3A}" destId="{940067D0-FC1B-44ED-AF57-7FEE894554F6}" srcOrd="2" destOrd="0" presId="urn:microsoft.com/office/officeart/2005/8/layout/hierarchy4"/>
    <dgm:cxn modelId="{5BAB0149-FD62-4627-8A77-A4227C5525C3}" type="presParOf" srcId="{940067D0-FC1B-44ED-AF57-7FEE894554F6}" destId="{7903B2C8-8908-4458-ACB7-7BCAF55CA617}" srcOrd="0" destOrd="0" presId="urn:microsoft.com/office/officeart/2005/8/layout/hierarchy4"/>
    <dgm:cxn modelId="{7D74857D-B54D-4A80-9146-F6A6D09468A9}" type="presParOf" srcId="{7903B2C8-8908-4458-ACB7-7BCAF55CA617}" destId="{34454F67-1AC5-4C01-AD09-5DE2280538E0}" srcOrd="0" destOrd="0" presId="urn:microsoft.com/office/officeart/2005/8/layout/hierarchy4"/>
    <dgm:cxn modelId="{4B598B5D-07F4-47EB-B920-93ABE772017E}" type="presParOf" srcId="{7903B2C8-8908-4458-ACB7-7BCAF55CA617}" destId="{76F47BB9-B1AF-4199-90A4-6D081266DF53}" srcOrd="1" destOrd="0" presId="urn:microsoft.com/office/officeart/2005/8/layout/hierarchy4"/>
    <dgm:cxn modelId="{4418C0F0-0B34-4B6A-8C00-01E4737988B0}" type="presParOf" srcId="{940067D0-FC1B-44ED-AF57-7FEE894554F6}" destId="{326297AD-FFD3-4C54-BB04-1257AFE54A50}" srcOrd="1" destOrd="0" presId="urn:microsoft.com/office/officeart/2005/8/layout/hierarchy4"/>
    <dgm:cxn modelId="{68CBD436-3761-4397-AEFF-FD65063C9CE3}" type="presParOf" srcId="{940067D0-FC1B-44ED-AF57-7FEE894554F6}" destId="{466FD0C3-2446-4DAA-B30E-B195702AA4F8}" srcOrd="2" destOrd="0" presId="urn:microsoft.com/office/officeart/2005/8/layout/hierarchy4"/>
    <dgm:cxn modelId="{218C9C7C-A538-466E-91B3-60A7776D5B2A}" type="presParOf" srcId="{466FD0C3-2446-4DAA-B30E-B195702AA4F8}" destId="{643F551D-4FB1-40DD-B2B1-FAC978F746C7}" srcOrd="0" destOrd="0" presId="urn:microsoft.com/office/officeart/2005/8/layout/hierarchy4"/>
    <dgm:cxn modelId="{92D431D3-A603-4AC5-AACE-508E82E40753}" type="presParOf" srcId="{466FD0C3-2446-4DAA-B30E-B195702AA4F8}" destId="{70A5CAEC-2144-43AE-9EE7-BBF09EDBA66F}" srcOrd="1" destOrd="0" presId="urn:microsoft.com/office/officeart/2005/8/layout/hierarchy4"/>
    <dgm:cxn modelId="{F2BA9B17-73BB-4643-AE51-B5B99FAC3161}" type="presParOf" srcId="{AEBD607B-BE9B-41D7-98EB-1D6F3FEBD40F}" destId="{12D4CFA4-D833-47BE-B674-04F480B5F591}" srcOrd="1" destOrd="0" presId="urn:microsoft.com/office/officeart/2005/8/layout/hierarchy4"/>
    <dgm:cxn modelId="{0E9D2E49-C23F-4D47-8B39-2131BFC0F777}" type="presParOf" srcId="{AEBD607B-BE9B-41D7-98EB-1D6F3FEBD40F}" destId="{97757D66-2F38-4C36-B982-A0449D7A8133}" srcOrd="2" destOrd="0" presId="urn:microsoft.com/office/officeart/2005/8/layout/hierarchy4"/>
    <dgm:cxn modelId="{440F2007-31D9-408B-9339-B99BD339CA95}" type="presParOf" srcId="{97757D66-2F38-4C36-B982-A0449D7A8133}" destId="{8B459EA3-BFBB-4E43-A264-505F434BFCFF}" srcOrd="0" destOrd="0" presId="urn:microsoft.com/office/officeart/2005/8/layout/hierarchy4"/>
    <dgm:cxn modelId="{7003DF8A-D546-47C3-90FE-196135AE1F41}" type="presParOf" srcId="{97757D66-2F38-4C36-B982-A0449D7A8133}" destId="{20DEE7AC-2EAF-40B9-BA19-0F76E6E2642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FADE85-D43D-4C55-A919-BE2C7DD6FB2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F8B232FB-1DC2-4E97-BE08-82F656FC5392}">
          <dgm:prSet phldrT="[Text]" custT="1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sSub>
                      <m:sSubPr>
                        <m:ctrlPr>
                          <a:rPr lang="en-US" altLang="zh-CN" sz="4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4800" b="0" i="1" smtClean="0">
                            <a:latin typeface="Cambria Math"/>
                          </a:rPr>
                          <m:t> </m:t>
                        </m:r>
                        <m:r>
                          <a:rPr lang="zh-CN" altLang="en-US" sz="48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48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sz="4800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sz="4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480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sz="4800" b="0" i="1" smtClean="0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m:oMathPara>
              </a14:m>
              <a:endParaRPr lang="zh-CN" altLang="en-US" sz="4800" dirty="0"/>
            </a:p>
          </dgm:t>
        </dgm:pt>
      </mc:Choice>
      <mc:Fallback xmlns="">
        <dgm:pt modelId="{F8B232FB-1DC2-4E97-BE08-82F656FC5392}">
          <dgm:prSet phldrT="[Text]" custT="1"/>
          <dgm:spPr/>
          <dgm:t>
            <a:bodyPr/>
            <a:lstStyle/>
            <a:p>
              <a:r>
                <a:rPr lang="en-US" altLang="zh-CN" sz="4800" i="0" smtClean="0">
                  <a:latin typeface="Cambria Math"/>
                </a:rPr>
                <a:t>〖</a:t>
              </a:r>
              <a:r>
                <a:rPr lang="en-US" altLang="zh-CN" sz="4800" b="0" i="0" smtClean="0">
                  <a:latin typeface="Cambria Math"/>
                </a:rPr>
                <a:t> </a:t>
              </a:r>
              <a:r>
                <a:rPr lang="zh-CN" altLang="en-US" sz="4800" i="0" smtClean="0">
                  <a:latin typeface="Cambria Math"/>
                </a:rPr>
                <a:t>𝜎</a:t>
              </a:r>
              <a:r>
                <a:rPr lang="en-US" altLang="zh-CN" sz="4800" i="0" smtClean="0">
                  <a:latin typeface="Cambria Math"/>
                </a:rPr>
                <a:t>〗_</a:t>
              </a:r>
              <a:r>
                <a:rPr lang="en-US" altLang="zh-CN" sz="4800" b="0" i="0" smtClean="0">
                  <a:latin typeface="Cambria Math"/>
                </a:rPr>
                <a:t>𝑥, </a:t>
              </a:r>
              <a:r>
                <a:rPr lang="zh-CN" altLang="en-US" sz="4800" i="0" smtClean="0">
                  <a:latin typeface="Cambria Math"/>
                </a:rPr>
                <a:t>𝜎</a:t>
              </a:r>
              <a:r>
                <a:rPr lang="en-US" altLang="zh-CN" sz="4800" b="0" i="0" smtClean="0">
                  <a:latin typeface="Cambria Math"/>
                </a:rPr>
                <a:t>_</a:t>
              </a:r>
              <a:r>
                <a:rPr lang="en-US" altLang="zh-CN" sz="4800" b="0" i="0" smtClean="0">
                  <a:latin typeface="Cambria Math"/>
                </a:rPr>
                <a:t>𝑦</a:t>
              </a:r>
              <a:endParaRPr lang="zh-CN" altLang="en-US" sz="4800" dirty="0"/>
            </a:p>
          </dgm:t>
        </dgm:pt>
      </mc:Fallback>
    </mc:AlternateContent>
    <dgm:pt modelId="{00D67465-A7A9-4E47-861F-9DB0E1F3E691}" type="parTrans" cxnId="{3950CEB1-1AD3-4A5E-B628-74D708F1E3A8}">
      <dgm:prSet/>
      <dgm:spPr/>
      <dgm:t>
        <a:bodyPr/>
        <a:lstStyle/>
        <a:p>
          <a:endParaRPr lang="zh-CN" altLang="en-US"/>
        </a:p>
      </dgm:t>
    </dgm:pt>
    <dgm:pt modelId="{ABBDF6FB-AAD9-439A-8CAD-3266B20D16D2}" type="sibTrans" cxnId="{3950CEB1-1AD3-4A5E-B628-74D708F1E3A8}">
      <dgm:prSet/>
      <dgm:spPr/>
      <dgm:t>
        <a:bodyPr/>
        <a:lstStyle/>
        <a:p>
          <a:endParaRPr lang="zh-CN" altLang="en-US"/>
        </a:p>
      </dgm:t>
    </dgm:pt>
    <dgm:pt modelId="{1A28A229-9288-4CD0-8270-2BAEE3BD15F7}">
      <dgm:prSet phldrT="[Text]"/>
      <dgm:spPr/>
      <dgm:t>
        <a:bodyPr/>
        <a:lstStyle/>
        <a:p>
          <a:r>
            <a:rPr lang="en-US" altLang="zh-CN" dirty="0" smtClean="0"/>
            <a:t>#1 Threshold</a:t>
          </a:r>
          <a:endParaRPr lang="zh-CN" altLang="en-US" dirty="0"/>
        </a:p>
      </dgm:t>
    </dgm:pt>
    <dgm:pt modelId="{CDC7F9FE-7939-4530-9584-A247422A11ED}" type="parTrans" cxnId="{53D0FD8B-0E82-4110-BB8D-A1A66A03822F}">
      <dgm:prSet/>
      <dgm:spPr/>
      <dgm:t>
        <a:bodyPr/>
        <a:lstStyle/>
        <a:p>
          <a:endParaRPr lang="zh-CN" altLang="en-US"/>
        </a:p>
      </dgm:t>
    </dgm:pt>
    <dgm:pt modelId="{C29C2B3D-7A28-460C-BC1A-FB8B519044EE}" type="sibTrans" cxnId="{53D0FD8B-0E82-4110-BB8D-A1A66A03822F}">
      <dgm:prSet/>
      <dgm:spPr/>
      <dgm:t>
        <a:bodyPr/>
        <a:lstStyle/>
        <a:p>
          <a:endParaRPr lang="zh-CN" altLang="en-US"/>
        </a:p>
      </dgm:t>
    </dgm:pt>
    <dgm:pt modelId="{259F834D-B930-457D-9626-0123F3D6CF0D}">
      <dgm:prSet phldrT="[Text]"/>
      <dgm:spPr/>
      <dgm:t>
        <a:bodyPr/>
        <a:lstStyle/>
        <a:p>
          <a:r>
            <a:rPr lang="en-US" altLang="zh-CN" dirty="0" smtClean="0"/>
            <a:t>#2 Threshold</a:t>
          </a:r>
          <a:endParaRPr lang="zh-CN" altLang="en-US" dirty="0"/>
        </a:p>
      </dgm:t>
    </dgm:pt>
    <dgm:pt modelId="{F6116A4C-2F4E-4E7B-B343-B81E37E9E586}" type="parTrans" cxnId="{7D28B5D2-ED68-400F-BB08-0DFCB0532208}">
      <dgm:prSet/>
      <dgm:spPr/>
      <dgm:t>
        <a:bodyPr/>
        <a:lstStyle/>
        <a:p>
          <a:endParaRPr lang="zh-CN" altLang="en-US"/>
        </a:p>
      </dgm:t>
    </dgm:pt>
    <dgm:pt modelId="{23693241-AF4B-44DD-934D-9F6B8437C69E}" type="sibTrans" cxnId="{7D28B5D2-ED68-400F-BB08-0DFCB0532208}">
      <dgm:prSet/>
      <dgm:spPr/>
      <dgm:t>
        <a:bodyPr/>
        <a:lstStyle/>
        <a:p>
          <a:endParaRPr lang="zh-CN" altLang="en-US"/>
        </a:p>
      </dgm:t>
    </dgm:pt>
    <dgm:pt modelId="{F94140BC-D518-42BC-A171-9B57A31BC92C}" type="pres">
      <dgm:prSet presAssocID="{09FADE85-D43D-4C55-A919-BE2C7DD6FB2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8D0E05D-A909-4EB1-B2F2-6AE02ACDB02D}" type="pres">
      <dgm:prSet presAssocID="{F8B232FB-1DC2-4E97-BE08-82F656FC5392}" presName="centerShape" presStyleLbl="node0" presStyleIdx="0" presStyleCnt="1" custLinFactNeighborX="-201" custLinFactNeighborY="-266"/>
      <dgm:spPr/>
      <dgm:t>
        <a:bodyPr/>
        <a:lstStyle/>
        <a:p>
          <a:endParaRPr lang="zh-CN" altLang="en-US"/>
        </a:p>
      </dgm:t>
    </dgm:pt>
    <dgm:pt modelId="{560BDB1C-EA19-4F43-B114-B3DAEA619CE9}" type="pres">
      <dgm:prSet presAssocID="{CDC7F9FE-7939-4530-9584-A247422A11ED}" presName="parTrans" presStyleLbl="bgSibTrans2D1" presStyleIdx="0" presStyleCnt="2"/>
      <dgm:spPr/>
      <dgm:t>
        <a:bodyPr/>
        <a:lstStyle/>
        <a:p>
          <a:endParaRPr lang="zh-CN" altLang="en-US"/>
        </a:p>
      </dgm:t>
    </dgm:pt>
    <dgm:pt modelId="{A5291AFA-BD80-4629-866C-D66AB4327EC6}" type="pres">
      <dgm:prSet presAssocID="{1A28A229-9288-4CD0-8270-2BAEE3BD15F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ADA78E5-E174-4025-807D-A9F9D5A3DCF3}" type="pres">
      <dgm:prSet presAssocID="{F6116A4C-2F4E-4E7B-B343-B81E37E9E586}" presName="parTrans" presStyleLbl="bgSibTrans2D1" presStyleIdx="1" presStyleCnt="2"/>
      <dgm:spPr/>
      <dgm:t>
        <a:bodyPr/>
        <a:lstStyle/>
        <a:p>
          <a:endParaRPr lang="zh-CN" altLang="en-US"/>
        </a:p>
      </dgm:t>
    </dgm:pt>
    <dgm:pt modelId="{22E17E25-2EF4-41FE-B85C-D083DEDAE486}" type="pres">
      <dgm:prSet presAssocID="{259F834D-B930-457D-9626-0123F3D6CF0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179021-FE65-4BEB-B8B5-1FB5D150182B}" type="presOf" srcId="{CDC7F9FE-7939-4530-9584-A247422A11ED}" destId="{560BDB1C-EA19-4F43-B114-B3DAEA619CE9}" srcOrd="0" destOrd="0" presId="urn:microsoft.com/office/officeart/2005/8/layout/radial4"/>
    <dgm:cxn modelId="{31D2E414-6FAF-4CF6-AB7C-AFD7FBD05837}" type="presOf" srcId="{09FADE85-D43D-4C55-A919-BE2C7DD6FB2E}" destId="{F94140BC-D518-42BC-A171-9B57A31BC92C}" srcOrd="0" destOrd="0" presId="urn:microsoft.com/office/officeart/2005/8/layout/radial4"/>
    <dgm:cxn modelId="{607FB19E-58F0-400F-9F71-6BE7483B5F37}" type="presOf" srcId="{259F834D-B930-457D-9626-0123F3D6CF0D}" destId="{22E17E25-2EF4-41FE-B85C-D083DEDAE486}" srcOrd="0" destOrd="0" presId="urn:microsoft.com/office/officeart/2005/8/layout/radial4"/>
    <dgm:cxn modelId="{7D8E48BC-ECCB-4D91-96AC-AB4580E21EB0}" type="presOf" srcId="{1A28A229-9288-4CD0-8270-2BAEE3BD15F7}" destId="{A5291AFA-BD80-4629-866C-D66AB4327EC6}" srcOrd="0" destOrd="0" presId="urn:microsoft.com/office/officeart/2005/8/layout/radial4"/>
    <dgm:cxn modelId="{53D0FD8B-0E82-4110-BB8D-A1A66A03822F}" srcId="{F8B232FB-1DC2-4E97-BE08-82F656FC5392}" destId="{1A28A229-9288-4CD0-8270-2BAEE3BD15F7}" srcOrd="0" destOrd="0" parTransId="{CDC7F9FE-7939-4530-9584-A247422A11ED}" sibTransId="{C29C2B3D-7A28-460C-BC1A-FB8B519044EE}"/>
    <dgm:cxn modelId="{7D28B5D2-ED68-400F-BB08-0DFCB0532208}" srcId="{F8B232FB-1DC2-4E97-BE08-82F656FC5392}" destId="{259F834D-B930-457D-9626-0123F3D6CF0D}" srcOrd="1" destOrd="0" parTransId="{F6116A4C-2F4E-4E7B-B343-B81E37E9E586}" sibTransId="{23693241-AF4B-44DD-934D-9F6B8437C69E}"/>
    <dgm:cxn modelId="{3950CEB1-1AD3-4A5E-B628-74D708F1E3A8}" srcId="{09FADE85-D43D-4C55-A919-BE2C7DD6FB2E}" destId="{F8B232FB-1DC2-4E97-BE08-82F656FC5392}" srcOrd="0" destOrd="0" parTransId="{00D67465-A7A9-4E47-861F-9DB0E1F3E691}" sibTransId="{ABBDF6FB-AAD9-439A-8CAD-3266B20D16D2}"/>
    <dgm:cxn modelId="{37E6773F-C5B7-41DB-95E9-5961CB66DF73}" type="presOf" srcId="{F6116A4C-2F4E-4E7B-B343-B81E37E9E586}" destId="{BADA78E5-E174-4025-807D-A9F9D5A3DCF3}" srcOrd="0" destOrd="0" presId="urn:microsoft.com/office/officeart/2005/8/layout/radial4"/>
    <dgm:cxn modelId="{781BA786-8CF9-497B-A794-5729022BC1E6}" type="presOf" srcId="{F8B232FB-1DC2-4E97-BE08-82F656FC5392}" destId="{28D0E05D-A909-4EB1-B2F2-6AE02ACDB02D}" srcOrd="0" destOrd="0" presId="urn:microsoft.com/office/officeart/2005/8/layout/radial4"/>
    <dgm:cxn modelId="{634481DF-1959-4651-BC47-FAA9C2666085}" type="presParOf" srcId="{F94140BC-D518-42BC-A171-9B57A31BC92C}" destId="{28D0E05D-A909-4EB1-B2F2-6AE02ACDB02D}" srcOrd="0" destOrd="0" presId="urn:microsoft.com/office/officeart/2005/8/layout/radial4"/>
    <dgm:cxn modelId="{78F6331F-31EB-47BB-9CC2-836CF8CA8632}" type="presParOf" srcId="{F94140BC-D518-42BC-A171-9B57A31BC92C}" destId="{560BDB1C-EA19-4F43-B114-B3DAEA619CE9}" srcOrd="1" destOrd="0" presId="urn:microsoft.com/office/officeart/2005/8/layout/radial4"/>
    <dgm:cxn modelId="{609545C7-E748-4E6D-BAC2-E94148C05461}" type="presParOf" srcId="{F94140BC-D518-42BC-A171-9B57A31BC92C}" destId="{A5291AFA-BD80-4629-866C-D66AB4327EC6}" srcOrd="2" destOrd="0" presId="urn:microsoft.com/office/officeart/2005/8/layout/radial4"/>
    <dgm:cxn modelId="{D979D079-3DE7-44D6-ADB7-C8AD378D02C9}" type="presParOf" srcId="{F94140BC-D518-42BC-A171-9B57A31BC92C}" destId="{BADA78E5-E174-4025-807D-A9F9D5A3DCF3}" srcOrd="3" destOrd="0" presId="urn:microsoft.com/office/officeart/2005/8/layout/radial4"/>
    <dgm:cxn modelId="{26E53E71-D712-488C-A327-6FAAD993696D}" type="presParOf" srcId="{F94140BC-D518-42BC-A171-9B57A31BC92C}" destId="{22E17E25-2EF4-41FE-B85C-D083DEDAE48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FADE85-D43D-4C55-A919-BE2C7DD6FB2E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F8B232FB-1DC2-4E97-BE08-82F656FC5392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zh-CN" altLang="en-US">
              <a:noFill/>
            </a:rPr>
            <a:t> </a:t>
          </a:r>
        </a:p>
      </dgm:t>
    </dgm:pt>
    <dgm:pt modelId="{00D67465-A7A9-4E47-861F-9DB0E1F3E691}" type="parTrans" cxnId="{3950CEB1-1AD3-4A5E-B628-74D708F1E3A8}">
      <dgm:prSet/>
      <dgm:spPr/>
      <dgm:t>
        <a:bodyPr/>
        <a:lstStyle/>
        <a:p>
          <a:endParaRPr lang="zh-CN" altLang="en-US"/>
        </a:p>
      </dgm:t>
    </dgm:pt>
    <dgm:pt modelId="{ABBDF6FB-AAD9-439A-8CAD-3266B20D16D2}" type="sibTrans" cxnId="{3950CEB1-1AD3-4A5E-B628-74D708F1E3A8}">
      <dgm:prSet/>
      <dgm:spPr/>
      <dgm:t>
        <a:bodyPr/>
        <a:lstStyle/>
        <a:p>
          <a:endParaRPr lang="zh-CN" altLang="en-US"/>
        </a:p>
      </dgm:t>
    </dgm:pt>
    <dgm:pt modelId="{1A28A229-9288-4CD0-8270-2BAEE3BD15F7}">
      <dgm:prSet phldrT="[Text]"/>
      <dgm:spPr/>
      <dgm:t>
        <a:bodyPr/>
        <a:lstStyle/>
        <a:p>
          <a:r>
            <a:rPr lang="en-US" altLang="zh-CN" dirty="0" smtClean="0"/>
            <a:t>#1 Threshold</a:t>
          </a:r>
          <a:endParaRPr lang="zh-CN" altLang="en-US" dirty="0"/>
        </a:p>
      </dgm:t>
    </dgm:pt>
    <dgm:pt modelId="{CDC7F9FE-7939-4530-9584-A247422A11ED}" type="parTrans" cxnId="{53D0FD8B-0E82-4110-BB8D-A1A66A03822F}">
      <dgm:prSet/>
      <dgm:spPr/>
      <dgm:t>
        <a:bodyPr/>
        <a:lstStyle/>
        <a:p>
          <a:endParaRPr lang="zh-CN" altLang="en-US"/>
        </a:p>
      </dgm:t>
    </dgm:pt>
    <dgm:pt modelId="{C29C2B3D-7A28-460C-BC1A-FB8B519044EE}" type="sibTrans" cxnId="{53D0FD8B-0E82-4110-BB8D-A1A66A03822F}">
      <dgm:prSet/>
      <dgm:spPr/>
      <dgm:t>
        <a:bodyPr/>
        <a:lstStyle/>
        <a:p>
          <a:endParaRPr lang="zh-CN" altLang="en-US"/>
        </a:p>
      </dgm:t>
    </dgm:pt>
    <dgm:pt modelId="{259F834D-B930-457D-9626-0123F3D6CF0D}">
      <dgm:prSet phldrT="[Text]"/>
      <dgm:spPr/>
      <dgm:t>
        <a:bodyPr/>
        <a:lstStyle/>
        <a:p>
          <a:r>
            <a:rPr lang="en-US" altLang="zh-CN" dirty="0" smtClean="0"/>
            <a:t>#2 Threshold</a:t>
          </a:r>
          <a:endParaRPr lang="zh-CN" altLang="en-US" dirty="0"/>
        </a:p>
      </dgm:t>
    </dgm:pt>
    <dgm:pt modelId="{F6116A4C-2F4E-4E7B-B343-B81E37E9E586}" type="parTrans" cxnId="{7D28B5D2-ED68-400F-BB08-0DFCB0532208}">
      <dgm:prSet/>
      <dgm:spPr/>
      <dgm:t>
        <a:bodyPr/>
        <a:lstStyle/>
        <a:p>
          <a:endParaRPr lang="zh-CN" altLang="en-US"/>
        </a:p>
      </dgm:t>
    </dgm:pt>
    <dgm:pt modelId="{23693241-AF4B-44DD-934D-9F6B8437C69E}" type="sibTrans" cxnId="{7D28B5D2-ED68-400F-BB08-0DFCB0532208}">
      <dgm:prSet/>
      <dgm:spPr/>
      <dgm:t>
        <a:bodyPr/>
        <a:lstStyle/>
        <a:p>
          <a:endParaRPr lang="zh-CN" altLang="en-US"/>
        </a:p>
      </dgm:t>
    </dgm:pt>
    <dgm:pt modelId="{F94140BC-D518-42BC-A171-9B57A31BC92C}" type="pres">
      <dgm:prSet presAssocID="{09FADE85-D43D-4C55-A919-BE2C7DD6FB2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D0E05D-A909-4EB1-B2F2-6AE02ACDB02D}" type="pres">
      <dgm:prSet presAssocID="{F8B232FB-1DC2-4E97-BE08-82F656FC5392}" presName="centerShape" presStyleLbl="node0" presStyleIdx="0" presStyleCnt="1" custLinFactNeighborX="-201" custLinFactNeighborY="-266"/>
      <dgm:spPr/>
      <dgm:t>
        <a:bodyPr/>
        <a:lstStyle/>
        <a:p>
          <a:endParaRPr lang="zh-CN" altLang="en-US"/>
        </a:p>
      </dgm:t>
    </dgm:pt>
    <dgm:pt modelId="{560BDB1C-EA19-4F43-B114-B3DAEA619CE9}" type="pres">
      <dgm:prSet presAssocID="{CDC7F9FE-7939-4530-9584-A247422A11ED}" presName="parTrans" presStyleLbl="bgSibTrans2D1" presStyleIdx="0" presStyleCnt="2"/>
      <dgm:spPr/>
    </dgm:pt>
    <dgm:pt modelId="{A5291AFA-BD80-4629-866C-D66AB4327EC6}" type="pres">
      <dgm:prSet presAssocID="{1A28A229-9288-4CD0-8270-2BAEE3BD15F7}" presName="node" presStyleLbl="node1" presStyleIdx="0" presStyleCnt="2">
        <dgm:presLayoutVars>
          <dgm:bulletEnabled val="1"/>
        </dgm:presLayoutVars>
      </dgm:prSet>
      <dgm:spPr/>
    </dgm:pt>
    <dgm:pt modelId="{BADA78E5-E174-4025-807D-A9F9D5A3DCF3}" type="pres">
      <dgm:prSet presAssocID="{F6116A4C-2F4E-4E7B-B343-B81E37E9E586}" presName="parTrans" presStyleLbl="bgSibTrans2D1" presStyleIdx="1" presStyleCnt="2"/>
      <dgm:spPr/>
    </dgm:pt>
    <dgm:pt modelId="{22E17E25-2EF4-41FE-B85C-D083DEDAE486}" type="pres">
      <dgm:prSet presAssocID="{259F834D-B930-457D-9626-0123F3D6CF0D}" presName="node" presStyleLbl="node1" presStyleIdx="1" presStyleCnt="2">
        <dgm:presLayoutVars>
          <dgm:bulletEnabled val="1"/>
        </dgm:presLayoutVars>
      </dgm:prSet>
      <dgm:spPr/>
    </dgm:pt>
  </dgm:ptLst>
  <dgm:cxnLst>
    <dgm:cxn modelId="{781BA786-8CF9-497B-A794-5729022BC1E6}" type="presOf" srcId="{F8B232FB-1DC2-4E97-BE08-82F656FC5392}" destId="{28D0E05D-A909-4EB1-B2F2-6AE02ACDB02D}" srcOrd="0" destOrd="0" presId="urn:microsoft.com/office/officeart/2005/8/layout/radial4"/>
    <dgm:cxn modelId="{7D28B5D2-ED68-400F-BB08-0DFCB0532208}" srcId="{F8B232FB-1DC2-4E97-BE08-82F656FC5392}" destId="{259F834D-B930-457D-9626-0123F3D6CF0D}" srcOrd="1" destOrd="0" parTransId="{F6116A4C-2F4E-4E7B-B343-B81E37E9E586}" sibTransId="{23693241-AF4B-44DD-934D-9F6B8437C69E}"/>
    <dgm:cxn modelId="{00179021-FE65-4BEB-B8B5-1FB5D150182B}" type="presOf" srcId="{CDC7F9FE-7939-4530-9584-A247422A11ED}" destId="{560BDB1C-EA19-4F43-B114-B3DAEA619CE9}" srcOrd="0" destOrd="0" presId="urn:microsoft.com/office/officeart/2005/8/layout/radial4"/>
    <dgm:cxn modelId="{31D2E414-6FAF-4CF6-AB7C-AFD7FBD05837}" type="presOf" srcId="{09FADE85-D43D-4C55-A919-BE2C7DD6FB2E}" destId="{F94140BC-D518-42BC-A171-9B57A31BC92C}" srcOrd="0" destOrd="0" presId="urn:microsoft.com/office/officeart/2005/8/layout/radial4"/>
    <dgm:cxn modelId="{607FB19E-58F0-400F-9F71-6BE7483B5F37}" type="presOf" srcId="{259F834D-B930-457D-9626-0123F3D6CF0D}" destId="{22E17E25-2EF4-41FE-B85C-D083DEDAE486}" srcOrd="0" destOrd="0" presId="urn:microsoft.com/office/officeart/2005/8/layout/radial4"/>
    <dgm:cxn modelId="{3950CEB1-1AD3-4A5E-B628-74D708F1E3A8}" srcId="{09FADE85-D43D-4C55-A919-BE2C7DD6FB2E}" destId="{F8B232FB-1DC2-4E97-BE08-82F656FC5392}" srcOrd="0" destOrd="0" parTransId="{00D67465-A7A9-4E47-861F-9DB0E1F3E691}" sibTransId="{ABBDF6FB-AAD9-439A-8CAD-3266B20D16D2}"/>
    <dgm:cxn modelId="{37E6773F-C5B7-41DB-95E9-5961CB66DF73}" type="presOf" srcId="{F6116A4C-2F4E-4E7B-B343-B81E37E9E586}" destId="{BADA78E5-E174-4025-807D-A9F9D5A3DCF3}" srcOrd="0" destOrd="0" presId="urn:microsoft.com/office/officeart/2005/8/layout/radial4"/>
    <dgm:cxn modelId="{53D0FD8B-0E82-4110-BB8D-A1A66A03822F}" srcId="{F8B232FB-1DC2-4E97-BE08-82F656FC5392}" destId="{1A28A229-9288-4CD0-8270-2BAEE3BD15F7}" srcOrd="0" destOrd="0" parTransId="{CDC7F9FE-7939-4530-9584-A247422A11ED}" sibTransId="{C29C2B3D-7A28-460C-BC1A-FB8B519044EE}"/>
    <dgm:cxn modelId="{7D8E48BC-ECCB-4D91-96AC-AB4580E21EB0}" type="presOf" srcId="{1A28A229-9288-4CD0-8270-2BAEE3BD15F7}" destId="{A5291AFA-BD80-4629-866C-D66AB4327EC6}" srcOrd="0" destOrd="0" presId="urn:microsoft.com/office/officeart/2005/8/layout/radial4"/>
    <dgm:cxn modelId="{634481DF-1959-4651-BC47-FAA9C2666085}" type="presParOf" srcId="{F94140BC-D518-42BC-A171-9B57A31BC92C}" destId="{28D0E05D-A909-4EB1-B2F2-6AE02ACDB02D}" srcOrd="0" destOrd="0" presId="urn:microsoft.com/office/officeart/2005/8/layout/radial4"/>
    <dgm:cxn modelId="{78F6331F-31EB-47BB-9CC2-836CF8CA8632}" type="presParOf" srcId="{F94140BC-D518-42BC-A171-9B57A31BC92C}" destId="{560BDB1C-EA19-4F43-B114-B3DAEA619CE9}" srcOrd="1" destOrd="0" presId="urn:microsoft.com/office/officeart/2005/8/layout/radial4"/>
    <dgm:cxn modelId="{609545C7-E748-4E6D-BAC2-E94148C05461}" type="presParOf" srcId="{F94140BC-D518-42BC-A171-9B57A31BC92C}" destId="{A5291AFA-BD80-4629-866C-D66AB4327EC6}" srcOrd="2" destOrd="0" presId="urn:microsoft.com/office/officeart/2005/8/layout/radial4"/>
    <dgm:cxn modelId="{D979D079-3DE7-44D6-ADB7-C8AD378D02C9}" type="presParOf" srcId="{F94140BC-D518-42BC-A171-9B57A31BC92C}" destId="{BADA78E5-E174-4025-807D-A9F9D5A3DCF3}" srcOrd="3" destOrd="0" presId="urn:microsoft.com/office/officeart/2005/8/layout/radial4"/>
    <dgm:cxn modelId="{26E53E71-D712-488C-A327-6FAAD993696D}" type="presParOf" srcId="{F94140BC-D518-42BC-A171-9B57A31BC92C}" destId="{22E17E25-2EF4-41FE-B85C-D083DEDAE48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5710B-56C6-4DCE-A96B-FB6F0DBB5A89}">
      <dsp:nvSpPr>
        <dsp:cNvPr id="0" name=""/>
        <dsp:cNvSpPr/>
      </dsp:nvSpPr>
      <dsp:spPr>
        <a:xfrm>
          <a:off x="3018" y="1755"/>
          <a:ext cx="6402675" cy="74237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Observed Data</a:t>
          </a:r>
          <a:endParaRPr lang="en-US" sz="33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4761" y="23498"/>
        <a:ext cx="6359189" cy="698885"/>
      </dsp:txXfrm>
    </dsp:sp>
    <dsp:sp modelId="{833E88D6-55AC-4FA7-BC5B-43E303883E52}">
      <dsp:nvSpPr>
        <dsp:cNvPr id="0" name=""/>
        <dsp:cNvSpPr/>
      </dsp:nvSpPr>
      <dsp:spPr>
        <a:xfrm>
          <a:off x="9267" y="852950"/>
          <a:ext cx="4527998" cy="74237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Signal</a:t>
          </a:r>
          <a:endParaRPr lang="en-US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1010" y="874693"/>
        <a:ext cx="4484512" cy="698885"/>
      </dsp:txXfrm>
    </dsp:sp>
    <dsp:sp modelId="{34454F67-1AC5-4C01-AD09-5DE2280538E0}">
      <dsp:nvSpPr>
        <dsp:cNvPr id="0" name=""/>
        <dsp:cNvSpPr/>
      </dsp:nvSpPr>
      <dsp:spPr>
        <a:xfrm>
          <a:off x="9267" y="1704144"/>
          <a:ext cx="2217432" cy="74237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Joint</a:t>
          </a:r>
          <a:endParaRPr lang="en-US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1010" y="1725887"/>
        <a:ext cx="2173946" cy="698885"/>
      </dsp:txXfrm>
    </dsp:sp>
    <dsp:sp modelId="{643F551D-4FB1-40DD-B2B1-FAC978F746C7}">
      <dsp:nvSpPr>
        <dsp:cNvPr id="0" name=""/>
        <dsp:cNvSpPr/>
      </dsp:nvSpPr>
      <dsp:spPr>
        <a:xfrm>
          <a:off x="2319833" y="1704144"/>
          <a:ext cx="2217432" cy="74237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Individual </a:t>
          </a:r>
          <a:endParaRPr lang="en-US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2341576" y="1725887"/>
        <a:ext cx="2173946" cy="698885"/>
      </dsp:txXfrm>
    </dsp:sp>
    <dsp:sp modelId="{8B459EA3-BFBB-4E43-A264-505F434BFCFF}">
      <dsp:nvSpPr>
        <dsp:cNvPr id="0" name=""/>
        <dsp:cNvSpPr/>
      </dsp:nvSpPr>
      <dsp:spPr>
        <a:xfrm>
          <a:off x="4723530" y="852950"/>
          <a:ext cx="1675913" cy="766721"/>
        </a:xfrm>
        <a:prstGeom prst="roundRect">
          <a:avLst>
            <a:gd name="adj" fmla="val 10000"/>
          </a:avLst>
        </a:prstGeom>
        <a:solidFill>
          <a:srgbClr val="648F3F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endParaRPr lang="en-US" sz="2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4745986" y="875406"/>
        <a:ext cx="1631001" cy="7218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0E05D-A909-4EB1-B2F2-6AE02ACDB02D}">
      <dsp:nvSpPr>
        <dsp:cNvPr id="0" name=""/>
        <dsp:cNvSpPr/>
      </dsp:nvSpPr>
      <dsp:spPr>
        <a:xfrm>
          <a:off x="1895854" y="1383942"/>
          <a:ext cx="1757488" cy="17574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sSub>
                  <m:sSubPr>
                    <m:ctrlPr>
                      <a:rPr lang="en-US" altLang="zh-CN" sz="4800" i="1" kern="1200" smtClean="0">
                        <a:latin typeface="Cambria Math"/>
                      </a:rPr>
                    </m:ctrlPr>
                  </m:sSubPr>
                  <m:e>
                    <m:r>
                      <a:rPr lang="en-US" altLang="zh-CN" sz="4800" b="0" i="1" kern="1200" smtClean="0">
                        <a:latin typeface="Cambria Math"/>
                      </a:rPr>
                      <m:t> </m:t>
                    </m:r>
                    <m:r>
                      <a:rPr lang="zh-CN" altLang="en-US" sz="4800" i="1" kern="1200" smtClean="0">
                        <a:latin typeface="Cambria Math"/>
                      </a:rPr>
                      <m:t>𝜎</m:t>
                    </m:r>
                  </m:e>
                  <m:sub>
                    <m:r>
                      <a:rPr lang="en-US" altLang="zh-CN" sz="4800" b="0" i="1" kern="1200" smtClean="0">
                        <a:latin typeface="Cambria Math"/>
                      </a:rPr>
                      <m:t>𝑥</m:t>
                    </m:r>
                  </m:sub>
                </m:sSub>
                <m:r>
                  <a:rPr lang="en-US" altLang="zh-CN" sz="4800" b="0" i="1" kern="1200" smtClean="0">
                    <a:latin typeface="Cambria Math"/>
                  </a:rPr>
                  <m:t>, </m:t>
                </m:r>
                <m:sSub>
                  <m:sSubPr>
                    <m:ctrlPr>
                      <a:rPr lang="en-US" altLang="zh-CN" sz="4800" b="0" i="1" kern="1200" smtClean="0">
                        <a:latin typeface="Cambria Math"/>
                      </a:rPr>
                    </m:ctrlPr>
                  </m:sSubPr>
                  <m:e>
                    <m:r>
                      <a:rPr lang="zh-CN" altLang="en-US" sz="4800" i="1" kern="1200" smtClean="0">
                        <a:latin typeface="Cambria Math"/>
                      </a:rPr>
                      <m:t>𝜎</m:t>
                    </m:r>
                  </m:e>
                  <m:sub>
                    <m:r>
                      <a:rPr lang="en-US" altLang="zh-CN" sz="4800" b="0" i="1" kern="1200" smtClean="0">
                        <a:latin typeface="Cambria Math"/>
                      </a:rPr>
                      <m:t>𝑦</m:t>
                    </m:r>
                  </m:sub>
                </m:sSub>
              </m:oMath>
            </m:oMathPara>
          </a14:m>
          <a:endParaRPr lang="zh-CN" altLang="en-US" sz="4800" kern="1200" dirty="0"/>
        </a:p>
      </dsp:txBody>
      <dsp:txXfrm>
        <a:off x="2153232" y="1641320"/>
        <a:ext cx="1242732" cy="1242732"/>
      </dsp:txXfrm>
    </dsp:sp>
    <dsp:sp modelId="{560BDB1C-EA19-4F43-B114-B3DAEA619CE9}">
      <dsp:nvSpPr>
        <dsp:cNvPr id="0" name=""/>
        <dsp:cNvSpPr/>
      </dsp:nvSpPr>
      <dsp:spPr>
        <a:xfrm rot="12892900">
          <a:off x="714284" y="1063330"/>
          <a:ext cx="1398301" cy="50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91AFA-BD80-4629-866C-D66AB4327EC6}">
      <dsp:nvSpPr>
        <dsp:cNvPr id="0" name=""/>
        <dsp:cNvSpPr/>
      </dsp:nvSpPr>
      <dsp:spPr>
        <a:xfrm>
          <a:off x="5090" y="246094"/>
          <a:ext cx="1669613" cy="133569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#1 Threshold</a:t>
          </a:r>
          <a:endParaRPr lang="zh-CN" altLang="en-US" sz="2800" kern="1200" dirty="0"/>
        </a:p>
      </dsp:txBody>
      <dsp:txXfrm>
        <a:off x="44211" y="285215"/>
        <a:ext cx="1591371" cy="1257449"/>
      </dsp:txXfrm>
    </dsp:sp>
    <dsp:sp modelId="{BADA78E5-E174-4025-807D-A9F9D5A3DCF3}">
      <dsp:nvSpPr>
        <dsp:cNvPr id="0" name=""/>
        <dsp:cNvSpPr/>
      </dsp:nvSpPr>
      <dsp:spPr>
        <a:xfrm rot="19522902">
          <a:off x="3440356" y="1064899"/>
          <a:ext cx="1413118" cy="500884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E17E25-2EF4-41FE-B85C-D083DEDAE486}">
      <dsp:nvSpPr>
        <dsp:cNvPr id="0" name=""/>
        <dsp:cNvSpPr/>
      </dsp:nvSpPr>
      <dsp:spPr>
        <a:xfrm>
          <a:off x="3893575" y="246094"/>
          <a:ext cx="1669613" cy="13356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800" kern="1200" dirty="0" smtClean="0"/>
            <a:t>#2 Threshold</a:t>
          </a:r>
          <a:endParaRPr lang="zh-CN" altLang="en-US" sz="2800" kern="1200" dirty="0"/>
        </a:p>
      </dsp:txBody>
      <dsp:txXfrm>
        <a:off x="3932696" y="285215"/>
        <a:ext cx="1591371" cy="1257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25092-5C51-4C6E-B8E1-2EE56265199B}" type="datetimeFigureOut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46F83-42D9-4775-8E46-B171D675FB0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178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6038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009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Stress: X and Y are blocks with signal corrupted by noise</a:t>
            </a:r>
          </a:p>
          <a:p>
            <a:r>
              <a:rPr lang="en-US" altLang="zh-CN" dirty="0" err="1" smtClean="0"/>
              <a:t>Ususally</a:t>
            </a:r>
            <a:r>
              <a:rPr lang="en-US" altLang="zh-CN" baseline="0" dirty="0" smtClean="0"/>
              <a:t> assume noise to be Gaussian but allow different standard deviation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4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7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785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537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711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46F83-42D9-4775-8E46-B171D675FB0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04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36500-DDFF-4618-8C95-BCF7A9FF3206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34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91B6C-4BE9-4CB6-9391-1A034F9CD849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354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99BC-38C5-48AF-A316-8BBEBC228F77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98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37AA8-F736-4D6F-BD28-967DEBBFB32F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4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FBBB-36C1-4489-9DBF-97328FDA221E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80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A6AB-5452-4CD5-98B9-05713AFC6591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408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0B456-AD39-4E2B-B25A-AB5E7C347D99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1883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CEB3E-D158-48B7-B2E0-EB9157AF54F4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865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3032-FFD9-4EE6-8C13-6263BBF66BB2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676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22853-7449-4A45-AD68-CD60C1C24A63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381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895C7-1F93-4FD4-A69C-98F25EC18F64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6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C1982-F624-4949-AF33-BC6F7106F633}" type="datetime1">
              <a:rPr lang="zh-CN" altLang="en-US" smtClean="0"/>
              <a:t>2014/9/25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5C562-5CFC-42F2-8DE1-9F1C925ABF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9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00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360.png"/><Relationship Id="rId17" Type="http://schemas.openxmlformats.org/officeDocument/2006/relationships/image" Target="../media/image50.png"/><Relationship Id="rId2" Type="http://schemas.openxmlformats.org/officeDocument/2006/relationships/image" Target="../media/image42.pn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5" Type="http://schemas.openxmlformats.org/officeDocument/2006/relationships/image" Target="../media/image390.png"/><Relationship Id="rId10" Type="http://schemas.openxmlformats.org/officeDocument/2006/relationships/image" Target="../media/image290.png"/><Relationship Id="rId4" Type="http://schemas.openxmlformats.org/officeDocument/2006/relationships/image" Target="../media/image44.png"/><Relationship Id="rId9" Type="http://schemas.openxmlformats.org/officeDocument/2006/relationships/image" Target="../media/image280.png"/><Relationship Id="rId14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370.png"/><Relationship Id="rId12" Type="http://schemas.openxmlformats.org/officeDocument/2006/relationships/image" Target="../media/image4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440.png"/><Relationship Id="rId5" Type="http://schemas.openxmlformats.org/officeDocument/2006/relationships/image" Target="../media/image54.png"/><Relationship Id="rId10" Type="http://schemas.openxmlformats.org/officeDocument/2006/relationships/image" Target="../media/image430.png"/><Relationship Id="rId4" Type="http://schemas.openxmlformats.org/officeDocument/2006/relationships/image" Target="../media/image53.png"/><Relationship Id="rId9" Type="http://schemas.openxmlformats.org/officeDocument/2006/relationships/image" Target="../media/image420.png"/><Relationship Id="rId1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6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9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70.png"/><Relationship Id="rId4" Type="http://schemas.openxmlformats.org/officeDocument/2006/relationships/image" Target="../media/image380.png"/><Relationship Id="rId9" Type="http://schemas.openxmlformats.org/officeDocument/2006/relationships/image" Target="../media/image7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10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10.png"/><Relationship Id="rId10" Type="http://schemas.openxmlformats.org/officeDocument/2006/relationships/image" Target="../media/image13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30.png"/><Relationship Id="rId3" Type="http://schemas.openxmlformats.org/officeDocument/2006/relationships/image" Target="../media/image36.png"/><Relationship Id="rId7" Type="http://schemas.openxmlformats.org/officeDocument/2006/relationships/image" Target="../media/image170.png"/><Relationship Id="rId2" Type="http://schemas.openxmlformats.org/officeDocument/2006/relationships/image" Target="../media/image35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0.png"/><Relationship Id="rId5" Type="http://schemas.openxmlformats.org/officeDocument/2006/relationships/image" Target="../media/image38.png"/><Relationship Id="rId15" Type="http://schemas.openxmlformats.org/officeDocument/2006/relationships/image" Target="../media/image210.png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image" Target="../media/image180.png"/><Relationship Id="rId14" Type="http://schemas.openxmlformats.org/officeDocument/2006/relationships/image" Target="../media/image20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656"/>
            <a:ext cx="9144000" cy="4320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2" y="2609478"/>
            <a:ext cx="9180512" cy="1827634"/>
          </a:xfrm>
        </p:spPr>
        <p:txBody>
          <a:bodyPr/>
          <a:lstStyle/>
          <a:p>
            <a:pPr algn="l"/>
            <a:r>
              <a:rPr lang="en-US" altLang="zh-CN" dirty="0" smtClean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Non-iterative Joint and Individual Variation Explained</a:t>
            </a:r>
            <a:endParaRPr lang="zh-CN" altLang="en-US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941168"/>
            <a:ext cx="8136904" cy="1800200"/>
          </a:xfrm>
        </p:spPr>
        <p:txBody>
          <a:bodyPr>
            <a:noAutofit/>
          </a:bodyPr>
          <a:lstStyle/>
          <a:p>
            <a:pPr algn="l"/>
            <a:r>
              <a:rPr lang="en-US" altLang="zh-CN" sz="2800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Qing Feng</a:t>
            </a:r>
          </a:p>
          <a:p>
            <a:pPr algn="l"/>
            <a:r>
              <a:rPr lang="en-US" altLang="zh-CN" sz="2800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Joint Work with J.S. </a:t>
            </a:r>
            <a:r>
              <a:rPr lang="en-US" altLang="zh-CN" sz="2800" dirty="0" err="1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Marron</a:t>
            </a:r>
            <a:r>
              <a:rPr lang="en-US" altLang="zh-CN" sz="2800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, Jan </a:t>
            </a:r>
            <a:r>
              <a:rPr lang="en-US" altLang="zh-CN" sz="2800" dirty="0" err="1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Hannig</a:t>
            </a:r>
            <a:endParaRPr lang="en-US" altLang="zh-CN" sz="2800" dirty="0" smtClean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algn="l"/>
            <a:r>
              <a:rPr lang="en-US" altLang="zh-CN" sz="2800" dirty="0" smtClean="0">
                <a:solidFill>
                  <a:schemeClr val="tx2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Date: 2014/09/25</a:t>
            </a:r>
            <a:endParaRPr lang="zh-CN" altLang="en-US" sz="2800" dirty="0">
              <a:solidFill>
                <a:schemeClr val="tx2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2656"/>
            <a:ext cx="161764" cy="432048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2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5130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structure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707904" y="1196752"/>
                <a:ext cx="5207644" cy="829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𝑅𝑜𝑤</m:t>
                          </m:r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∩</m:t>
                      </m:r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𝑅𝑜𝑤</m:t>
                      </m:r>
                      <m:d>
                        <m:dPr>
                          <m:ctrlP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3200" b="0" i="1" dirty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3200" b="0" i="1" dirty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3200" b="0" i="1" dirty="0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acc>
                        <m:accPr>
                          <m:chr m:val="⃗"/>
                          <m:ctrlP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acc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zh-CN" altLang="en-US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196752"/>
                <a:ext cx="5207644" cy="82933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/>
          <p:cNvGrpSpPr/>
          <p:nvPr/>
        </p:nvGrpSpPr>
        <p:grpSpPr>
          <a:xfrm>
            <a:off x="800936" y="2204864"/>
            <a:ext cx="7542129" cy="4492324"/>
            <a:chOff x="539552" y="2204864"/>
            <a:chExt cx="7542129" cy="4492324"/>
          </a:xfrm>
        </p:grpSpPr>
        <p:grpSp>
          <p:nvGrpSpPr>
            <p:cNvPr id="4" name="Group 3"/>
            <p:cNvGrpSpPr/>
            <p:nvPr/>
          </p:nvGrpSpPr>
          <p:grpSpPr>
            <a:xfrm>
              <a:off x="539552" y="2204864"/>
              <a:ext cx="6582338" cy="4492324"/>
              <a:chOff x="611560" y="2321052"/>
              <a:chExt cx="6582338" cy="449232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11560" y="2321052"/>
                <a:ext cx="1368152" cy="4464496"/>
                <a:chOff x="4932040" y="1844824"/>
                <a:chExt cx="1368152" cy="446449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2" name="Rectangle 21"/>
                    <p:cNvSpPr/>
                    <p:nvPr/>
                  </p:nvSpPr>
                  <p:spPr>
                    <a:xfrm>
                      <a:off x="4932040" y="1844824"/>
                      <a:ext cx="1368152" cy="1728192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CN" sz="2800" dirty="0" smtClean="0"/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22" name="Rectangle 2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1844824"/>
                      <a:ext cx="1368152" cy="172819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>
                    <a:xfrm>
                      <a:off x="4932040" y="3861048"/>
                      <a:ext cx="1368152" cy="2448272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oMath>
                        </m:oMathPara>
                      </a14:m>
                      <a:endParaRPr lang="en-US" altLang="zh-CN" sz="2800" dirty="0"/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sz="2400" dirty="0"/>
                    </a:p>
                    <a:p>
                      <a:pPr algn="ctr"/>
                      <a:endParaRPr lang="en-US" altLang="zh-CN" sz="2800" dirty="0" smtClean="0"/>
                    </a:p>
                    <a:p>
                      <a:pPr algn="ctr"/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3" name="Rectangle 2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932040" y="3861048"/>
                      <a:ext cx="1368152" cy="244827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6" name="Group 5"/>
              <p:cNvGrpSpPr/>
              <p:nvPr/>
            </p:nvGrpSpPr>
            <p:grpSpPr>
              <a:xfrm>
                <a:off x="2047558" y="2804544"/>
                <a:ext cx="368364" cy="2776032"/>
                <a:chOff x="2047558" y="2328316"/>
                <a:chExt cx="368364" cy="2776032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2047558" y="2328316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 smtClean="0"/>
                    <a:t>=</a:t>
                  </a:r>
                  <a:endParaRPr lang="zh-CN" altLang="en-US" sz="2800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2051720" y="4581128"/>
                  <a:ext cx="36420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2800" dirty="0" smtClean="0"/>
                    <a:t>=</a:t>
                  </a:r>
                  <a:endParaRPr lang="zh-CN" altLang="en-US" sz="2800" dirty="0"/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2483768" y="2321052"/>
                <a:ext cx="4710130" cy="4492324"/>
                <a:chOff x="2483768" y="1844824"/>
                <a:chExt cx="4710130" cy="449232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Rectangle 7"/>
                    <p:cNvSpPr/>
                    <p:nvPr/>
                  </p:nvSpPr>
                  <p:spPr>
                    <a:xfrm>
                      <a:off x="4788024" y="1846224"/>
                      <a:ext cx="1512168" cy="1006712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ar-AE" dirty="0" smtClean="0"/>
                    </a:p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ar-AE" altLang="zh-CN" sz="2800" i="1" dirty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800" i="1" dirty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ar-AE" altLang="zh-CN" sz="2800" i="1" dirty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800" i="1" dirty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zh-CN" altLang="en-US" sz="2800" b="0" i="1" dirty="0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ar-AE" altLang="zh-CN" sz="2800" dirty="0" smtClean="0"/>
                    </a:p>
                    <a:p>
                      <a:pPr algn="ctr"/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8" name="Rectangle 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8024" y="1846224"/>
                      <a:ext cx="1512168" cy="100671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Rectangle 8"/>
                <p:cNvSpPr/>
                <p:nvPr/>
              </p:nvSpPr>
              <p:spPr>
                <a:xfrm>
                  <a:off x="2483768" y="1844824"/>
                  <a:ext cx="1008112" cy="1728192"/>
                </a:xfrm>
                <a:prstGeom prst="rect">
                  <a:avLst/>
                </a:prstGeom>
                <a:solidFill>
                  <a:schemeClr val="accent5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400" dirty="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2483768" y="3861048"/>
                  <a:ext cx="792088" cy="2448272"/>
                </a:xfrm>
                <a:prstGeom prst="rect">
                  <a:avLst/>
                </a:prstGeom>
                <a:solidFill>
                  <a:schemeClr val="accent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800" dirty="0"/>
                </a:p>
                <a:p>
                  <a:pPr algn="ctr"/>
                  <a:endParaRPr lang="en-US" altLang="zh-CN" sz="2800" dirty="0" smtClean="0"/>
                </a:p>
                <a:p>
                  <a:pPr algn="ctr"/>
                  <a:endParaRPr lang="zh-CN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Rectangle 10"/>
                    <p:cNvSpPr/>
                    <p:nvPr/>
                  </p:nvSpPr>
                  <p:spPr>
                    <a:xfrm>
                      <a:off x="3635896" y="1844824"/>
                      <a:ext cx="1008112" cy="1006712"/>
                    </a:xfrm>
                    <a:prstGeom prst="rect">
                      <a:avLst/>
                    </a:prstGeom>
                    <a:solidFill>
                      <a:schemeClr val="accent5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800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sz="2400" dirty="0"/>
                    </a:p>
                  </p:txBody>
                </p:sp>
              </mc:Choice>
              <mc:Fallback xmlns="">
                <p:sp>
                  <p:nvSpPr>
                    <p:cNvPr id="11" name="Rectangle 1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635896" y="1844824"/>
                      <a:ext cx="1008112" cy="100671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3707904" y="3861048"/>
                      <a:ext cx="792088" cy="72008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8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8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8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07904" y="3861048"/>
                      <a:ext cx="792088" cy="720080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4788024" y="3861048"/>
                      <a:ext cx="1512168" cy="72008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sz="280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800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800" b="0" i="1" dirty="0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sz="2800" b="0" i="1" dirty="0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88024" y="3861048"/>
                      <a:ext cx="1512168" cy="720080"/>
                    </a:xfrm>
                    <a:prstGeom prst="rect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431237" y="3240804"/>
                      <a:ext cx="996747" cy="3945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431237" y="3240804"/>
                      <a:ext cx="996747" cy="394532"/>
                    </a:xfrm>
                    <a:prstGeom prst="rect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3720744" y="2746436"/>
                      <a:ext cx="995272" cy="3945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20744" y="2746436"/>
                      <a:ext cx="995272" cy="394532"/>
                    </a:xfrm>
                    <a:prstGeom prst="rect">
                      <a:avLst/>
                    </a:prstGeom>
                    <a:blipFill rotWithShape="1"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/>
                    <p:cNvSpPr txBox="1"/>
                    <p:nvPr/>
                  </p:nvSpPr>
                  <p:spPr>
                    <a:xfrm>
                      <a:off x="6241024" y="2492896"/>
                      <a:ext cx="887294" cy="3945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241024" y="2492896"/>
                      <a:ext cx="887294" cy="394532"/>
                    </a:xfrm>
                    <a:prstGeom prst="rect">
                      <a:avLst/>
                    </a:prstGeom>
                    <a:blipFill rotWithShape="1"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203848" y="5914788"/>
                      <a:ext cx="1010790" cy="422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0" name="TextBox 1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03848" y="5914788"/>
                      <a:ext cx="1010790" cy="422360"/>
                    </a:xfrm>
                    <a:prstGeom prst="rect">
                      <a:avLst/>
                    </a:prstGeom>
                    <a:blipFill rotWithShape="1">
                      <a:blip r:embed="rId13"/>
                      <a:stretch>
                        <a:fillRect b="-14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563888" y="4546636"/>
                      <a:ext cx="1008096" cy="422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21" name="TextBox 2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63888" y="4546636"/>
                      <a:ext cx="1008096" cy="422360"/>
                    </a:xfrm>
                    <a:prstGeom prst="rect">
                      <a:avLst/>
                    </a:prstGeom>
                    <a:blipFill rotWithShape="1">
                      <a:blip r:embed="rId14"/>
                      <a:stretch>
                        <a:fillRect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6300192" y="4258604"/>
                      <a:ext cx="893706" cy="4223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𝑛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00192" y="4258604"/>
                      <a:ext cx="893706" cy="422360"/>
                    </a:xfrm>
                    <a:prstGeom prst="rect">
                      <a:avLst/>
                    </a:prstGeom>
                    <a:blipFill rotWithShape="1">
                      <a:blip r:embed="rId15"/>
                      <a:stretch>
                        <a:fillRect b="-289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>
                <a:xfrm>
                  <a:off x="4716016" y="3339815"/>
                  <a:ext cx="3279488" cy="52123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𝑹𝒐𝒘</m:t>
                            </m:r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𝑹𝒐𝒘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0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3339815"/>
                  <a:ext cx="3279488" cy="521233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4716016" y="5141864"/>
                  <a:ext cx="3365665" cy="6450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dirty="0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𝑹𝒐𝒘</m:t>
                            </m:r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𝑽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</m:sub>
                            </m:sSub>
                          </m:sub>
                        </m:sSub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r>
                          <a:rPr lang="en-US" altLang="zh-CN" sz="2400" b="1" i="1" dirty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𝑹𝒐𝒘</m:t>
                        </m:r>
                        <m:d>
                          <m:dPr>
                            <m:ctrlPr>
                              <a:rPr lang="en-US" altLang="zh-CN" sz="2400" b="1" i="1" dirty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 dirty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𝑽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𝑱</m:t>
                                    </m:r>
                                  </m:e>
                                  <m:sub>
                                    <m:r>
                                      <a:rPr lang="en-US" altLang="zh-CN" sz="2400" b="1" i="1" dirty="0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𝒚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zh-CN" altLang="en-US" sz="24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141864"/>
                  <a:ext cx="3365665" cy="64504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21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340768"/>
                <a:ext cx="8229600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Residual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𝑀𝑎𝑥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cs typeface="Arial" panose="020B0604020202020204" pitchFamily="34" charset="0"/>
                                  </a:rPr>
                                  <m:t>∗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𝑀𝑖𝑛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sSub>
                          <m:sSubPr>
                            <m:ctrlP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  <a:cs typeface="Arial" panose="020B0604020202020204" pitchFamily="34" charset="0"/>
                              </a:rPr>
                              <m:t>∗</m:t>
                            </m:r>
                          </m:sub>
                        </m:sSub>
                      </m:sub>
                    </m:sSub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340768"/>
                <a:ext cx="8229600" cy="4525963"/>
              </a:xfrm>
              <a:blipFill rotWithShape="1">
                <a:blip r:embed="rId2"/>
                <a:stretch>
                  <a:fillRect l="-1852" t="-12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11560" y="2235963"/>
            <a:ext cx="7968882" cy="4505405"/>
            <a:chOff x="611560" y="2393060"/>
            <a:chExt cx="7968882" cy="4505405"/>
          </a:xfrm>
        </p:grpSpPr>
        <p:grpSp>
          <p:nvGrpSpPr>
            <p:cNvPr id="5" name="Group 4"/>
            <p:cNvGrpSpPr/>
            <p:nvPr/>
          </p:nvGrpSpPr>
          <p:grpSpPr>
            <a:xfrm>
              <a:off x="611560" y="2393060"/>
              <a:ext cx="1368152" cy="4464496"/>
              <a:chOff x="7020272" y="1844824"/>
              <a:chExt cx="1368152" cy="446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7020272" y="1844824"/>
                    <a:ext cx="1368152" cy="172819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1844824"/>
                    <a:ext cx="1368152" cy="172819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7020272" y="3861048"/>
                    <a:ext cx="1368152" cy="24482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3861048"/>
                    <a:ext cx="1368152" cy="244827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" name="Group 5"/>
            <p:cNvGrpSpPr/>
            <p:nvPr/>
          </p:nvGrpSpPr>
          <p:grpSpPr>
            <a:xfrm>
              <a:off x="2047558" y="3020568"/>
              <a:ext cx="368364" cy="2776032"/>
              <a:chOff x="2047558" y="2328316"/>
              <a:chExt cx="368364" cy="2776032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047558" y="2328316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=</a:t>
                </a:r>
                <a:endParaRPr lang="zh-CN" altLang="en-US" sz="28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051720" y="4581128"/>
                <a:ext cx="36420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=</a:t>
                </a:r>
                <a:endParaRPr lang="zh-CN" altLang="en-US" sz="28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2627784" y="2393060"/>
              <a:ext cx="936104" cy="172819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dirty="0" smtClean="0"/>
            </a:p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067944" y="2393060"/>
                  <a:ext cx="936104" cy="889118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800" i="1" dirty="0" smtClean="0"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altLang="zh-CN" sz="2800" dirty="0" smtClean="0"/>
                </a:p>
                <a:p>
                  <a:pPr algn="ctr"/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2393060"/>
                  <a:ext cx="936104" cy="8891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/>
            <p:cNvSpPr/>
            <p:nvPr/>
          </p:nvSpPr>
          <p:spPr>
            <a:xfrm>
              <a:off x="5580112" y="2393060"/>
              <a:ext cx="1368152" cy="88911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dirty="0" smtClean="0"/>
            </a:p>
            <a:p>
              <a:pPr algn="ctr"/>
              <a:endParaRPr lang="zh-CN" altLang="en-US" sz="2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27784" y="4409284"/>
              <a:ext cx="1152128" cy="244827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  <a:p>
              <a:pPr algn="ctr"/>
              <a:endParaRPr lang="en-US" altLang="zh-CN" sz="2800" dirty="0" smtClean="0"/>
            </a:p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/>
                <p:cNvSpPr/>
                <p:nvPr/>
              </p:nvSpPr>
              <p:spPr>
                <a:xfrm>
                  <a:off x="4067944" y="4409284"/>
                  <a:ext cx="1152128" cy="1125706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altLang="zh-CN" sz="2800" i="1" dirty="0" smtClean="0">
                    <a:latin typeface="Cambria Math"/>
                  </a:endParaRPr>
                </a:p>
                <a:p>
                  <a:pPr algn="ctr"/>
                  <a:endParaRPr lang="en-US" altLang="zh-CN" sz="2800" i="1" dirty="0" smtClean="0"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dirty="0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800" b="0" i="1" dirty="0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2800" b="0" i="1" dirty="0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  <a:p>
                  <a:pPr algn="ctr"/>
                  <a:endParaRPr lang="en-US" altLang="zh-CN" sz="2800" dirty="0" smtClean="0"/>
                </a:p>
                <a:p>
                  <a:pPr algn="ctr"/>
                  <a:endParaRPr lang="zh-CN" altLang="en-US" dirty="0"/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4409284"/>
                  <a:ext cx="1152128" cy="112570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/>
            <p:cNvSpPr/>
            <p:nvPr/>
          </p:nvSpPr>
          <p:spPr>
            <a:xfrm>
              <a:off x="5580112" y="4409284"/>
              <a:ext cx="1368152" cy="11257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  <a:p>
              <a:pPr algn="ctr"/>
              <a:endParaRPr lang="en-US" altLang="zh-CN" sz="2800" dirty="0" smtClean="0"/>
            </a:p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8321" y="3798728"/>
                  <a:ext cx="1726370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321" y="3798728"/>
                  <a:ext cx="1726370" cy="38151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04345" y="3307999"/>
                  <a:ext cx="2469522" cy="404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𝑜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345" y="3307999"/>
                  <a:ext cx="2469522" cy="404983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909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948264" y="2889653"/>
                  <a:ext cx="1616918" cy="38151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2889653"/>
                  <a:ext cx="1616918" cy="381515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52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948264" y="5143729"/>
                  <a:ext cx="1632178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r>
                          <a:rPr lang="en-US" altLang="zh-CN" i="1" smtClean="0">
                            <a:latin typeface="Cambria Math"/>
                          </a:rPr>
                          <m:t>𝑛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48264" y="5143729"/>
                  <a:ext cx="1632178" cy="39126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3779912" y="5541698"/>
                  <a:ext cx="2536335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 </m:t>
                        </m:r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9912" y="5541698"/>
                  <a:ext cx="2536335" cy="39126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615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704345" y="6507204"/>
                  <a:ext cx="1749261" cy="3912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r>
                          <a:rPr lang="en-US" altLang="zh-CN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𝑜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,</m:t>
                            </m:r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i="1"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4345" y="6507204"/>
                  <a:ext cx="1749261" cy="39126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781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885366" y="2451357"/>
                <a:ext cx="759374" cy="562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366" y="2451357"/>
                <a:ext cx="759374" cy="56239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900858" y="4594794"/>
                <a:ext cx="770596" cy="6057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80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800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858" y="4594794"/>
                <a:ext cx="770596" cy="605743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85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Outline of Implementation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btain covariate spaces of each structure</a:t>
            </a:r>
          </a:p>
          <a:p>
            <a:pPr marL="514350" indent="-457200"/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457200"/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structure matrices via projection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9351" y="2492896"/>
            <a:ext cx="8745298" cy="2448272"/>
            <a:chOff x="72007" y="2276872"/>
            <a:chExt cx="8745298" cy="2448272"/>
          </a:xfrm>
        </p:grpSpPr>
        <p:graphicFrame>
          <p:nvGraphicFramePr>
            <p:cNvPr id="6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0072912"/>
                </p:ext>
              </p:extLst>
            </p:nvPr>
          </p:nvGraphicFramePr>
          <p:xfrm>
            <a:off x="467544" y="2276872"/>
            <a:ext cx="6408712" cy="2448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Line Callout 2 (Accent Bar) 6"/>
            <p:cNvSpPr/>
            <p:nvPr/>
          </p:nvSpPr>
          <p:spPr>
            <a:xfrm>
              <a:off x="5148064" y="3196468"/>
              <a:ext cx="914400" cy="612648"/>
            </a:xfrm>
            <a:prstGeom prst="accentCallout2">
              <a:avLst>
                <a:gd name="adj1" fmla="val 18750"/>
                <a:gd name="adj2" fmla="val -8333"/>
                <a:gd name="adj3" fmla="val -17277"/>
                <a:gd name="adj4" fmla="val -13219"/>
                <a:gd name="adj5" fmla="val -16167"/>
                <a:gd name="adj6" fmla="val 213506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4288" y="2929421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De-Noise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Callout 2 (Accent Bar) 8"/>
            <p:cNvSpPr/>
            <p:nvPr/>
          </p:nvSpPr>
          <p:spPr>
            <a:xfrm>
              <a:off x="2843808" y="4040488"/>
              <a:ext cx="914400" cy="612648"/>
            </a:xfrm>
            <a:prstGeom prst="accentCallout2">
              <a:avLst>
                <a:gd name="adj1" fmla="val 18750"/>
                <a:gd name="adj2" fmla="val -8333"/>
                <a:gd name="adj3" fmla="val -17277"/>
                <a:gd name="adj4" fmla="val -13219"/>
                <a:gd name="adj5" fmla="val -13679"/>
                <a:gd name="adj6" fmla="val 468506"/>
              </a:avLst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64288" y="3748970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</a:t>
              </a:r>
              <a:r>
                <a:rPr lang="en-US" altLang="zh-CN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De-Noise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-959639" y="3350830"/>
              <a:ext cx="2367488" cy="304196"/>
            </a:xfrm>
            <a:prstGeom prst="right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727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#1 De-noise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Extract signal based on singular values   </a:t>
            </a:r>
          </a:p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for each block individually 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51520" y="3140968"/>
            <a:ext cx="8712968" cy="3454400"/>
            <a:chOff x="251520" y="3284984"/>
            <a:chExt cx="8712968" cy="34544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24242" r="10539" b="24242"/>
            <a:stretch/>
          </p:blipFill>
          <p:spPr bwMode="auto">
            <a:xfrm>
              <a:off x="251520" y="3284984"/>
              <a:ext cx="42164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7" t="24242" r="10785" b="24242"/>
            <a:stretch/>
          </p:blipFill>
          <p:spPr bwMode="auto">
            <a:xfrm>
              <a:off x="4781996" y="3284984"/>
              <a:ext cx="4182492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662237" y="346093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X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64288" y="3460938"/>
              <a:ext cx="1747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Y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11560" y="5661248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61408" y="5877272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3347864" y="4920952"/>
              <a:ext cx="259228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5724128" y="4920952"/>
              <a:ext cx="216024" cy="9563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5933256" y="4597786"/>
              <a:ext cx="2383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1 thresholds for each data block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55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#1 De-noise 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#1 threshold selection</a:t>
                </a:r>
              </a:p>
              <a:p>
                <a:pPr marL="0" indent="0">
                  <a:buNone/>
                </a:pPr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</a:t>
                </a:r>
                <a:r>
                  <a:rPr lang="en-US" altLang="zh-CN" sz="28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Johnstone</a:t>
                </a:r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2001] </a:t>
                </a:r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Limiting distribution of largest Eigen-value of  </a:t>
                </a:r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covariance of standard </a:t>
                </a:r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Gaussian random matrix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8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8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𝑛𝑑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CN" sz="28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80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𝑛𝑑</m:t>
                              </m:r>
                            </m:sub>
                          </m:sSub>
                        </m:den>
                      </m:f>
                      <m:r>
                        <a:rPr lang="en-US" altLang="zh-CN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zh-CN" altLang="en-US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𝒟</m:t>
                          </m:r>
                        </m:e>
                      </m:groupChr>
                      <m:r>
                        <a:rPr lang="en-US" altLang="zh-CN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 </m:t>
                      </m:r>
                      <m:sSub>
                        <m:sSubPr>
                          <m:ctrlP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which,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𝑊</m:t>
                        </m:r>
                      </m:e>
                      <m:sub>
                        <m:r>
                          <a:rPr lang="en-US" altLang="zh-CN" sz="26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follows Tracy-</a:t>
                </a:r>
                <a:r>
                  <a:rPr lang="en-US" altLang="zh-CN" sz="26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Widom</a:t>
                </a:r>
                <a:r>
                  <a:rPr lang="en-US" altLang="zh-CN" sz="2600" dirty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6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law of distribution and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𝑛𝑑</m:t>
                          </m:r>
                        </m:sub>
                      </m:sSub>
                      <m:r>
                        <a:rPr lang="en-US" altLang="zh-CN" sz="2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𝑛</m:t>
                              </m:r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rad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𝑑</m:t>
                              </m:r>
                            </m:e>
                          </m:rad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zh-CN" sz="26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zh-CN" altLang="en-US" sz="260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𝑛𝑑</m:t>
                          </m:r>
                        </m:sub>
                      </m:sSub>
                      <m:r>
                        <a:rPr lang="en-US" altLang="zh-CN" sz="2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=(</m:t>
                      </m:r>
                      <m:rad>
                        <m:radPr>
                          <m:degHide m:val="on"/>
                          <m:ctrlP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rad>
                      <m:r>
                        <a:rPr lang="en-US" altLang="zh-CN" sz="2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rad>
                      <m:r>
                        <a:rPr lang="en-US" altLang="zh-CN" sz="26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sSup>
                        <m:sSupPr>
                          <m:ctrlP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(</m:t>
                          </m:r>
                          <m:f>
                            <m:fPr>
                              <m:ctrlP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6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cs typeface="Arial" panose="020B0604020202020204" pitchFamily="34" charset="0"/>
                                    </a:rPr>
                                    <m:t>𝑑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6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6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  <a:cs typeface="Arial" panose="020B0604020202020204" pitchFamily="34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#1 threshold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𝑛</m:t>
                          </m:r>
                          <m: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</m:rad>
                      <m:r>
                        <a:rPr lang="en-US" altLang="zh-CN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altLang="zh-CN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  <a:cs typeface="Arial" panose="020B0604020202020204" pitchFamily="34" charset="0"/>
                            </a:rPr>
                            <m:t>𝑑</m:t>
                          </m:r>
                        </m:e>
                      </m:rad>
                      <m:r>
                        <a:rPr lang="en-US" altLang="zh-CN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l-GR" altLang="zh-CN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Arial" panose="020B0604020202020204" pitchFamily="34" charset="0"/>
                        </a:rPr>
                        <m:t>σ</m:t>
                      </m:r>
                    </m:oMath>
                  </m:oMathPara>
                </a14:m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3"/>
                <a:stretch>
                  <a:fillRect l="-1481" t="-15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89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#2 De-noise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4452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Union of null spaces</a:t>
                </a:r>
              </a:p>
              <a:p>
                <a:pPr marL="857250" lvl="1" indent="-457200"/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From noiseless case</a:t>
                </a:r>
              </a:p>
              <a:p>
                <a:pPr marL="857250" lvl="1" indent="-457200"/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endPara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endPara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endParaRPr lang="en-US" altLang="zh-CN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endPara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57250" lvl="1" indent="-457200"/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Union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{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𝑁𝑢𝑙𝑙</m:t>
                    </m:r>
                    <m:d>
                      <m:d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𝑋</m:t>
                        </m:r>
                      </m:e>
                    </m:d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, 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𝑁𝑢𝑙𝑙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𝑌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)}</m:t>
                    </m:r>
                  </m:oMath>
                </a14:m>
                <a:r>
                  <a:rPr lang="zh-CN" altLang="en-US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contains everything </a:t>
                </a:r>
                <a:r>
                  <a:rPr lang="en-US" altLang="zh-CN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row space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𝑅𝑜𝑤</m:t>
                    </m:r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𝑉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  <a:cs typeface="Arial" panose="020B0604020202020204" pitchFamily="34" charset="0"/>
                          </a:rPr>
                          <m:t>𝐽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445224"/>
              </a:xfrm>
              <a:blipFill rotWithShape="1">
                <a:blip r:embed="rId3"/>
                <a:stretch>
                  <a:fillRect l="-1852" t="-1456" r="-1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467544" y="2804907"/>
            <a:ext cx="3536258" cy="2280277"/>
            <a:chOff x="1547664" y="1988840"/>
            <a:chExt cx="6264696" cy="3672408"/>
          </a:xfrm>
        </p:grpSpPr>
        <p:sp>
          <p:nvSpPr>
            <p:cNvPr id="5" name="Rectangle 4"/>
            <p:cNvSpPr/>
            <p:nvPr/>
          </p:nvSpPr>
          <p:spPr>
            <a:xfrm>
              <a:off x="1547664" y="1988840"/>
              <a:ext cx="6264696" cy="3672408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04248" y="2132856"/>
                  <a:ext cx="7189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2800" b="1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800" b="1" i="1" smtClean="0">
                                <a:latin typeface="Cambria Math"/>
                                <a:ea typeface="Cambria Math"/>
                              </a:rPr>
                              <m:t>ℝ</m:t>
                            </m:r>
                          </m:e>
                          <m:sup>
                            <m:r>
                              <a:rPr lang="en-US" altLang="zh-CN" sz="2800" b="1" i="1" smtClean="0">
                                <a:latin typeface="Cambria Math"/>
                              </a:rPr>
                              <m:t>𝒏</m:t>
                            </m:r>
                          </m:sup>
                        </m:sSup>
                      </m:oMath>
                    </m:oMathPara>
                  </a14:m>
                  <a:endParaRPr lang="zh-CN" altLang="en-US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04248" y="2132856"/>
                  <a:ext cx="718915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val 6"/>
            <p:cNvSpPr/>
            <p:nvPr/>
          </p:nvSpPr>
          <p:spPr>
            <a:xfrm>
              <a:off x="2339752" y="2656076"/>
              <a:ext cx="2556284" cy="232109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067944" y="2517122"/>
              <a:ext cx="2592288" cy="252028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066384" y="2900461"/>
              <a:ext cx="839534" cy="1798351"/>
            </a:xfrm>
            <a:custGeom>
              <a:avLst/>
              <a:gdLst>
                <a:gd name="connsiteX0" fmla="*/ 364939 w 839534"/>
                <a:gd name="connsiteY0" fmla="*/ 6862 h 1798351"/>
                <a:gd name="connsiteX1" fmla="*/ 153924 w 839534"/>
                <a:gd name="connsiteY1" fmla="*/ 276493 h 1798351"/>
                <a:gd name="connsiteX2" fmla="*/ 60139 w 839534"/>
                <a:gd name="connsiteY2" fmla="*/ 499231 h 1798351"/>
                <a:gd name="connsiteX3" fmla="*/ 1524 w 839534"/>
                <a:gd name="connsiteY3" fmla="*/ 956431 h 1798351"/>
                <a:gd name="connsiteX4" fmla="*/ 24970 w 839534"/>
                <a:gd name="connsiteY4" fmla="*/ 1179170 h 1798351"/>
                <a:gd name="connsiteX5" fmla="*/ 107031 w 839534"/>
                <a:gd name="connsiteY5" fmla="*/ 1378462 h 1798351"/>
                <a:gd name="connsiteX6" fmla="*/ 212539 w 839534"/>
                <a:gd name="connsiteY6" fmla="*/ 1589477 h 1798351"/>
                <a:gd name="connsiteX7" fmla="*/ 423554 w 839534"/>
                <a:gd name="connsiteY7" fmla="*/ 1777047 h 1798351"/>
                <a:gd name="connsiteX8" fmla="*/ 411831 w 839534"/>
                <a:gd name="connsiteY8" fmla="*/ 1777047 h 1798351"/>
                <a:gd name="connsiteX9" fmla="*/ 587678 w 839534"/>
                <a:gd name="connsiteY9" fmla="*/ 1624647 h 1798351"/>
                <a:gd name="connsiteX10" fmla="*/ 669739 w 839534"/>
                <a:gd name="connsiteY10" fmla="*/ 1483970 h 1798351"/>
                <a:gd name="connsiteX11" fmla="*/ 751801 w 839534"/>
                <a:gd name="connsiteY11" fmla="*/ 1366739 h 1798351"/>
                <a:gd name="connsiteX12" fmla="*/ 822139 w 839534"/>
                <a:gd name="connsiteY12" fmla="*/ 1132277 h 1798351"/>
                <a:gd name="connsiteX13" fmla="*/ 833862 w 839534"/>
                <a:gd name="connsiteY13" fmla="*/ 909539 h 1798351"/>
                <a:gd name="connsiteX14" fmla="*/ 833862 w 839534"/>
                <a:gd name="connsiteY14" fmla="*/ 733693 h 1798351"/>
                <a:gd name="connsiteX15" fmla="*/ 763524 w 839534"/>
                <a:gd name="connsiteY15" fmla="*/ 522677 h 1798351"/>
                <a:gd name="connsiteX16" fmla="*/ 681462 w 839534"/>
                <a:gd name="connsiteY16" fmla="*/ 346831 h 1798351"/>
                <a:gd name="connsiteX17" fmla="*/ 575954 w 839534"/>
                <a:gd name="connsiteY17" fmla="*/ 206154 h 1798351"/>
                <a:gd name="connsiteX18" fmla="*/ 458724 w 839534"/>
                <a:gd name="connsiteY18" fmla="*/ 88924 h 1798351"/>
                <a:gd name="connsiteX19" fmla="*/ 364939 w 839534"/>
                <a:gd name="connsiteY19" fmla="*/ 6862 h 1798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39534" h="1798351">
                  <a:moveTo>
                    <a:pt x="364939" y="6862"/>
                  </a:moveTo>
                  <a:cubicBezTo>
                    <a:pt x="314139" y="38123"/>
                    <a:pt x="204724" y="194432"/>
                    <a:pt x="153924" y="276493"/>
                  </a:cubicBezTo>
                  <a:cubicBezTo>
                    <a:pt x="103124" y="358554"/>
                    <a:pt x="85539" y="385908"/>
                    <a:pt x="60139" y="499231"/>
                  </a:cubicBezTo>
                  <a:cubicBezTo>
                    <a:pt x="34739" y="612554"/>
                    <a:pt x="7385" y="843108"/>
                    <a:pt x="1524" y="956431"/>
                  </a:cubicBezTo>
                  <a:cubicBezTo>
                    <a:pt x="-4338" y="1069754"/>
                    <a:pt x="7385" y="1108832"/>
                    <a:pt x="24970" y="1179170"/>
                  </a:cubicBezTo>
                  <a:cubicBezTo>
                    <a:pt x="42554" y="1249509"/>
                    <a:pt x="75770" y="1310078"/>
                    <a:pt x="107031" y="1378462"/>
                  </a:cubicBezTo>
                  <a:cubicBezTo>
                    <a:pt x="138292" y="1446846"/>
                    <a:pt x="159785" y="1523046"/>
                    <a:pt x="212539" y="1589477"/>
                  </a:cubicBezTo>
                  <a:cubicBezTo>
                    <a:pt x="265293" y="1655908"/>
                    <a:pt x="390339" y="1745785"/>
                    <a:pt x="423554" y="1777047"/>
                  </a:cubicBezTo>
                  <a:cubicBezTo>
                    <a:pt x="456769" y="1808309"/>
                    <a:pt x="384477" y="1802447"/>
                    <a:pt x="411831" y="1777047"/>
                  </a:cubicBezTo>
                  <a:cubicBezTo>
                    <a:pt x="439185" y="1751647"/>
                    <a:pt x="544693" y="1673493"/>
                    <a:pt x="587678" y="1624647"/>
                  </a:cubicBezTo>
                  <a:cubicBezTo>
                    <a:pt x="630663" y="1575801"/>
                    <a:pt x="642385" y="1526955"/>
                    <a:pt x="669739" y="1483970"/>
                  </a:cubicBezTo>
                  <a:cubicBezTo>
                    <a:pt x="697093" y="1440985"/>
                    <a:pt x="726401" y="1425355"/>
                    <a:pt x="751801" y="1366739"/>
                  </a:cubicBezTo>
                  <a:cubicBezTo>
                    <a:pt x="777201" y="1308123"/>
                    <a:pt x="808462" y="1208477"/>
                    <a:pt x="822139" y="1132277"/>
                  </a:cubicBezTo>
                  <a:cubicBezTo>
                    <a:pt x="835816" y="1056077"/>
                    <a:pt x="831908" y="975970"/>
                    <a:pt x="833862" y="909539"/>
                  </a:cubicBezTo>
                  <a:cubicBezTo>
                    <a:pt x="835816" y="843108"/>
                    <a:pt x="845585" y="798170"/>
                    <a:pt x="833862" y="733693"/>
                  </a:cubicBezTo>
                  <a:cubicBezTo>
                    <a:pt x="822139" y="669216"/>
                    <a:pt x="788924" y="587154"/>
                    <a:pt x="763524" y="522677"/>
                  </a:cubicBezTo>
                  <a:cubicBezTo>
                    <a:pt x="738124" y="458200"/>
                    <a:pt x="712724" y="399585"/>
                    <a:pt x="681462" y="346831"/>
                  </a:cubicBezTo>
                  <a:cubicBezTo>
                    <a:pt x="650200" y="294077"/>
                    <a:pt x="613077" y="249139"/>
                    <a:pt x="575954" y="206154"/>
                  </a:cubicBezTo>
                  <a:cubicBezTo>
                    <a:pt x="538831" y="163170"/>
                    <a:pt x="493893" y="118232"/>
                    <a:pt x="458724" y="88924"/>
                  </a:cubicBezTo>
                  <a:cubicBezTo>
                    <a:pt x="423555" y="59616"/>
                    <a:pt x="415739" y="-24399"/>
                    <a:pt x="364939" y="6862"/>
                  </a:cubicBezTo>
                  <a:close/>
                </a:path>
              </a:pathLst>
            </a:cu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807912" y="3473381"/>
                  <a:ext cx="827984" cy="6036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/>
                                  </a:rPr>
                                  <m:t>𝑋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7912" y="3473381"/>
                  <a:ext cx="827984" cy="60369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12168" y="3501008"/>
                  <a:ext cx="807144" cy="6036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zh-CN" sz="32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32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/>
                                  </a:rPr>
                                  <m:t>𝑌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168" y="3501008"/>
                  <a:ext cx="807144" cy="60369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067944" y="3473381"/>
                  <a:ext cx="627095" cy="6192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32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CN" sz="3200" b="0" i="1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473381"/>
                  <a:ext cx="627095" cy="61920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067944" y="2708920"/>
                <a:ext cx="5037726" cy="22704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Null space of data X, Null(X) contains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Individual row space of Y,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𝑹𝒐𝒘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𝒀</m:t>
                            </m:r>
                          </m:sup>
                        </m:sSup>
                      </m:sub>
                    </m:sSub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Grey noise </a:t>
                </a:r>
                <a:r>
                  <a:rPr lang="en-US" altLang="zh-CN" sz="20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space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Null space of data Y, Null(Y) contains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Individual row space of X, 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𝑹𝒐𝒘</m:t>
                    </m:r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𝑰</m:t>
                            </m:r>
                          </m:e>
                          <m:sup>
                            <m:r>
                              <a:rPr lang="en-US" altLang="zh-CN" sz="2000" b="1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𝑿</m:t>
                            </m:r>
                          </m:sup>
                        </m:sSup>
                      </m:sub>
                    </m:sSub>
                    <m:r>
                      <a:rPr lang="en-US" altLang="zh-CN" sz="2000" b="1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Grey noise </a:t>
                </a:r>
                <a:r>
                  <a:rPr lang="en-US" altLang="zh-CN" sz="20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row space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08920"/>
                <a:ext cx="5037726" cy="2270493"/>
              </a:xfrm>
              <a:prstGeom prst="rect">
                <a:avLst/>
              </a:prstGeom>
              <a:blipFill rotWithShape="1">
                <a:blip r:embed="rId8"/>
                <a:stretch>
                  <a:fillRect l="-967" t="-1072" b="-37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2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#2 De-noise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of null spaces(UN) under noise</a:t>
            </a:r>
          </a:p>
          <a:p>
            <a:pPr marL="857250" lvl="1" indent="-457200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 spaces </a:t>
            </a:r>
          </a:p>
          <a:p>
            <a:pPr marL="857250" lvl="1" indent="-457200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Leaking joint signal becomes noise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27507" y="3422627"/>
            <a:ext cx="5216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Estimated signal direction deviates from direction in real row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 to ratio influences the angle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51520" y="3537579"/>
            <a:ext cx="3581916" cy="3203789"/>
            <a:chOff x="251520" y="3321555"/>
            <a:chExt cx="3581916" cy="3203789"/>
          </a:xfrm>
        </p:grpSpPr>
        <p:sp>
          <p:nvSpPr>
            <p:cNvPr id="64" name="Oval 63"/>
            <p:cNvSpPr/>
            <p:nvPr/>
          </p:nvSpPr>
          <p:spPr>
            <a:xfrm>
              <a:off x="1682158" y="3321555"/>
              <a:ext cx="297554" cy="323469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Group 66"/>
            <p:cNvGrpSpPr/>
            <p:nvPr/>
          </p:nvGrpSpPr>
          <p:grpSpPr>
            <a:xfrm>
              <a:off x="251520" y="3421811"/>
              <a:ext cx="3581916" cy="3103533"/>
              <a:chOff x="251520" y="3421811"/>
              <a:chExt cx="3581916" cy="310353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251520" y="3421811"/>
                <a:ext cx="3096344" cy="3103533"/>
                <a:chOff x="755576" y="3274849"/>
                <a:chExt cx="3096344" cy="3103533"/>
              </a:xfrm>
            </p:grpSpPr>
            <p:cxnSp>
              <p:nvCxnSpPr>
                <p:cNvPr id="5" name="Straight Arrow Connector 4"/>
                <p:cNvCxnSpPr>
                  <a:endCxn id="30" idx="6"/>
                </p:cNvCxnSpPr>
                <p:nvPr/>
              </p:nvCxnSpPr>
              <p:spPr>
                <a:xfrm>
                  <a:off x="2302127" y="4826615"/>
                  <a:ext cx="1546552" cy="1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Arrow Connector 5"/>
                <p:cNvCxnSpPr/>
                <p:nvPr/>
              </p:nvCxnSpPr>
              <p:spPr>
                <a:xfrm flipV="1">
                  <a:off x="2267744" y="4563492"/>
                  <a:ext cx="1580935" cy="23366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>
                  <a:endCxn id="30" idx="0"/>
                </p:cNvCxnSpPr>
                <p:nvPr/>
              </p:nvCxnSpPr>
              <p:spPr>
                <a:xfrm flipV="1">
                  <a:off x="2302127" y="3274849"/>
                  <a:ext cx="1" cy="152230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/>
                <p:nvPr/>
              </p:nvCxnSpPr>
              <p:spPr>
                <a:xfrm flipV="1">
                  <a:off x="2302127" y="3274849"/>
                  <a:ext cx="325657" cy="1522304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/>
                <p:cNvCxnSpPr/>
                <p:nvPr/>
              </p:nvCxnSpPr>
              <p:spPr>
                <a:xfrm flipH="1" flipV="1">
                  <a:off x="1979712" y="3274849"/>
                  <a:ext cx="288032" cy="1522304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50000"/>
                    </a:schemeClr>
                  </a:solidFill>
                  <a:prstDash val="sysDot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29"/>
                <p:cNvSpPr/>
                <p:nvPr/>
              </p:nvSpPr>
              <p:spPr>
                <a:xfrm>
                  <a:off x="755576" y="3274849"/>
                  <a:ext cx="3093103" cy="3103533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758817" y="4826616"/>
                  <a:ext cx="309310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Arrow Connector 50"/>
                <p:cNvCxnSpPr/>
                <p:nvPr/>
              </p:nvCxnSpPr>
              <p:spPr>
                <a:xfrm>
                  <a:off x="2264504" y="4797152"/>
                  <a:ext cx="1584175" cy="252760"/>
                </a:xfrm>
                <a:prstGeom prst="straightConnector1">
                  <a:avLst/>
                </a:prstGeom>
                <a:ln w="381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2042154" y="3975903"/>
                      <a:ext cx="3818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b="1" i="1" smtClean="0">
                                <a:latin typeface="Cambria Math"/>
                              </a:rPr>
                              <m:t>𝜽</m:t>
                            </m:r>
                          </m:oMath>
                        </m:oMathPara>
                      </a14:m>
                      <a:endParaRPr lang="zh-CN" altLang="en-US" b="1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042154" y="3975903"/>
                      <a:ext cx="381835" cy="369332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2194554" y="3995772"/>
                      <a:ext cx="3818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b="1" i="1" smtClean="0">
                                <a:latin typeface="Cambria Math"/>
                              </a:rPr>
                              <m:t>𝜽</m:t>
                            </m:r>
                          </m:oMath>
                        </m:oMathPara>
                      </a14:m>
                      <a:endParaRPr lang="zh-CN" altLang="en-US" b="1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194554" y="3995772"/>
                      <a:ext cx="381835" cy="36933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TextBox 56"/>
                    <p:cNvSpPr txBox="1"/>
                    <p:nvPr/>
                  </p:nvSpPr>
                  <p:spPr>
                    <a:xfrm>
                      <a:off x="2966029" y="4715852"/>
                      <a:ext cx="3818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b="1" i="1" smtClean="0">
                                <a:latin typeface="Cambria Math"/>
                              </a:rPr>
                              <m:t>𝜽</m:t>
                            </m:r>
                          </m:oMath>
                        </m:oMathPara>
                      </a14:m>
                      <a:endParaRPr lang="zh-CN" altLang="en-US" b="1" dirty="0"/>
                    </a:p>
                  </p:txBody>
                </p:sp>
              </mc:Choice>
              <mc:Fallback xmlns="">
                <p:sp>
                  <p:nvSpPr>
                    <p:cNvPr id="57" name="TextBox 5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6029" y="4715852"/>
                      <a:ext cx="381835" cy="36933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2987824" y="4571836"/>
                      <a:ext cx="3818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zh-CN" altLang="en-US" b="1" i="1" smtClean="0">
                                <a:latin typeface="Cambria Math"/>
                              </a:rPr>
                              <m:t>𝜽</m:t>
                            </m:r>
                          </m:oMath>
                        </m:oMathPara>
                      </a14:m>
                      <a:endParaRPr lang="zh-CN" altLang="en-US" b="1" dirty="0"/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87824" y="4571836"/>
                      <a:ext cx="381835" cy="36933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0" name="Oval 59"/>
              <p:cNvSpPr/>
              <p:nvPr/>
            </p:nvSpPr>
            <p:spPr>
              <a:xfrm>
                <a:off x="3131840" y="4797152"/>
                <a:ext cx="297554" cy="323469"/>
              </a:xfrm>
              <a:prstGeom prst="ellipse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2699792" y="4307531"/>
                <a:ext cx="11294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Joint in Y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2699792" y="5235340"/>
                <a:ext cx="11336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Joint in 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123728" y="3734498"/>
                <a:ext cx="1236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Noise in X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42012" y="3734498"/>
                <a:ext cx="1232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Noise in </a:t>
                </a:r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70" name="Straight Arrow Connector 69"/>
          <p:cNvCxnSpPr>
            <a:stCxn id="60" idx="6"/>
          </p:cNvCxnSpPr>
          <p:nvPr/>
        </p:nvCxnSpPr>
        <p:spPr>
          <a:xfrm>
            <a:off x="3429394" y="5174911"/>
            <a:ext cx="926582" cy="494783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301852" y="5636030"/>
            <a:ext cx="26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of leaking joint signal in UN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Straight Arrow Connector 73"/>
          <p:cNvCxnSpPr>
            <a:stCxn id="64" idx="6"/>
          </p:cNvCxnSpPr>
          <p:nvPr/>
        </p:nvCxnSpPr>
        <p:spPr>
          <a:xfrm>
            <a:off x="1979712" y="3699314"/>
            <a:ext cx="2304256" cy="1193573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4293220" y="4835658"/>
            <a:ext cx="26707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 of noise signal in UN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ight Brace 80"/>
          <p:cNvSpPr/>
          <p:nvPr/>
        </p:nvSpPr>
        <p:spPr>
          <a:xfrm>
            <a:off x="6535753" y="5058653"/>
            <a:ext cx="324036" cy="1153080"/>
          </a:xfrm>
          <a:prstGeom prst="rightBrace">
            <a:avLst>
              <a:gd name="adj1" fmla="val 35909"/>
              <a:gd name="adj2" fmla="val 51132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TextBox 81"/>
          <p:cNvSpPr txBox="1"/>
          <p:nvPr/>
        </p:nvSpPr>
        <p:spPr>
          <a:xfrm>
            <a:off x="6859789" y="5451364"/>
            <a:ext cx="1710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Paired in UN 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50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#2 De-noise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 of null spaces under noise</a:t>
            </a:r>
          </a:p>
          <a:p>
            <a:pPr marL="857250" lvl="1" indent="-457200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components via singular value plot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212976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 pairs of basis in two estimated row spaces</a:t>
            </a:r>
          </a:p>
          <a:p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distinguish joint from individual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3068960"/>
            <a:ext cx="6841277" cy="3454400"/>
            <a:chOff x="0" y="3068960"/>
            <a:chExt cx="6841277" cy="3454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" t="24242" r="7966" b="24242"/>
            <a:stretch/>
          </p:blipFill>
          <p:spPr bwMode="auto">
            <a:xfrm>
              <a:off x="0" y="3068960"/>
              <a:ext cx="4716016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4355976" y="5985851"/>
              <a:ext cx="297554" cy="32346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274446" y="3609587"/>
              <a:ext cx="297554" cy="323469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H="1">
              <a:off x="1721024" y="3655181"/>
              <a:ext cx="648072" cy="27787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27583" y="3933056"/>
              <a:ext cx="19383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Noisy direction 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4175960" y="5727595"/>
              <a:ext cx="10441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5245968" y="5527540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#2 threshold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1346374" y="5252427"/>
                  <a:ext cx="2649571" cy="98488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Paired basis</a:t>
                  </a:r>
                </a:p>
                <a:p>
                  <a:pPr marL="342900" indent="-342900">
                    <a:buFont typeface="Arial" panose="020B0604020202020204" pitchFamily="34" charset="0"/>
                    <a:buChar char="•"/>
                  </a:pPr>
                  <a:r>
                    <a:rPr lang="en-US" altLang="zh-CN" sz="20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Calculate angle </a:t>
                  </a:r>
                  <a14:m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𝜃</m:t>
                      </m:r>
                      <m:r>
                        <a:rPr lang="en-US" altLang="zh-CN" sz="20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altLang="zh-CN" sz="2000" dirty="0" smtClean="0">
                      <a:solidFill>
                        <a:schemeClr val="tx2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6374" y="5252427"/>
                  <a:ext cx="2649571" cy="98488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069" t="-248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Left Bracket 25"/>
            <p:cNvSpPr/>
            <p:nvPr/>
          </p:nvSpPr>
          <p:spPr>
            <a:xfrm>
              <a:off x="3995945" y="3771321"/>
              <a:ext cx="360031" cy="2376264"/>
            </a:xfrm>
            <a:prstGeom prst="leftBracket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175960" y="4237057"/>
              <a:ext cx="540056" cy="559103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flipH="1">
              <a:off x="3491880" y="4375261"/>
              <a:ext cx="648072" cy="27787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2195736" y="4305290"/>
              <a:ext cx="1378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direction 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11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#2 De-noise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#2 threshold selection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𝜑</m:t>
                    </m:r>
                  </m:oMath>
                </a14:m>
                <a:endPara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00050" lvl="1" indent="0">
                  <a:buNone/>
                </a:pPr>
                <a:endParaRPr lang="en-US" altLang="zh-CN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496" y="2574944"/>
            <a:ext cx="2130925" cy="3014296"/>
            <a:chOff x="360635" y="1706578"/>
            <a:chExt cx="2794444" cy="3594630"/>
          </a:xfrm>
        </p:grpSpPr>
        <p:grpSp>
          <p:nvGrpSpPr>
            <p:cNvPr id="5" name="Group 4"/>
            <p:cNvGrpSpPr/>
            <p:nvPr/>
          </p:nvGrpSpPr>
          <p:grpSpPr>
            <a:xfrm>
              <a:off x="683568" y="1844824"/>
              <a:ext cx="2471511" cy="3456384"/>
              <a:chOff x="683568" y="1844824"/>
              <a:chExt cx="2471511" cy="3456384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1691680" y="1844824"/>
                <a:ext cx="0" cy="230425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1691680" y="4149080"/>
                <a:ext cx="1463399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>
                <a:off x="819157" y="4149080"/>
                <a:ext cx="872523" cy="1152128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V="1">
                <a:off x="1691680" y="1988840"/>
                <a:ext cx="864096" cy="216024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683568" y="2132856"/>
                <a:ext cx="1008112" cy="2016224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1224373" y="3068960"/>
                    <a:ext cx="46730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373" y="3068960"/>
                    <a:ext cx="467307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88219" y="3068960"/>
                    <a:ext cx="474937" cy="3912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88219" y="3068960"/>
                    <a:ext cx="474937" cy="391261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r="-5000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>
              <a:xfrm flipV="1">
                <a:off x="683568" y="1928664"/>
                <a:ext cx="1008112" cy="28803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1691680" y="1927920"/>
                <a:ext cx="864096" cy="14476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683568" y="2082692"/>
                <a:ext cx="1872208" cy="13400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60635" y="1847364"/>
                  <a:ext cx="45852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0635" y="1847364"/>
                  <a:ext cx="45852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2123728" y="1706578"/>
                  <a:ext cx="466153" cy="3912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28" y="1706578"/>
                  <a:ext cx="466153" cy="391261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b="-312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79712" y="2480914"/>
                <a:ext cx="4200894" cy="5880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 b="0" i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8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𝜑</m:t>
                              </m:r>
                            </m:e>
                          </m:d>
                        </m:e>
                      </m:func>
                      <m:r>
                        <a:rPr lang="en-US" altLang="zh-CN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CN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altLang="zh-CN" sz="2800" i="1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sz="280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sz="2800" i="1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8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zh-CN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80914"/>
                <a:ext cx="4200894" cy="5880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51720" y="3337740"/>
                <a:ext cx="8640960" cy="31155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func>
                      <m:funcPr>
                        <m:ctrlPr>
                          <a:rPr lang="en-US" altLang="zh-CN" sz="2400" i="1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400" i="1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are estimation from [</a:t>
                </a:r>
                <a:r>
                  <a:rPr lang="en-US" altLang="zh-CN" sz="2400" dirty="0" err="1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Shablin</a:t>
                </a:r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2010] </a:t>
                </a:r>
              </a:p>
              <a:p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Suppose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 →∞</m:t>
                    </m:r>
                  </m:oMath>
                </a14:m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sz="2400" b="0" i="0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altLang="zh-CN" sz="24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4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altLang="zh-CN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zh-CN" altLang="en-US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altLang="zh-CN" sz="2400" b="0" i="1" smtClean="0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)/(</m:t>
                        </m:r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zh-CN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solidFill>
                                          <a:schemeClr val="tx2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altLang="zh-CN" sz="2400" i="1">
                                    <a:solidFill>
                                      <a:schemeClr val="tx2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zh-CN" altLang="en-US" sz="2400" b="0" i="1" smtClean="0">
                                <a:solidFill>
                                  <a:schemeClr val="tx2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𝜆</m:t>
                            </m:r>
                          </m:den>
                        </m:f>
                        <m:r>
                          <a:rPr lang="en-US" altLang="zh-CN" sz="2400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which,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US" altLang="zh-CN" sz="2000" b="0" i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smtClean="0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𝑠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𝑐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sSup>
                                        <m:sSupPr>
                                          <m:ctrlP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2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2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2000" b="0" i="1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4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2000" i="1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CN" sz="20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2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CN" sz="2000" b="0" i="1" smtClean="0">
                                      <a:solidFill>
                                        <a:schemeClr val="tx2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oMath>
                  </m:oMathPara>
                </a14:m>
                <a:endParaRPr lang="en-US" altLang="zh-CN" sz="24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zh-CN" altLang="en-US" sz="24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3337740"/>
                <a:ext cx="8640960" cy="3115596"/>
              </a:xfrm>
              <a:prstGeom prst="rect">
                <a:avLst/>
              </a:prstGeom>
              <a:blipFill rotWithShape="1">
                <a:blip r:embed="rId9"/>
                <a:stretch>
                  <a:fillRect l="-1129" t="-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#2 De-noise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Connection between #1 and #2 thresholds</a:t>
                </a:r>
              </a:p>
              <a:p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altLang="zh-CN" sz="28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What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sz="2800" dirty="0" smtClean="0"/>
                  <a:t> </a:t>
                </a:r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are unknown ?</a:t>
                </a:r>
              </a:p>
              <a:p>
                <a:pPr lvl="1"/>
                <a:r>
                  <a:rPr lang="en-US" altLang="zh-CN" sz="2400" b="1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Multi-scale</a:t>
                </a:r>
                <a:r>
                  <a:rPr lang="en-US" altLang="zh-CN" sz="24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aspect comes! 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97152"/>
              </a:xfrm>
              <a:blipFill rotWithShape="1">
                <a:blip r:embed="rId2"/>
                <a:stretch>
                  <a:fillRect l="-1259" t="-20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952200751"/>
                  </p:ext>
                </p:extLst>
              </p:nvPr>
            </p:nvGraphicFramePr>
            <p:xfrm>
              <a:off x="1524000" y="2045072"/>
              <a:ext cx="5568280" cy="34001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952200751"/>
                  </p:ext>
                </p:extLst>
              </p:nvPr>
            </p:nvGraphicFramePr>
            <p:xfrm>
              <a:off x="1524000" y="2045072"/>
              <a:ext cx="5568280" cy="3400152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0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Era Challenge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http://blogs.sas.com/content/customeranalytics/files/2013/02/BigDataOnYourRad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6820719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g Data - Volume, Velocity, and Varie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143" y="4869942"/>
            <a:ext cx="4237321" cy="188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11960" y="4869942"/>
            <a:ext cx="1584176" cy="18851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7236296" y="4869160"/>
            <a:ext cx="1584176" cy="188510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Reconstruction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data blocks to each row spaces</a:t>
            </a: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Obtain estimations of each structure matrices</a:t>
            </a:r>
          </a:p>
          <a:p>
            <a:pPr lvl="1"/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loading, singular value and basis in row together to recover each component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71600" y="2276872"/>
            <a:ext cx="7056784" cy="2793845"/>
            <a:chOff x="971600" y="2146984"/>
            <a:chExt cx="7056784" cy="2793845"/>
          </a:xfrm>
        </p:grpSpPr>
        <p:grpSp>
          <p:nvGrpSpPr>
            <p:cNvPr id="9" name="Group 8"/>
            <p:cNvGrpSpPr/>
            <p:nvPr/>
          </p:nvGrpSpPr>
          <p:grpSpPr>
            <a:xfrm>
              <a:off x="4139952" y="2274372"/>
              <a:ext cx="3024336" cy="1728192"/>
              <a:chOff x="3563888" y="2274372"/>
              <a:chExt cx="3024336" cy="1728192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563888" y="2274372"/>
                <a:ext cx="648072" cy="17281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dirty="0" smtClean="0"/>
              </a:p>
              <a:p>
                <a:pPr algn="ctr"/>
                <a:endParaRPr lang="zh-CN" altLang="en-US" sz="24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427984" y="2274372"/>
                <a:ext cx="648072" cy="6480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i="1" dirty="0" smtClean="0">
                  <a:latin typeface="Cambria Math"/>
                </a:endParaRPr>
              </a:p>
              <a:p>
                <a:pPr algn="ctr"/>
                <a:endParaRPr lang="en-US" altLang="zh-CN" sz="2800" dirty="0" smtClean="0"/>
              </a:p>
              <a:p>
                <a:pPr algn="ctr"/>
                <a:endParaRPr lang="zh-CN" altLang="en-US" sz="24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20072" y="2274372"/>
                <a:ext cx="1368152" cy="6480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i="1" dirty="0" smtClean="0">
                  <a:latin typeface="Cambria Math"/>
                </a:endParaRPr>
              </a:p>
              <a:p>
                <a:pPr algn="ctr"/>
                <a:endParaRPr lang="en-US" altLang="zh-CN" sz="2800" dirty="0" smtClean="0"/>
              </a:p>
              <a:p>
                <a:pPr algn="ctr"/>
                <a:endParaRPr lang="zh-CN" altLang="en-US" sz="2400" dirty="0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971600" y="2262744"/>
              <a:ext cx="1368152" cy="17281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dirty="0" smtClean="0"/>
            </a:p>
            <a:p>
              <a:pPr algn="ctr"/>
              <a:endParaRPr lang="zh-CN" alt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2339752" y="2636912"/>
              <a:ext cx="1368152" cy="6480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i="1" dirty="0" smtClean="0">
                <a:latin typeface="Cambria Math"/>
              </a:endParaRPr>
            </a:p>
            <a:p>
              <a:pPr algn="ctr"/>
              <a:endParaRPr lang="en-US" altLang="zh-CN" sz="2800" dirty="0" smtClean="0"/>
            </a:p>
            <a:p>
              <a:pPr algn="ctr"/>
              <a:endParaRPr lang="zh-CN" alt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31267" y="2617096"/>
                  <a:ext cx="540533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2800" b="1" i="1" smtClean="0">
                            <a:latin typeface="Cambria Math"/>
                            <a:ea typeface="Cambria Math"/>
                          </a:rPr>
                          <m:t>×</m:t>
                        </m:r>
                      </m:oMath>
                    </m:oMathPara>
                  </a14:m>
                  <a:endParaRPr lang="zh-CN" altLang="en-US" sz="28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1267" y="2617096"/>
                  <a:ext cx="540533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1231687" y="2772897"/>
              <a:ext cx="8479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8661" y="2708920"/>
              <a:ext cx="991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Row space</a:t>
              </a:r>
              <a:endPara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6948264" y="2636912"/>
              <a:ext cx="1368152" cy="6480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i="1" dirty="0" smtClean="0">
                <a:latin typeface="Cambria Math"/>
              </a:endParaRPr>
            </a:p>
            <a:p>
              <a:pPr algn="ctr"/>
              <a:endParaRPr lang="en-US" altLang="zh-CN" sz="2800" dirty="0" smtClean="0"/>
            </a:p>
            <a:p>
              <a:pPr algn="ctr"/>
              <a:endParaRPr lang="zh-CN" altLang="en-US" sz="24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724128" y="2146984"/>
              <a:ext cx="2304256" cy="1930088"/>
            </a:xfrm>
            <a:prstGeom prst="rect">
              <a:avLst/>
            </a:prstGeom>
            <a:noFill/>
            <a:ln w="381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69883" y="2749488"/>
              <a:ext cx="385282" cy="36254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Left Brace 15"/>
            <p:cNvSpPr/>
            <p:nvPr/>
          </p:nvSpPr>
          <p:spPr>
            <a:xfrm rot="5400000" flipH="1">
              <a:off x="4751319" y="3393697"/>
              <a:ext cx="289434" cy="1512168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955165" y="4294498"/>
              <a:ext cx="26935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Loading and singular value matrices</a:t>
              </a:r>
              <a:endParaRPr lang="zh-CN" alt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6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visualization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7353" r="2841" b="11275"/>
          <a:stretch/>
        </p:blipFill>
        <p:spPr bwMode="auto">
          <a:xfrm>
            <a:off x="683568" y="1772816"/>
            <a:ext cx="7776864" cy="51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5683" y="262210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683" y="53732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899" y="26217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62589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899" y="537321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3732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123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Rank=1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9378" y="410901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Rank=1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88" y="25601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788" y="522776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2293" y="4000572"/>
            <a:ext cx="218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Gaussian Random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atrix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7927" y="4109010"/>
                <a:ext cx="140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 ×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27" y="4109010"/>
                <a:ext cx="1402075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87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709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De-noise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3102" y="2494880"/>
            <a:ext cx="8712968" cy="3454400"/>
            <a:chOff x="251520" y="3284984"/>
            <a:chExt cx="8712968" cy="34544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88" t="24242" r="10539" b="24242"/>
            <a:stretch/>
          </p:blipFill>
          <p:spPr bwMode="auto">
            <a:xfrm>
              <a:off x="251520" y="3284984"/>
              <a:ext cx="42164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97" t="24242" r="10785" b="24242"/>
            <a:stretch/>
          </p:blipFill>
          <p:spPr bwMode="auto">
            <a:xfrm>
              <a:off x="4781996" y="3284984"/>
              <a:ext cx="4182492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62237" y="3460938"/>
              <a:ext cx="1752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X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4288" y="3460938"/>
              <a:ext cx="17477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Y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611560" y="5661248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161408" y="5877272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>
              <a:off x="3347864" y="4920952"/>
              <a:ext cx="2592288" cy="72008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724128" y="4920952"/>
              <a:ext cx="216024" cy="9563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933256" y="4597786"/>
              <a:ext cx="23831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 1 thresholds for each data block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75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De-noise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79043" y="2348880"/>
            <a:ext cx="7525405" cy="4179824"/>
            <a:chOff x="0" y="3068960"/>
            <a:chExt cx="6841277" cy="3454400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4" t="24242" r="7966" b="24242"/>
            <a:stretch/>
          </p:blipFill>
          <p:spPr bwMode="auto">
            <a:xfrm>
              <a:off x="0" y="3068960"/>
              <a:ext cx="4716016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4355976" y="5985851"/>
              <a:ext cx="297554" cy="323469"/>
            </a:xfrm>
            <a:prstGeom prst="ellipse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274446" y="3609587"/>
              <a:ext cx="297554" cy="323469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721024" y="3655181"/>
              <a:ext cx="648072" cy="277875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27583" y="3933056"/>
              <a:ext cx="19383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Noisy direction 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4175960" y="5727595"/>
              <a:ext cx="1044112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5245968" y="5527540"/>
              <a:ext cx="15953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#2 threshold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175960" y="4237057"/>
              <a:ext cx="540056" cy="559103"/>
            </a:xfrm>
            <a:prstGeom prst="roundRect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Straight Arrow Connector 24"/>
            <p:cNvCxnSpPr>
              <a:stCxn id="24" idx="1"/>
            </p:cNvCxnSpPr>
            <p:nvPr/>
          </p:nvCxnSpPr>
          <p:spPr>
            <a:xfrm flipH="1">
              <a:off x="3371801" y="4516609"/>
              <a:ext cx="804159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255623" y="4305290"/>
              <a:ext cx="13780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Individual direction 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 flipH="1" flipV="1">
            <a:off x="4985278" y="5807895"/>
            <a:ext cx="885340" cy="2385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44676" y="5356658"/>
            <a:ext cx="151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direction 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3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Toy Example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793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Reconstruction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4" t="6862" r="3219" b="12255"/>
          <a:stretch/>
        </p:blipFill>
        <p:spPr bwMode="auto">
          <a:xfrm>
            <a:off x="683568" y="1712879"/>
            <a:ext cx="7710577" cy="51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445683" y="262210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9899" y="26217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00192" y="262589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45683" y="53732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89899" y="537321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00192" y="53732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412368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79378" y="4109010"/>
            <a:ext cx="1269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8410" y="4114465"/>
            <a:ext cx="1147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788" y="25601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4788" y="522776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3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Spanish Mortality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 block Versus Female block</a:t>
            </a:r>
            <a:endParaRPr lang="zh-CN" alt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8851" y="2348880"/>
            <a:ext cx="7926299" cy="4176464"/>
            <a:chOff x="318109" y="2204864"/>
            <a:chExt cx="7926299" cy="41764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00" t="6863" r="2655" b="13066"/>
            <a:stretch/>
          </p:blipFill>
          <p:spPr bwMode="auto">
            <a:xfrm>
              <a:off x="2267744" y="2204864"/>
              <a:ext cx="3744416" cy="41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Brace 4"/>
            <p:cNvSpPr/>
            <p:nvPr/>
          </p:nvSpPr>
          <p:spPr>
            <a:xfrm>
              <a:off x="5904148" y="2348880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Right Brace 5"/>
            <p:cNvSpPr/>
            <p:nvPr/>
          </p:nvSpPr>
          <p:spPr>
            <a:xfrm>
              <a:off x="5940152" y="4653136"/>
              <a:ext cx="324036" cy="1584176"/>
            </a:xfrm>
            <a:prstGeom prst="rightBrace">
              <a:avLst>
                <a:gd name="adj1" fmla="val 35909"/>
                <a:gd name="adj2" fmla="val 51132"/>
              </a:avLst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45088" y="2924944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features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65981" y="5301208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Age as features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eft Brace 8"/>
            <p:cNvSpPr/>
            <p:nvPr/>
          </p:nvSpPr>
          <p:spPr>
            <a:xfrm rot="5400000" flipH="1">
              <a:off x="3986727" y="2474193"/>
              <a:ext cx="289434" cy="3348372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03848" y="4181018"/>
              <a:ext cx="22274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 as Subjects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7991" y="2940913"/>
              <a:ext cx="1739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Male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109" y="5245169"/>
              <a:ext cx="2039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Spanish Female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9646" y="2348880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16917" y="2339549"/>
              <a:ext cx="3209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endParaRPr lang="zh-CN" alt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r="6863" b="10647"/>
          <a:stretch/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Spanish Male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6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3" r="6863" b="10929"/>
          <a:stretch/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Spanish Female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Spanish Mortality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De-noise</a:t>
            </a:r>
            <a:endParaRPr lang="zh-CN" alt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84150" y="2186660"/>
            <a:ext cx="8604250" cy="4626716"/>
            <a:chOff x="184150" y="2348880"/>
            <a:chExt cx="8604250" cy="3823732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24242" r="9314" b="24242"/>
            <a:stretch/>
          </p:blipFill>
          <p:spPr bwMode="auto">
            <a:xfrm>
              <a:off x="184150" y="2348880"/>
              <a:ext cx="43307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8" t="24242" r="10049" b="24242"/>
            <a:stretch/>
          </p:blipFill>
          <p:spPr bwMode="auto">
            <a:xfrm>
              <a:off x="4495800" y="2348880"/>
              <a:ext cx="429260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195736" y="2524834"/>
              <a:ext cx="2149948" cy="585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Male</a:t>
              </a:r>
            </a:p>
            <a:p>
              <a:pPr algn="ctr"/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Rank=7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28184" y="2524834"/>
              <a:ext cx="2464136" cy="585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 Block Female</a:t>
              </a:r>
            </a:p>
            <a:p>
              <a:pPr algn="ctr"/>
              <a:r>
                <a:rPr lang="en-US" altLang="zh-CN" sz="2000" b="1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Rank=6</a:t>
              </a:r>
              <a:endParaRPr lang="zh-CN" altLang="en-US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281179" y="5803280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(Log of singular value)</a:t>
              </a:r>
              <a:endParaRPr lang="zh-CN" alt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11560" y="3573016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932040" y="3645024"/>
              <a:ext cx="380308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1835696" y="3594720"/>
              <a:ext cx="2160240" cy="1130424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835696" y="3645024"/>
              <a:ext cx="4016038" cy="108012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53610" y="4725144"/>
              <a:ext cx="29917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Eyeball # 1 thresholds</a:t>
              </a:r>
              <a:endParaRPr lang="zh-CN" alt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175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Spanish Mortality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De-noise</a:t>
            </a:r>
            <a:endParaRPr lang="zh-CN" alt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24242"/>
          <a:stretch/>
        </p:blipFill>
        <p:spPr bwMode="auto">
          <a:xfrm>
            <a:off x="1123645" y="2204864"/>
            <a:ext cx="6896710" cy="459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6248663" y="5687290"/>
            <a:ext cx="114852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25673" y="5445224"/>
            <a:ext cx="1718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threshold</a:t>
            </a:r>
          </a:p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 of Joint structure=4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572696" y="5805264"/>
            <a:ext cx="576064" cy="66799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Straight Arrow Connector 8"/>
          <p:cNvCxnSpPr>
            <a:stCxn id="4" idx="1"/>
          </p:cNvCxnSpPr>
          <p:nvPr/>
        </p:nvCxnSpPr>
        <p:spPr>
          <a:xfrm flipH="1" flipV="1">
            <a:off x="5580112" y="6139261"/>
            <a:ext cx="992584" cy="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57049" y="5939207"/>
            <a:ext cx="1895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directions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25532" y="2780928"/>
            <a:ext cx="450724" cy="2664296"/>
          </a:xfrm>
          <a:prstGeom prst="round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10631" y="2708920"/>
            <a:ext cx="712879" cy="336229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27846" y="3045149"/>
            <a:ext cx="2132186" cy="484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Noisy direction 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559633" y="4100535"/>
            <a:ext cx="884575" cy="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31837" y="3844839"/>
            <a:ext cx="1515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directions 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13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Challenges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Multi-Block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355976" y="2192301"/>
            <a:ext cx="4752528" cy="4405051"/>
            <a:chOff x="354505" y="764704"/>
            <a:chExt cx="5563957" cy="5863123"/>
          </a:xfrm>
        </p:grpSpPr>
        <p:sp>
          <p:nvSpPr>
            <p:cNvPr id="5" name="Rectangle 4"/>
            <p:cNvSpPr/>
            <p:nvPr/>
          </p:nvSpPr>
          <p:spPr>
            <a:xfrm>
              <a:off x="2123728" y="764704"/>
              <a:ext cx="2664296" cy="2016224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 smtClean="0">
                  <a:solidFill>
                    <a:schemeClr val="tx1"/>
                  </a:solidFill>
                </a:rPr>
                <a:t>X</a:t>
              </a:r>
              <a:endParaRPr lang="zh-CN" altLang="en-US" sz="48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123728" y="2852936"/>
              <a:ext cx="2664296" cy="2736304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dirty="0" smtClean="0">
                  <a:solidFill>
                    <a:schemeClr val="tx1"/>
                  </a:solidFill>
                </a:rPr>
                <a:t>Y</a:t>
              </a:r>
              <a:endParaRPr lang="zh-CN" altLang="en-US" sz="4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4788024" y="2276872"/>
                  <a:ext cx="112139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2276872"/>
                  <a:ext cx="112139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788024" y="5085184"/>
                  <a:ext cx="1130438" cy="4908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zh-CN" sz="2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8024" y="5085184"/>
                  <a:ext cx="1130438" cy="49084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493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Left Brace 8"/>
            <p:cNvSpPr/>
            <p:nvPr/>
          </p:nvSpPr>
          <p:spPr>
            <a:xfrm>
              <a:off x="1763688" y="764704"/>
              <a:ext cx="360040" cy="1973833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1763688" y="2852936"/>
              <a:ext cx="360040" cy="2723088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2483768" y="764704"/>
              <a:ext cx="0" cy="4824536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Left Brace 11"/>
            <p:cNvSpPr/>
            <p:nvPr/>
          </p:nvSpPr>
          <p:spPr>
            <a:xfrm rot="5400000" flipH="1">
              <a:off x="3167414" y="4545553"/>
              <a:ext cx="576922" cy="2664296"/>
            </a:xfrm>
            <a:prstGeom prst="leftBrace">
              <a:avLst>
                <a:gd name="adj1" fmla="val 52121"/>
                <a:gd name="adj2" fmla="val 49201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79623" y="6166162"/>
              <a:ext cx="122982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/>
                <a:t>S</a:t>
              </a:r>
              <a:r>
                <a:rPr lang="en-US" altLang="zh-CN" sz="2400" dirty="0" smtClean="0"/>
                <a:t>ubjects</a:t>
              </a:r>
              <a:endParaRPr lang="zh-CN" alt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4505" y="1164796"/>
              <a:ext cx="1433141" cy="110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Feature Set 1</a:t>
              </a:r>
              <a:endParaRPr lang="zh-CN" alt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4507" y="3645607"/>
              <a:ext cx="1433139" cy="1106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/>
                <a:t>Feature Set 2</a:t>
              </a:r>
              <a:endParaRPr lang="zh-CN" altLang="en-US" sz="24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504" y="2633227"/>
            <a:ext cx="3923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apid growth of sources to obtain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volume of available feature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variety of feature sets</a:t>
            </a:r>
            <a:endParaRPr lang="zh-CN" alt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6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Joint Variation - Male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/>
        </p:blipFill>
        <p:spPr bwMode="auto">
          <a:xfrm>
            <a:off x="109424" y="935282"/>
            <a:ext cx="8925153" cy="59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47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Joint Variation - Female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/>
        </p:blipFill>
        <p:spPr bwMode="auto">
          <a:xfrm>
            <a:off x="109424" y="935282"/>
            <a:ext cx="8925153" cy="59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Individual Variation - Male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/>
        </p:blipFill>
        <p:spPr bwMode="auto">
          <a:xfrm>
            <a:off x="109424" y="935282"/>
            <a:ext cx="8925153" cy="59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11560" y="1484784"/>
            <a:ext cx="1100600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84" y="2564904"/>
            <a:ext cx="13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 Civil War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3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Individual Variation - Female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3" b="6863"/>
          <a:stretch/>
        </p:blipFill>
        <p:spPr bwMode="auto">
          <a:xfrm>
            <a:off x="109424" y="935282"/>
            <a:ext cx="8925153" cy="595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11560" y="1484784"/>
            <a:ext cx="1100600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4784" y="2564904"/>
            <a:ext cx="13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Flue epidemic</a:t>
            </a:r>
            <a:endParaRPr lang="zh-CN" alt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46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Challenges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Multi-Block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challenges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520" y="2276872"/>
            <a:ext cx="3888432" cy="1080120"/>
            <a:chOff x="1043608" y="3933056"/>
            <a:chExt cx="3888432" cy="1080120"/>
          </a:xfrm>
        </p:grpSpPr>
        <p:sp>
          <p:nvSpPr>
            <p:cNvPr id="17" name="Rounded Rectangle 16"/>
            <p:cNvSpPr/>
            <p:nvPr/>
          </p:nvSpPr>
          <p:spPr>
            <a:xfrm>
              <a:off x="1043608" y="3933056"/>
              <a:ext cx="3888432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35155" y="4211506"/>
              <a:ext cx="310533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High Dimensionality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520" y="3789040"/>
            <a:ext cx="3888432" cy="1080120"/>
            <a:chOff x="1043608" y="3933056"/>
            <a:chExt cx="3888432" cy="1080120"/>
          </a:xfrm>
        </p:grpSpPr>
        <p:sp>
          <p:nvSpPr>
            <p:cNvPr id="21" name="Rounded Rectangle 20"/>
            <p:cNvSpPr/>
            <p:nvPr/>
          </p:nvSpPr>
          <p:spPr>
            <a:xfrm>
              <a:off x="1043608" y="3933056"/>
              <a:ext cx="3888432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35155" y="4211506"/>
              <a:ext cx="3287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Variation Explanation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1520" y="5301208"/>
            <a:ext cx="3888432" cy="1080120"/>
            <a:chOff x="1043608" y="3933056"/>
            <a:chExt cx="3888432" cy="1080120"/>
          </a:xfrm>
        </p:grpSpPr>
        <p:sp>
          <p:nvSpPr>
            <p:cNvPr id="24" name="Rounded Rectangle 23"/>
            <p:cNvSpPr/>
            <p:nvPr/>
          </p:nvSpPr>
          <p:spPr>
            <a:xfrm>
              <a:off x="1043608" y="3933056"/>
              <a:ext cx="3888432" cy="1080120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35155" y="4211506"/>
              <a:ext cx="23438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Heterogeneity 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ight Arrow 26"/>
          <p:cNvSpPr/>
          <p:nvPr/>
        </p:nvSpPr>
        <p:spPr>
          <a:xfrm>
            <a:off x="4372495" y="4100125"/>
            <a:ext cx="432048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ight Arrow 27"/>
          <p:cNvSpPr/>
          <p:nvPr/>
        </p:nvSpPr>
        <p:spPr>
          <a:xfrm>
            <a:off x="4355976" y="5625244"/>
            <a:ext cx="432048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4932040" y="2419435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Singular value decomposition on concatenated data matrix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60546" y="2636912"/>
            <a:ext cx="49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4355976" y="2545712"/>
            <a:ext cx="432048" cy="5400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4968552" y="3966155"/>
            <a:ext cx="4355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Singular value decomposition on Individual data blocks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16416" y="4222829"/>
            <a:ext cx="49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968552" y="5661248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Pre-transformation </a:t>
            </a:r>
            <a:endParaRPr lang="zh-CN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5517232"/>
            <a:ext cx="49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zh-CN" alt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002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Challenges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Toy Example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t="7353" r="2841" b="11275"/>
          <a:stretch/>
        </p:blipFill>
        <p:spPr bwMode="auto">
          <a:xfrm>
            <a:off x="683568" y="1772816"/>
            <a:ext cx="7776864" cy="5101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5683" y="2622103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683" y="53732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89899" y="26217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0192" y="2625898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9899" y="537321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53732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840" y="4123683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Rank=1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79378" y="4109010"/>
            <a:ext cx="1104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Rank=1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4788" y="2560150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zh-CN" altLang="en-US" sz="3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4788" y="5227763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zh-CN" altLang="en-US" sz="28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82293" y="4000572"/>
            <a:ext cx="2187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Gaussian Random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atrix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37927" y="4109010"/>
                <a:ext cx="14020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𝟓𝟎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 ×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en-US" altLang="zh-CN" b="1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b="1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927" y="4109010"/>
                <a:ext cx="1402075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870"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2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Challenges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concatenation  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9612" y="2583252"/>
            <a:ext cx="6984776" cy="4230124"/>
            <a:chOff x="827584" y="2204864"/>
            <a:chExt cx="6984776" cy="4653136"/>
          </a:xfrm>
        </p:grpSpPr>
        <p:grpSp>
          <p:nvGrpSpPr>
            <p:cNvPr id="4" name="Group 3"/>
            <p:cNvGrpSpPr/>
            <p:nvPr/>
          </p:nvGrpSpPr>
          <p:grpSpPr>
            <a:xfrm>
              <a:off x="827584" y="2204864"/>
              <a:ext cx="1944216" cy="4536504"/>
              <a:chOff x="611560" y="2204864"/>
              <a:chExt cx="1728192" cy="453650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519" t="26894" r="9069" b="26705"/>
              <a:stretch/>
            </p:blipFill>
            <p:spPr bwMode="auto">
              <a:xfrm>
                <a:off x="611560" y="2204864"/>
                <a:ext cx="1728192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196" t="26650" r="9862" b="26760"/>
              <a:stretch/>
            </p:blipFill>
            <p:spPr bwMode="auto">
              <a:xfrm>
                <a:off x="611560" y="4437112"/>
                <a:ext cx="1728192" cy="2304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65" t="26704" r="10049" b="26704"/>
            <a:stretch/>
          </p:blipFill>
          <p:spPr bwMode="auto">
            <a:xfrm>
              <a:off x="3419872" y="2204864"/>
              <a:ext cx="1944216" cy="465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0" t="26894" r="10294" b="26705"/>
            <a:stretch/>
          </p:blipFill>
          <p:spPr bwMode="auto">
            <a:xfrm>
              <a:off x="5868144" y="2204864"/>
              <a:ext cx="1944216" cy="465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2855345" y="417550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80980" y="4196159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zh-CN" alt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707904" y="1897087"/>
            <a:ext cx="1908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Low-rank SVD Approximation 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044879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5616" y="2060848"/>
            <a:ext cx="1908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Merged Data</a:t>
            </a:r>
            <a:endParaRPr lang="zh-CN" altLang="en-US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99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Goal 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Insightful Variation Decomposition </a:t>
            </a:r>
            <a:endParaRPr lang="zh-CN" altLang="en-US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564" y="2132856"/>
            <a:ext cx="7848872" cy="4144030"/>
            <a:chOff x="611560" y="2254943"/>
            <a:chExt cx="7848872" cy="4558433"/>
          </a:xfrm>
        </p:grpSpPr>
        <p:grpSp>
          <p:nvGrpSpPr>
            <p:cNvPr id="6" name="Group 5"/>
            <p:cNvGrpSpPr/>
            <p:nvPr/>
          </p:nvGrpSpPr>
          <p:grpSpPr>
            <a:xfrm>
              <a:off x="611560" y="2267960"/>
              <a:ext cx="2248136" cy="1778764"/>
              <a:chOff x="1558813" y="1857841"/>
              <a:chExt cx="2248136" cy="1778764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558813" y="1857841"/>
                <a:ext cx="1368152" cy="172819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800" dirty="0" smtClean="0"/>
                  <a:t>X</a:t>
                </a:r>
                <a:endParaRPr lang="zh-CN" altLang="en-US" sz="2400" dirty="0"/>
              </a:p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2926965" y="3267273"/>
                    <a:ext cx="8799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altLang="zh-CN" b="0" i="0" dirty="0" smtClean="0">
                              <a:latin typeface="Cambria Math"/>
                            </a:rPr>
                            <m:t>n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26965" y="3267273"/>
                    <a:ext cx="87998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TextBox 28"/>
              <p:cNvSpPr txBox="1"/>
              <p:nvPr/>
            </p:nvSpPr>
            <p:spPr>
              <a:xfrm>
                <a:off x="3356014" y="2492894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=</a:t>
                </a:r>
                <a:endParaRPr lang="zh-CN" altLang="en-US" sz="32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611560" y="4271167"/>
              <a:ext cx="2255767" cy="2542209"/>
              <a:chOff x="539552" y="3861048"/>
              <a:chExt cx="2255767" cy="2542209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39552" y="3861048"/>
                <a:ext cx="2255767" cy="2542209"/>
                <a:chOff x="1547664" y="3861048"/>
                <a:chExt cx="2255767" cy="2542209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1547664" y="3861048"/>
                  <a:ext cx="1368152" cy="2448272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800" dirty="0" smtClean="0"/>
                    <a:t>Y</a:t>
                  </a:r>
                </a:p>
                <a:p>
                  <a:pPr algn="ctr"/>
                  <a:endParaRPr lang="zh-CN" alt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2915816" y="6011996"/>
                      <a:ext cx="887615" cy="39126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zh-CN" altLang="en-US" dirty="0">
                                <a:latin typeface="Cambria Math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altLang="zh-CN" b="0" i="0" dirty="0" smtClean="0">
                                <a:latin typeface="Cambria Math"/>
                              </a:rPr>
                              <m:t>n</m:t>
                            </m:r>
                          </m:oMath>
                        </m:oMathPara>
                      </a14:m>
                      <a:endParaRPr lang="zh-CN" altLang="en-US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15816" y="6011996"/>
                      <a:ext cx="887615" cy="391261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 b="-312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24" name="TextBox 23"/>
              <p:cNvSpPr txBox="1"/>
              <p:nvPr/>
            </p:nvSpPr>
            <p:spPr>
              <a:xfrm>
                <a:off x="2289456" y="478416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=</a:t>
                </a:r>
                <a:endParaRPr lang="zh-CN" altLang="en-US" sz="32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987824" y="2254943"/>
              <a:ext cx="1368152" cy="4464496"/>
              <a:chOff x="2915816" y="1844824"/>
              <a:chExt cx="1368152" cy="446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Rectangle 20"/>
                  <p:cNvSpPr/>
                  <p:nvPr/>
                </p:nvSpPr>
                <p:spPr>
                  <a:xfrm>
                    <a:off x="2915816" y="1844824"/>
                    <a:ext cx="1368152" cy="172819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1" name="Rectangle 2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844824"/>
                    <a:ext cx="1368152" cy="172819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2915816" y="3861048"/>
                    <a:ext cx="1368152" cy="24482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dirty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3861048"/>
                    <a:ext cx="1368152" cy="244827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4572000" y="2903014"/>
              <a:ext cx="389850" cy="2952329"/>
              <a:chOff x="4499992" y="2492895"/>
              <a:chExt cx="389850" cy="2952329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499992" y="249289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+</a:t>
                </a:r>
                <a:endParaRPr lang="zh-CN" altLang="en-US" sz="3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499992" y="486044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+</a:t>
                </a:r>
                <a:endParaRPr lang="zh-CN" altLang="en-US" sz="3200" dirty="0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004048" y="2254943"/>
              <a:ext cx="1368152" cy="4464496"/>
              <a:chOff x="4932040" y="1844824"/>
              <a:chExt cx="1368152" cy="446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4932040" y="1844824"/>
                    <a:ext cx="1368152" cy="1728192"/>
                  </a:xfrm>
                  <a:prstGeom prst="rect">
                    <a:avLst/>
                  </a:prstGeom>
                  <a:solidFill>
                    <a:schemeClr val="accent5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1844824"/>
                    <a:ext cx="1368152" cy="172819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4932040" y="3861048"/>
                    <a:ext cx="1368152" cy="2448272"/>
                  </a:xfrm>
                  <a:prstGeom prst="rect">
                    <a:avLst/>
                  </a:prstGeom>
                  <a:solidFill>
                    <a:schemeClr val="accent2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32040" y="3861048"/>
                    <a:ext cx="1368152" cy="244827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7092280" y="2254943"/>
              <a:ext cx="1368152" cy="4464496"/>
              <a:chOff x="7020272" y="1844824"/>
              <a:chExt cx="1368152" cy="446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ctangle 14"/>
                  <p:cNvSpPr/>
                  <p:nvPr/>
                </p:nvSpPr>
                <p:spPr>
                  <a:xfrm>
                    <a:off x="7020272" y="1844824"/>
                    <a:ext cx="1368152" cy="172819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5" name="Rectangle 1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1844824"/>
                    <a:ext cx="1368152" cy="172819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Rectangle 15"/>
                  <p:cNvSpPr/>
                  <p:nvPr/>
                </p:nvSpPr>
                <p:spPr>
                  <a:xfrm>
                    <a:off x="7020272" y="3861048"/>
                    <a:ext cx="1368152" cy="244827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Rectangle 1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20272" y="3861048"/>
                    <a:ext cx="1368152" cy="244827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6558414" y="2903015"/>
              <a:ext cx="389850" cy="2952329"/>
              <a:chOff x="4499992" y="2492895"/>
              <a:chExt cx="389850" cy="2952329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499992" y="2492895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+</a:t>
                </a:r>
                <a:endParaRPr lang="zh-CN" altLang="en-US" sz="32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499992" y="4860449"/>
                <a:ext cx="38985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3200" dirty="0" smtClean="0"/>
                  <a:t>+</a:t>
                </a:r>
                <a:endParaRPr lang="zh-CN" altLang="en-US" sz="3200" dirty="0"/>
              </a:p>
            </p:txBody>
          </p:sp>
        </p:grpSp>
      </p:grpSp>
      <p:sp>
        <p:nvSpPr>
          <p:cNvPr id="30" name="Left Brace 29"/>
          <p:cNvSpPr/>
          <p:nvPr/>
        </p:nvSpPr>
        <p:spPr>
          <a:xfrm rot="5400000" flipH="1">
            <a:off x="3599541" y="5661599"/>
            <a:ext cx="216725" cy="1368152"/>
          </a:xfrm>
          <a:prstGeom prst="leftBrace">
            <a:avLst>
              <a:gd name="adj1" fmla="val 52121"/>
              <a:gd name="adj2" fmla="val 492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Left Brace 30"/>
          <p:cNvSpPr/>
          <p:nvPr/>
        </p:nvSpPr>
        <p:spPr>
          <a:xfrm rot="5400000" flipH="1">
            <a:off x="5579762" y="5661599"/>
            <a:ext cx="216725" cy="1368152"/>
          </a:xfrm>
          <a:prstGeom prst="leftBrace">
            <a:avLst>
              <a:gd name="adj1" fmla="val 52121"/>
              <a:gd name="adj2" fmla="val 492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Left Brace 31"/>
          <p:cNvSpPr/>
          <p:nvPr/>
        </p:nvSpPr>
        <p:spPr>
          <a:xfrm rot="5400000" flipH="1">
            <a:off x="7667994" y="5661599"/>
            <a:ext cx="216725" cy="1368152"/>
          </a:xfrm>
          <a:prstGeom prst="leftBrace">
            <a:avLst>
              <a:gd name="adj1" fmla="val 52121"/>
              <a:gd name="adj2" fmla="val 4920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2555776" y="6381328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Joint Structure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4008" y="6381328"/>
            <a:ext cx="2590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 Structure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09818" y="6381328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Essential Tool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8824" y="1423317"/>
                <a:ext cx="8229600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altLang="zh-CN" sz="2800" dirty="0" smtClean="0">
                    <a:solidFill>
                      <a:schemeClr val="tx2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Singular Value Decomposition (SVD) on </a:t>
                </a:r>
                <a14:m>
                  <m:oMath xmlns:m="http://schemas.openxmlformats.org/officeDocument/2006/math">
                    <m:r>
                      <a:rPr lang="en-US" altLang="zh-CN" sz="280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𝑨</m:t>
                    </m:r>
                    <m:r>
                      <a:rPr lang="en-US" altLang="zh-CN" sz="28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d</m:t>
                    </m:r>
                    <m:r>
                      <a:rPr lang="en-US" altLang="zh-CN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×</m:t>
                    </m:r>
                    <m:r>
                      <a:rPr lang="en-US" altLang="zh-CN" sz="2800" b="0" i="1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𝑛</m:t>
                    </m:r>
                    <m:r>
                      <a:rPr lang="en-US" altLang="zh-CN" sz="2800" b="0" i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Cambria Math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zh-CN" altLang="en-US" sz="28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8824" y="1423317"/>
                <a:ext cx="8229600" cy="4525963"/>
              </a:xfrm>
              <a:blipFill rotWithShape="1">
                <a:blip r:embed="rId2"/>
                <a:stretch>
                  <a:fillRect l="-1481" t="-13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/>
          <p:cNvGrpSpPr/>
          <p:nvPr/>
        </p:nvGrpSpPr>
        <p:grpSpPr>
          <a:xfrm>
            <a:off x="251520" y="2032400"/>
            <a:ext cx="8920126" cy="3196800"/>
            <a:chOff x="179512" y="2412476"/>
            <a:chExt cx="8920126" cy="3196800"/>
          </a:xfrm>
        </p:grpSpPr>
        <p:grpSp>
          <p:nvGrpSpPr>
            <p:cNvPr id="90" name="Group 89"/>
            <p:cNvGrpSpPr/>
            <p:nvPr/>
          </p:nvGrpSpPr>
          <p:grpSpPr>
            <a:xfrm>
              <a:off x="5436096" y="2430746"/>
              <a:ext cx="3663542" cy="2941126"/>
              <a:chOff x="6084168" y="2430746"/>
              <a:chExt cx="3663542" cy="2941126"/>
            </a:xfrm>
          </p:grpSpPr>
          <p:sp>
            <p:nvSpPr>
              <p:cNvPr id="44" name="Right Brace 43"/>
              <p:cNvSpPr/>
              <p:nvPr/>
            </p:nvSpPr>
            <p:spPr>
              <a:xfrm>
                <a:off x="8532440" y="3904664"/>
                <a:ext cx="206572" cy="1396544"/>
              </a:xfrm>
              <a:prstGeom prst="rightBrace">
                <a:avLst>
                  <a:gd name="adj1" fmla="val 30337"/>
                  <a:gd name="adj2" fmla="val 51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Right Brace 20"/>
              <p:cNvSpPr/>
              <p:nvPr/>
            </p:nvSpPr>
            <p:spPr>
              <a:xfrm>
                <a:off x="8532440" y="2924944"/>
                <a:ext cx="206572" cy="720080"/>
              </a:xfrm>
              <a:prstGeom prst="rightBrace">
                <a:avLst>
                  <a:gd name="adj1" fmla="val 30337"/>
                  <a:gd name="adj2" fmla="val 51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8604448" y="3116788"/>
                    <a:ext cx="110408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latin typeface="Cambria Math"/>
                            </a:rPr>
                            <m:t>𝒓𝒐𝒘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𝑨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b="1" i="1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4448" y="3116788"/>
                    <a:ext cx="1104084" cy="400110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r="-552"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8604448" y="4438213"/>
                    <a:ext cx="1143262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>
                              <a:latin typeface="Cambria Math"/>
                            </a:rPr>
                            <m:t>𝒏𝒖𝒍𝒍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𝑨</m:t>
                          </m:r>
                          <m:r>
                            <a:rPr lang="en-US" altLang="zh-CN" sz="2000" b="1" i="1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b="1" i="1" dirty="0">
                      <a:latin typeface="Cambria Math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04448" y="4438213"/>
                    <a:ext cx="1143262" cy="40011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8462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7812360" y="2430746"/>
                    <a:ext cx="645690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2430746"/>
                    <a:ext cx="645690" cy="461665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812360" y="3078012"/>
                    <a:ext cx="63369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2360" y="3078012"/>
                    <a:ext cx="633699" cy="461665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7884368" y="4638268"/>
                    <a:ext cx="65768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84368" y="4638268"/>
                    <a:ext cx="657681" cy="461665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092280" y="3140968"/>
                    <a:ext cx="296148" cy="3357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3140968"/>
                    <a:ext cx="296148" cy="335756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7092280" y="4230908"/>
                    <a:ext cx="296148" cy="3357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4230908"/>
                    <a:ext cx="296148" cy="335756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7092280" y="4643739"/>
                    <a:ext cx="296148" cy="3357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/>
                            </a:rPr>
                            <m:t>⋮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92280" y="4643739"/>
                    <a:ext cx="296148" cy="335756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Rectangle 18"/>
              <p:cNvSpPr/>
              <p:nvPr/>
            </p:nvSpPr>
            <p:spPr>
              <a:xfrm>
                <a:off x="6156176" y="2910359"/>
                <a:ext cx="2263935" cy="16765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156176" y="3531642"/>
                <a:ext cx="2263934" cy="14706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156176" y="3819674"/>
                <a:ext cx="2271526" cy="1853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156176" y="5115818"/>
                <a:ext cx="2263936" cy="18539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6084168" y="2780927"/>
                <a:ext cx="144016" cy="2590945"/>
                <a:chOff x="6372200" y="476672"/>
                <a:chExt cx="144016" cy="1728192"/>
              </a:xfrm>
            </p:grpSpPr>
            <p:cxnSp>
              <p:nvCxnSpPr>
                <p:cNvPr id="54" name="Straight Connector 53"/>
                <p:cNvCxnSpPr/>
                <p:nvPr/>
              </p:nvCxnSpPr>
              <p:spPr>
                <a:xfrm>
                  <a:off x="6372200" y="476672"/>
                  <a:ext cx="0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flipH="1">
                  <a:off x="6372200" y="476672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6372200" y="2204864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5" name="Group 74"/>
              <p:cNvGrpSpPr/>
              <p:nvPr/>
            </p:nvGrpSpPr>
            <p:grpSpPr>
              <a:xfrm rot="10800000">
                <a:off x="8388434" y="2780928"/>
                <a:ext cx="160131" cy="2590944"/>
                <a:chOff x="6487228" y="476672"/>
                <a:chExt cx="144025" cy="1728192"/>
              </a:xfrm>
            </p:grpSpPr>
            <p:cxnSp>
              <p:nvCxnSpPr>
                <p:cNvPr id="76" name="Straight Connector 75"/>
                <p:cNvCxnSpPr/>
                <p:nvPr/>
              </p:nvCxnSpPr>
              <p:spPr>
                <a:xfrm>
                  <a:off x="6501714" y="476672"/>
                  <a:ext cx="0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flipH="1">
                  <a:off x="6487228" y="476672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6487237" y="2204864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3" name="Group 82"/>
            <p:cNvGrpSpPr/>
            <p:nvPr/>
          </p:nvGrpSpPr>
          <p:grpSpPr>
            <a:xfrm>
              <a:off x="2483768" y="2780928"/>
              <a:ext cx="2808311" cy="1785735"/>
              <a:chOff x="2339753" y="2780929"/>
              <a:chExt cx="2808311" cy="178573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409272" y="2790747"/>
                    <a:ext cx="1275643" cy="8397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09272" y="2790747"/>
                    <a:ext cx="1275643" cy="839740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b="-362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3478344" y="3515052"/>
                    <a:ext cx="1652569" cy="84994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/>
                              <m:e/>
                            </m:mr>
                            <m:mr>
                              <m:e/>
                              <m:e>
                                <m:r>
                                  <a:rPr lang="en-US" altLang="zh-CN" i="1" smtClean="0">
                                    <a:latin typeface="Cambria Math"/>
                                    <a:ea typeface="Cambria Math"/>
                                  </a:rPr>
                                  <m:t>⋱</m:t>
                                </m:r>
                              </m:e>
                              <m:e/>
                            </m:mr>
                            <m:mr>
                              <m:e/>
                              <m:e/>
                              <m:e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𝑑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  <a:ea typeface="Cambria Math"/>
                                      </a:rPr>
                                      <m:t>⋀</m:t>
                                    </m:r>
                                    <m:r>
                                      <a:rPr lang="en-US" altLang="zh-CN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8344" y="3515052"/>
                    <a:ext cx="1652569" cy="84994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 b="-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4232080" y="2862213"/>
                    <a:ext cx="519945" cy="5875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6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zh-CN" altLang="en-US" sz="3600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2080" y="2862213"/>
                    <a:ext cx="519945" cy="587574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2676853" y="3750585"/>
                    <a:ext cx="519945" cy="5875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3600" b="0" i="1" smtClean="0">
                              <a:latin typeface="Cambria Math"/>
                            </a:rPr>
                            <m:t>0</m:t>
                          </m:r>
                        </m:oMath>
                      </m:oMathPara>
                    </a14:m>
                    <a:endParaRPr lang="zh-CN" altLang="en-US" sz="36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6853" y="3750585"/>
                    <a:ext cx="519945" cy="587574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62" name="Group 61"/>
              <p:cNvGrpSpPr/>
              <p:nvPr/>
            </p:nvGrpSpPr>
            <p:grpSpPr>
              <a:xfrm>
                <a:off x="2339753" y="2780929"/>
                <a:ext cx="168550" cy="1785735"/>
                <a:chOff x="6372200" y="476672"/>
                <a:chExt cx="144016" cy="1728192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372200" y="476672"/>
                  <a:ext cx="0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H="1">
                  <a:off x="6372200" y="476672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H="1">
                  <a:off x="6372200" y="2204864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9" name="Group 78"/>
              <p:cNvGrpSpPr/>
              <p:nvPr/>
            </p:nvGrpSpPr>
            <p:grpSpPr>
              <a:xfrm rot="10800000">
                <a:off x="4987944" y="2782272"/>
                <a:ext cx="160120" cy="1784392"/>
                <a:chOff x="6372200" y="476672"/>
                <a:chExt cx="144016" cy="1728192"/>
              </a:xfrm>
            </p:grpSpPr>
            <p:cxnSp>
              <p:nvCxnSpPr>
                <p:cNvPr id="80" name="Straight Connector 79"/>
                <p:cNvCxnSpPr/>
                <p:nvPr/>
              </p:nvCxnSpPr>
              <p:spPr>
                <a:xfrm>
                  <a:off x="6372200" y="476672"/>
                  <a:ext cx="0" cy="172819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flipH="1">
                  <a:off x="6372200" y="476672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H="1">
                  <a:off x="6372200" y="2204864"/>
                  <a:ext cx="14401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9" name="Group 88"/>
            <p:cNvGrpSpPr/>
            <p:nvPr/>
          </p:nvGrpSpPr>
          <p:grpSpPr>
            <a:xfrm>
              <a:off x="179512" y="2412476"/>
              <a:ext cx="2202743" cy="3196800"/>
              <a:chOff x="59155" y="2412476"/>
              <a:chExt cx="2202743" cy="3196800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242067" y="2856209"/>
                <a:ext cx="137714" cy="20293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930637" y="2856209"/>
                <a:ext cx="137714" cy="20293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1206065" y="2856209"/>
                <a:ext cx="137714" cy="20293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894635" y="2856209"/>
                <a:ext cx="137714" cy="202931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Right Brace 41"/>
              <p:cNvSpPr/>
              <p:nvPr/>
            </p:nvSpPr>
            <p:spPr>
              <a:xfrm rot="5400000">
                <a:off x="561583" y="4762175"/>
                <a:ext cx="187250" cy="688569"/>
              </a:xfrm>
              <a:prstGeom prst="rightBrace">
                <a:avLst>
                  <a:gd name="adj1" fmla="val 30337"/>
                  <a:gd name="adj2" fmla="val 51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128663" y="5208513"/>
                    <a:ext cx="100860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sz="2000" b="1" i="1" smtClean="0">
                              <a:latin typeface="Cambria Math"/>
                            </a:rPr>
                            <m:t>𝒄𝒐𝒍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𝑨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)</m:t>
                          </m:r>
                        </m:oMath>
                      </m:oMathPara>
                    </a14:m>
                    <a:endParaRPr lang="zh-CN" altLang="en-US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8663" y="5208513"/>
                    <a:ext cx="1008609" cy="400110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162494" y="5209166"/>
                    <a:ext cx="109940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zh-CN" sz="2000" b="1" i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n</a:t>
                    </a:r>
                    <a:r>
                      <a:rPr lang="en-US" altLang="zh-CN" sz="2000" b="1" i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ull</a:t>
                    </a:r>
                    <a14:m>
                      <m:oMath xmlns:m="http://schemas.openxmlformats.org/officeDocument/2006/math">
                        <m:r>
                          <a:rPr lang="en-US" altLang="zh-CN" sz="2000" b="1" i="1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CN" sz="20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CN" sz="2000" b="1" i="1"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altLang="zh-CN" sz="2000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zh-CN" sz="2000" b="1" i="1">
                            <a:latin typeface="Cambria Math"/>
                          </a:rPr>
                          <m:t>)</m:t>
                        </m:r>
                      </m:oMath>
                    </a14:m>
                    <a:endParaRPr lang="zh-CN" altLang="en-US" sz="2000" b="1" i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2494" y="5209166"/>
                    <a:ext cx="1099404" cy="400110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 l="-5525" t="-6061" r="-3315" b="-2727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59155" y="2412476"/>
                    <a:ext cx="565411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155" y="2412476"/>
                    <a:ext cx="565411" cy="461665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54116" y="2412476"/>
                    <a:ext cx="56842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54116" y="2412476"/>
                    <a:ext cx="568425" cy="461665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58104" y="2412476"/>
                    <a:ext cx="594072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58104" y="2412476"/>
                    <a:ext cx="594072" cy="461665"/>
                  </a:xfrm>
                  <a:prstGeom prst="rect">
                    <a:avLst/>
                  </a:prstGeom>
                  <a:blipFill rotWithShape="1">
                    <a:blip r:embed="rId19"/>
                    <a:stretch>
                      <a:fillRect b="-131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12772" y="3735720"/>
                    <a:ext cx="415710" cy="3357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2772" y="3735720"/>
                    <a:ext cx="415710" cy="335756"/>
                  </a:xfrm>
                  <a:prstGeom prst="rect">
                    <a:avLst/>
                  </a:prstGeom>
                  <a:blipFill rotWithShape="1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424967" y="3735720"/>
                    <a:ext cx="415710" cy="3357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i="1" smtClean="0">
                              <a:latin typeface="Cambria Math"/>
                            </a:rPr>
                            <m:t>⋯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4967" y="3735720"/>
                    <a:ext cx="415710" cy="335756"/>
                  </a:xfrm>
                  <a:prstGeom prst="rect">
                    <a:avLst/>
                  </a:prstGeom>
                  <a:blipFill rotWithShape="1"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1" name="Straight Connector 70"/>
              <p:cNvCxnSpPr/>
              <p:nvPr/>
            </p:nvCxnSpPr>
            <p:spPr>
              <a:xfrm>
                <a:off x="118973" y="2799390"/>
                <a:ext cx="0" cy="21417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118973" y="2799390"/>
                <a:ext cx="1325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118973" y="4941168"/>
                <a:ext cx="13254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ight Brace 73"/>
              <p:cNvSpPr/>
              <p:nvPr/>
            </p:nvSpPr>
            <p:spPr>
              <a:xfrm rot="5400000">
                <a:off x="1541802" y="4762517"/>
                <a:ext cx="187250" cy="688569"/>
              </a:xfrm>
              <a:prstGeom prst="rightBrace">
                <a:avLst>
                  <a:gd name="adj1" fmla="val 30337"/>
                  <a:gd name="adj2" fmla="val 51460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rot="10800000">
                <a:off x="2195736" y="2780925"/>
                <a:ext cx="0" cy="21602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0800000" flipH="1">
                <a:off x="2051719" y="4941166"/>
                <a:ext cx="1440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0800000" flipH="1">
                <a:off x="2051719" y="2780925"/>
                <a:ext cx="144017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TextBox 91"/>
          <p:cNvSpPr txBox="1"/>
          <p:nvPr/>
        </p:nvSpPr>
        <p:spPr>
          <a:xfrm>
            <a:off x="300950" y="5408056"/>
            <a:ext cx="8447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Takeaway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Row space can be considered as ‘”Covariate” space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Singular values indicate “importance” of each covariate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22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Definition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Structure </a:t>
            </a:r>
          </a:p>
          <a:p>
            <a:pPr marL="0" indent="0">
              <a:buNone/>
            </a:pPr>
            <a:endParaRPr lang="zh-CN" altLang="en-US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91680" y="2274372"/>
            <a:ext cx="5760640" cy="4466996"/>
            <a:chOff x="539552" y="2274372"/>
            <a:chExt cx="5760640" cy="4466996"/>
          </a:xfrm>
        </p:grpSpPr>
        <p:grpSp>
          <p:nvGrpSpPr>
            <p:cNvPr id="5" name="Group 4"/>
            <p:cNvGrpSpPr/>
            <p:nvPr/>
          </p:nvGrpSpPr>
          <p:grpSpPr>
            <a:xfrm>
              <a:off x="539552" y="2274372"/>
              <a:ext cx="1368152" cy="4464496"/>
              <a:chOff x="2915816" y="1844824"/>
              <a:chExt cx="1368152" cy="4464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Rectangle 21"/>
                  <p:cNvSpPr/>
                  <p:nvPr/>
                </p:nvSpPr>
                <p:spPr>
                  <a:xfrm>
                    <a:off x="2915816" y="1844824"/>
                    <a:ext cx="1368152" cy="172819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22" name="Rectangle 2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844824"/>
                    <a:ext cx="1368152" cy="1728192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Rectangle 22"/>
                  <p:cNvSpPr/>
                  <p:nvPr/>
                </p:nvSpPr>
                <p:spPr>
                  <a:xfrm>
                    <a:off x="2915816" y="3861048"/>
                    <a:ext cx="1368152" cy="24482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 dirty="0"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oMath>
                      </m:oMathPara>
                    </a14:m>
                    <a:endParaRPr lang="en-US" altLang="zh-CN" sz="2800" dirty="0"/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3" name="Rectangle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3861048"/>
                    <a:ext cx="1368152" cy="244827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TextBox 5"/>
            <p:cNvSpPr txBox="1"/>
            <p:nvPr/>
          </p:nvSpPr>
          <p:spPr>
            <a:xfrm>
              <a:off x="1975550" y="282987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=</a:t>
              </a:r>
              <a:endParaRPr lang="zh-CN" alt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79712" y="508268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 smtClean="0"/>
                <a:t>=</a:t>
              </a:r>
              <a:endParaRPr lang="zh-CN" altLang="en-US" sz="2800" dirty="0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2411760" y="2274372"/>
              <a:ext cx="3791917" cy="1828921"/>
              <a:chOff x="2411760" y="1772816"/>
              <a:chExt cx="3791917" cy="1828921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2411760" y="1772816"/>
                <a:ext cx="648072" cy="172819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dirty="0" smtClean="0"/>
              </a:p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3275856" y="1772816"/>
                    <a:ext cx="648072" cy="6480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CN" sz="2800" i="1" dirty="0" smtClean="0">
                      <a:latin typeface="Cambria Math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smtClean="0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75856" y="1772816"/>
                    <a:ext cx="648072" cy="64807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4067944" y="1772816"/>
                    <a:ext cx="1368152" cy="6480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CN" sz="2800" i="1" dirty="0" smtClean="0">
                      <a:latin typeface="Cambria Math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dirty="0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800" b="0" i="1" dirty="0" smtClean="0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67944" y="1772816"/>
                    <a:ext cx="1368152" cy="64807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971936" y="3212976"/>
                    <a:ext cx="918906" cy="3887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936" y="3212976"/>
                    <a:ext cx="918906" cy="388761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3228355" y="2392167"/>
                    <a:ext cx="839589" cy="3887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8355" y="2392167"/>
                    <a:ext cx="839589" cy="388761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 b="-7937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5364088" y="2063348"/>
                    <a:ext cx="839589" cy="3887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r>
                            <a:rPr lang="en-US" altLang="zh-CN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64088" y="2063348"/>
                    <a:ext cx="839589" cy="388761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2411760" y="4290596"/>
              <a:ext cx="3888432" cy="2450772"/>
              <a:chOff x="2411760" y="1772816"/>
              <a:chExt cx="3888432" cy="2450772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411760" y="1772816"/>
                <a:ext cx="648072" cy="244827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zh-CN" sz="2800" dirty="0" smtClean="0"/>
              </a:p>
              <a:p>
                <a:pPr algn="ctr"/>
                <a:endParaRPr lang="zh-CN" alt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>
                  <a:xfrm>
                    <a:off x="3324113" y="1772816"/>
                    <a:ext cx="648072" cy="6480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800" b="0" i="1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4113" y="1772816"/>
                    <a:ext cx="648072" cy="64807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Rectangle 12"/>
                  <p:cNvSpPr/>
                  <p:nvPr/>
                </p:nvSpPr>
                <p:spPr>
                  <a:xfrm>
                    <a:off x="4139952" y="1772816"/>
                    <a:ext cx="1368152" cy="648072"/>
                  </a:xfrm>
                  <a:prstGeom prst="rect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altLang="zh-CN" sz="2800" i="1" dirty="0" smtClean="0">
                      <a:latin typeface="Cambria Math"/>
                    </a:endParaRPr>
                  </a:p>
                  <a:p>
                    <a:pPr algn="ctr"/>
                    <a:endParaRPr lang="en-US" altLang="zh-CN" sz="2800" i="1" dirty="0" smtClean="0">
                      <a:latin typeface="Cambria Math"/>
                    </a:endParaRP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28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800" b="0" i="1" dirty="0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800" b="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0" i="1" dirty="0" smtClean="0">
                                      <a:latin typeface="Cambria Math"/>
                                    </a:rPr>
                                    <m:t>𝐽</m:t>
                                  </m:r>
                                </m:e>
                                <m:sub>
                                  <m:r>
                                    <a:rPr lang="en-US" altLang="zh-CN" sz="2800" b="0" i="1" dirty="0" smtClean="0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sub>
                          </m:sSub>
                        </m:oMath>
                      </m:oMathPara>
                    </a14:m>
                    <a:endParaRPr lang="en-US" altLang="zh-CN" sz="2800" dirty="0" smtClean="0"/>
                  </a:p>
                  <a:p>
                    <a:pPr algn="ctr"/>
                    <a:endParaRPr lang="en-US" altLang="zh-CN" sz="2800" dirty="0" smtClean="0"/>
                  </a:p>
                  <a:p>
                    <a:pPr algn="ctr"/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3" name="Rectangle 1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39952" y="1772816"/>
                    <a:ext cx="1368152" cy="64807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2971936" y="3832327"/>
                    <a:ext cx="926536" cy="3912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dirty="0" smtClean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936" y="3832327"/>
                    <a:ext cx="926536" cy="39126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5460603" y="2063348"/>
                    <a:ext cx="839589" cy="3887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 dirty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 dirty="0">
                                  <a:latin typeface="Cambria Math"/>
                                </a:rPr>
                                <m:t>𝐽</m:t>
                              </m:r>
                            </m:sub>
                          </m:sSub>
                          <m:r>
                            <a:rPr lang="zh-CN" altLang="en-US" dirty="0">
                              <a:latin typeface="Cambria Math"/>
                            </a:rPr>
                            <m:t>×</m:t>
                          </m:r>
                          <m:r>
                            <a:rPr lang="en-US" altLang="zh-CN" i="1" dirty="0" smtClean="0">
                              <a:latin typeface="Cambria Math"/>
                            </a:rPr>
                            <m:t>𝑛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60603" y="2063348"/>
                    <a:ext cx="839589" cy="38876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228355" y="4912447"/>
                  <a:ext cx="839589" cy="3887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i="1" dirty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 dirty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  <m:r>
                          <a:rPr lang="zh-CN" altLang="en-US" dirty="0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en-US" altLang="zh-CN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dirty="0" smtClean="0">
                                <a:latin typeface="Cambria Math"/>
                              </a:rPr>
                              <m:t>𝐽</m:t>
                            </m:r>
                          </m:sub>
                        </m:sSub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8355" y="4912447"/>
                  <a:ext cx="839589" cy="388761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47864" y="1340768"/>
                <a:ext cx="4104778" cy="6790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320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𝑅𝑜𝑤</m:t>
                          </m:r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)=</m:t>
                      </m:r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𝑅𝑜𝑤</m:t>
                      </m:r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CN" sz="320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3200" b="0" i="1" dirty="0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𝐽</m:t>
                              </m:r>
                            </m:e>
                            <m:sub>
                              <m:r>
                                <a:rPr lang="en-US" altLang="zh-CN" sz="3200" b="0" i="1" dirty="0" smtClean="0">
                                  <a:solidFill>
                                    <a:schemeClr val="tx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  <m:r>
                        <a:rPr lang="en-US" altLang="zh-CN" sz="3200" b="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sz="2000" dirty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1340768"/>
                <a:ext cx="4104778" cy="67909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5C562-5CFC-42F2-8DE1-9F1C925ABF8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9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1700</Words>
  <Application>Microsoft Office PowerPoint</Application>
  <PresentationFormat>On-screen Show (4:3)</PresentationFormat>
  <Paragraphs>406</Paragraphs>
  <Slides>34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Non-iterative Joint and Individual Variation Explained</vt:lpstr>
      <vt:lpstr>Era Challenge</vt:lpstr>
      <vt:lpstr>Data Challenges</vt:lpstr>
      <vt:lpstr>Data Challenges</vt:lpstr>
      <vt:lpstr>Data Challenges</vt:lpstr>
      <vt:lpstr>Data Challenges</vt:lpstr>
      <vt:lpstr>Goal </vt:lpstr>
      <vt:lpstr>Essential Tool</vt:lpstr>
      <vt:lpstr>Definition</vt:lpstr>
      <vt:lpstr>Definition</vt:lpstr>
      <vt:lpstr>Definition</vt:lpstr>
      <vt:lpstr>Outline of Implementation</vt:lpstr>
      <vt:lpstr>#1 De-noise </vt:lpstr>
      <vt:lpstr>#1 De-noise </vt:lpstr>
      <vt:lpstr>#2 De-noise </vt:lpstr>
      <vt:lpstr>#2 De-noise </vt:lpstr>
      <vt:lpstr>#2 De-noise </vt:lpstr>
      <vt:lpstr>#2 De-noise </vt:lpstr>
      <vt:lpstr>#2 De-noise </vt:lpstr>
      <vt:lpstr>Reconstruction</vt:lpstr>
      <vt:lpstr>Toy Example</vt:lpstr>
      <vt:lpstr>Toy Example</vt:lpstr>
      <vt:lpstr>Toy Example</vt:lpstr>
      <vt:lpstr>Toy Example</vt:lpstr>
      <vt:lpstr>Spanish Mortality </vt:lpstr>
      <vt:lpstr>Spanish Male</vt:lpstr>
      <vt:lpstr>Spanish Female</vt:lpstr>
      <vt:lpstr>Spanish Mortality </vt:lpstr>
      <vt:lpstr>Spanish Mortality </vt:lpstr>
      <vt:lpstr>Joint Variation - Male</vt:lpstr>
      <vt:lpstr>Joint Variation - Female</vt:lpstr>
      <vt:lpstr>Individual Variation - Male</vt:lpstr>
      <vt:lpstr>Individual Variation - Female</vt:lpstr>
      <vt:lpstr>Thank you!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Non-iterative Joint and Individual Variation Explained</dc:title>
  <dc:creator>qing feng</dc:creator>
  <cp:lastModifiedBy>qing feng</cp:lastModifiedBy>
  <cp:revision>66</cp:revision>
  <dcterms:created xsi:type="dcterms:W3CDTF">2014-09-22T22:53:59Z</dcterms:created>
  <dcterms:modified xsi:type="dcterms:W3CDTF">2014-09-26T00:08:19Z</dcterms:modified>
</cp:coreProperties>
</file>