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3" r:id="rId2"/>
    <p:sldMasterId id="2147483746" r:id="rId3"/>
    <p:sldMasterId id="2147483760" r:id="rId4"/>
    <p:sldMasterId id="2147483774" r:id="rId5"/>
  </p:sldMasterIdLst>
  <p:notesMasterIdLst>
    <p:notesMasterId r:id="rId153"/>
  </p:notesMasterIdLst>
  <p:sldIdLst>
    <p:sldId id="1027" r:id="rId6"/>
    <p:sldId id="1267" r:id="rId7"/>
    <p:sldId id="1135" r:id="rId8"/>
    <p:sldId id="1136" r:id="rId9"/>
    <p:sldId id="1149" r:id="rId10"/>
    <p:sldId id="1288" r:id="rId11"/>
    <p:sldId id="1289" r:id="rId12"/>
    <p:sldId id="1173" r:id="rId13"/>
    <p:sldId id="1178" r:id="rId14"/>
    <p:sldId id="1296" r:id="rId15"/>
    <p:sldId id="1184" r:id="rId16"/>
    <p:sldId id="1186" r:id="rId17"/>
    <p:sldId id="1189" r:id="rId18"/>
    <p:sldId id="1195" r:id="rId19"/>
    <p:sldId id="1208" r:id="rId20"/>
    <p:sldId id="1220" r:id="rId21"/>
    <p:sldId id="1223" r:id="rId22"/>
    <p:sldId id="1224" r:id="rId23"/>
    <p:sldId id="1225" r:id="rId24"/>
    <p:sldId id="1226" r:id="rId25"/>
    <p:sldId id="1227" r:id="rId26"/>
    <p:sldId id="1228" r:id="rId27"/>
    <p:sldId id="1229" r:id="rId28"/>
    <p:sldId id="1230" r:id="rId29"/>
    <p:sldId id="1231" r:id="rId30"/>
    <p:sldId id="1232" r:id="rId31"/>
    <p:sldId id="1233" r:id="rId32"/>
    <p:sldId id="1234" r:id="rId33"/>
    <p:sldId id="1235" r:id="rId34"/>
    <p:sldId id="1236" r:id="rId35"/>
    <p:sldId id="1237" r:id="rId36"/>
    <p:sldId id="1297" r:id="rId37"/>
    <p:sldId id="1238" r:id="rId38"/>
    <p:sldId id="1239" r:id="rId39"/>
    <p:sldId id="1240" r:id="rId40"/>
    <p:sldId id="1241" r:id="rId41"/>
    <p:sldId id="1242" r:id="rId42"/>
    <p:sldId id="1243" r:id="rId43"/>
    <p:sldId id="1244" r:id="rId44"/>
    <p:sldId id="1245" r:id="rId45"/>
    <p:sldId id="1246" r:id="rId46"/>
    <p:sldId id="1247" r:id="rId47"/>
    <p:sldId id="1248" r:id="rId48"/>
    <p:sldId id="1249" r:id="rId49"/>
    <p:sldId id="1250" r:id="rId50"/>
    <p:sldId id="1251" r:id="rId51"/>
    <p:sldId id="1252" r:id="rId52"/>
    <p:sldId id="1253" r:id="rId53"/>
    <p:sldId id="1254" r:id="rId54"/>
    <p:sldId id="1255" r:id="rId55"/>
    <p:sldId id="1256" r:id="rId56"/>
    <p:sldId id="1257" r:id="rId57"/>
    <p:sldId id="1258" r:id="rId58"/>
    <p:sldId id="1259" r:id="rId59"/>
    <p:sldId id="1260" r:id="rId60"/>
    <p:sldId id="1261" r:id="rId61"/>
    <p:sldId id="1262" r:id="rId62"/>
    <p:sldId id="1301" r:id="rId63"/>
    <p:sldId id="1302" r:id="rId64"/>
    <p:sldId id="1303" r:id="rId65"/>
    <p:sldId id="1304" r:id="rId66"/>
    <p:sldId id="1305" r:id="rId67"/>
    <p:sldId id="1306" r:id="rId68"/>
    <p:sldId id="1307" r:id="rId69"/>
    <p:sldId id="1308" r:id="rId70"/>
    <p:sldId id="1309" r:id="rId71"/>
    <p:sldId id="1310" r:id="rId72"/>
    <p:sldId id="1311" r:id="rId73"/>
    <p:sldId id="1312" r:id="rId74"/>
    <p:sldId id="1313" r:id="rId75"/>
    <p:sldId id="1314" r:id="rId76"/>
    <p:sldId id="1315" r:id="rId77"/>
    <p:sldId id="1316" r:id="rId78"/>
    <p:sldId id="1317" r:id="rId79"/>
    <p:sldId id="1318" r:id="rId80"/>
    <p:sldId id="1319" r:id="rId81"/>
    <p:sldId id="1320" r:id="rId82"/>
    <p:sldId id="1321" r:id="rId83"/>
    <p:sldId id="1322" r:id="rId84"/>
    <p:sldId id="1323" r:id="rId85"/>
    <p:sldId id="1324" r:id="rId86"/>
    <p:sldId id="1325" r:id="rId87"/>
    <p:sldId id="1326" r:id="rId88"/>
    <p:sldId id="1327" r:id="rId89"/>
    <p:sldId id="1328" r:id="rId90"/>
    <p:sldId id="1329" r:id="rId91"/>
    <p:sldId id="1330" r:id="rId92"/>
    <p:sldId id="1331" r:id="rId93"/>
    <p:sldId id="1332" r:id="rId94"/>
    <p:sldId id="1333" r:id="rId95"/>
    <p:sldId id="1334" r:id="rId96"/>
    <p:sldId id="1335" r:id="rId97"/>
    <p:sldId id="1336" r:id="rId98"/>
    <p:sldId id="1337" r:id="rId99"/>
    <p:sldId id="1338" r:id="rId100"/>
    <p:sldId id="1339" r:id="rId101"/>
    <p:sldId id="1340" r:id="rId102"/>
    <p:sldId id="1341" r:id="rId103"/>
    <p:sldId id="1342" r:id="rId104"/>
    <p:sldId id="1343" r:id="rId105"/>
    <p:sldId id="1344" r:id="rId106"/>
    <p:sldId id="1345" r:id="rId107"/>
    <p:sldId id="1346" r:id="rId108"/>
    <p:sldId id="1347" r:id="rId109"/>
    <p:sldId id="1348" r:id="rId110"/>
    <p:sldId id="1349" r:id="rId111"/>
    <p:sldId id="1350" r:id="rId112"/>
    <p:sldId id="1351" r:id="rId113"/>
    <p:sldId id="1352" r:id="rId114"/>
    <p:sldId id="1353" r:id="rId115"/>
    <p:sldId id="1354" r:id="rId116"/>
    <p:sldId id="1355" r:id="rId117"/>
    <p:sldId id="1356" r:id="rId118"/>
    <p:sldId id="1357" r:id="rId119"/>
    <p:sldId id="1358" r:id="rId120"/>
    <p:sldId id="1359" r:id="rId121"/>
    <p:sldId id="1360" r:id="rId122"/>
    <p:sldId id="1361" r:id="rId123"/>
    <p:sldId id="1362" r:id="rId124"/>
    <p:sldId id="1363" r:id="rId125"/>
    <p:sldId id="1364" r:id="rId126"/>
    <p:sldId id="1365" r:id="rId127"/>
    <p:sldId id="1366" r:id="rId128"/>
    <p:sldId id="1367" r:id="rId129"/>
    <p:sldId id="1368" r:id="rId130"/>
    <p:sldId id="1369" r:id="rId131"/>
    <p:sldId id="1370" r:id="rId132"/>
    <p:sldId id="1371" r:id="rId133"/>
    <p:sldId id="1372" r:id="rId134"/>
    <p:sldId id="1373" r:id="rId135"/>
    <p:sldId id="1374" r:id="rId136"/>
    <p:sldId id="1375" r:id="rId137"/>
    <p:sldId id="1376" r:id="rId138"/>
    <p:sldId id="1377" r:id="rId139"/>
    <p:sldId id="1378" r:id="rId140"/>
    <p:sldId id="1379" r:id="rId141"/>
    <p:sldId id="1380" r:id="rId142"/>
    <p:sldId id="1381" r:id="rId143"/>
    <p:sldId id="1382" r:id="rId144"/>
    <p:sldId id="1383" r:id="rId145"/>
    <p:sldId id="1384" r:id="rId146"/>
    <p:sldId id="1385" r:id="rId147"/>
    <p:sldId id="1386" r:id="rId148"/>
    <p:sldId id="1387" r:id="rId149"/>
    <p:sldId id="1388" r:id="rId150"/>
    <p:sldId id="1389" r:id="rId151"/>
    <p:sldId id="1390" r:id="rId1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8" d="100"/>
          <a:sy n="68" d="100"/>
        </p:scale>
        <p:origin x="4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presProps" Target="pres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51" Type="http://schemas.openxmlformats.org/officeDocument/2006/relationships/slide" Target="slides/slide146.xml"/><Relationship Id="rId15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5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89.wmf"/><Relationship Id="rId4" Type="http://schemas.openxmlformats.org/officeDocument/2006/relationships/image" Target="../media/image9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8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8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87.wmf"/><Relationship Id="rId1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7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97.wmf"/><Relationship Id="rId1" Type="http://schemas.openxmlformats.org/officeDocument/2006/relationships/image" Target="../media/image95.wmf"/><Relationship Id="rId6" Type="http://schemas.openxmlformats.org/officeDocument/2006/relationships/image" Target="../media/image98.wmf"/><Relationship Id="rId5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97.wmf"/><Relationship Id="rId1" Type="http://schemas.openxmlformats.org/officeDocument/2006/relationships/image" Target="../media/image95.wmf"/><Relationship Id="rId6" Type="http://schemas.openxmlformats.org/officeDocument/2006/relationships/image" Target="../media/image98.wmf"/><Relationship Id="rId5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1380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A16C9-D763-46F4-A028-6E90DC96AEB6}" type="slidenum">
              <a:rPr lang="en-US" sz="1200" smtClean="0">
                <a:solidFill>
                  <a:prstClr val="black"/>
                </a:solidFill>
              </a:rPr>
              <a:pPr eaLnBrk="1" hangingPunct="1"/>
              <a:t>100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4056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101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3620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30F283-D5C1-4E91-AE95-15D516FEF1D7}" type="slidenum">
              <a:rPr lang="en-US" sz="1200">
                <a:solidFill>
                  <a:prstClr val="black"/>
                </a:solidFill>
              </a:rPr>
              <a:pPr algn="r" eaLnBrk="1" hangingPunct="1"/>
              <a:t>102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4883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1FAAF9-A7D5-48FD-87E4-93D69D1E8693}" type="slidenum">
              <a:rPr lang="en-US" sz="1200">
                <a:solidFill>
                  <a:prstClr val="black"/>
                </a:solidFill>
              </a:rPr>
              <a:pPr algn="r" eaLnBrk="1" hangingPunct="1"/>
              <a:t>103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9807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104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105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5582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106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8761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107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5216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108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8409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109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2B554-AC29-469C-B5A7-5EC783813F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669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110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1045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111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5412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112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5526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113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6001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114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7020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115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7098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116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98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117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797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94DB13-A86F-4432-B2C2-AA7264806DFA}" type="slidenum">
              <a:rPr lang="en-US" sz="1200">
                <a:solidFill>
                  <a:prstClr val="black"/>
                </a:solidFill>
              </a:rPr>
              <a:pPr algn="r" eaLnBrk="1" hangingPunct="1"/>
              <a:t>118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37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5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6406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856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3095DD-01FA-48A9-8904-08EFD1BE10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3683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0389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5009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413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2576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56A0A-739A-4EEE-A456-ED8688BBBC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4895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6552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3378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0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C4D464-F243-4B63-8A8C-28D9283BA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6856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4DC5C-B9E2-4C56-A3F8-4A916A4802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6013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F1980B-E908-47D6-9276-2F2419B62D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3171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B64D22-117E-4615-AD2D-2BD18C598C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0746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B64D22-117E-4615-AD2D-2BD18C598C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1224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B64D22-117E-4615-AD2D-2BD18C598C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3594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7DC108-4AB9-4FDB-9154-33A35DFEFF9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0051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7DABF3-BBB0-438C-B06F-36EECD6EA5C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808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3BEDC1-947E-49FC-AD7C-814A21AAA5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86110841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73C01-E4FD-484C-AB0B-0FB84C09A7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5501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33774-33E2-4F98-9DA9-D713ADB3A6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351306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5607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5E6A5-1001-4839-8DEA-0D5DBC4D471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HDLSStmbPCA.ps</a:t>
            </a:r>
          </a:p>
        </p:txBody>
      </p:sp>
    </p:spTree>
    <p:extLst>
      <p:ext uri="{BB962C8B-B14F-4D97-AF65-F5344CB8AC3E}">
        <p14:creationId xmlns:p14="http://schemas.microsoft.com/office/powerpoint/2010/main" val="358870180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F6975-C4FB-45E5-971B-9BFE96F9B3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47509900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837C4-A4D9-4D4E-ABE5-68917499EC7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HDLSSod1PCA.ps</a:t>
            </a:r>
          </a:p>
        </p:txBody>
      </p:sp>
    </p:spTree>
    <p:extLst>
      <p:ext uri="{BB962C8B-B14F-4D97-AF65-F5344CB8AC3E}">
        <p14:creationId xmlns:p14="http://schemas.microsoft.com/office/powerpoint/2010/main" val="64566657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69B08-2C70-4EBE-8726-7E985CD3D0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121484646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980C1-F8F6-4FFC-B0FE-D5E5FC4AFC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3280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890B3-50C1-4FE1-8169-C0AA861A14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2292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3A179-9117-4450-834E-CB37C3862C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64921831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23D72-3037-4B50-B9B7-AA03543E54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427983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28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7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46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290DCA-894B-4448-B144-9E900A9F27E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89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290DCA-894B-4448-B144-9E900A9F27E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1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15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6DC793A-529A-4F5C-8997-066F6A87F5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91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4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B90732E-A191-4C44-94AA-5E2B011880C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32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01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B90732E-A191-4C44-94AA-5E2B011880C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16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76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1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96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09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7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10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69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76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47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19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949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29568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6713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15875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405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E96D85-0D35-4D47-B90C-B22403096F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73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3144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53D1D-CC07-48D3-BDD8-215B11BE9C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75802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53D1D-CC07-48D3-BDD8-215B11BE9C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22923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F97061-8505-45DE-9114-884D963FC6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0299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F97061-8505-45DE-9114-884D963FC6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46624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30166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57321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57642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7557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30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452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4503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01091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61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89418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09044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8807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9264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19986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21026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710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462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BA9E0-819B-4314-8CC1-C3A4CB3B7B4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051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4E88A0-CB00-41AD-A4A1-DA51D1F5D71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67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F2C89B-586D-4E36-8B91-DA30926AE56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76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005CDE-EA6F-4BC3-9E8A-5E4AC5D89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41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79C4B-F1DE-4C67-854B-545652A4E71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474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E4ED7F-EE3F-4C21-878F-0D61F31003F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822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49736D-B5F9-4538-8007-71E0143E9160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394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2D5BC-A776-4F2C-A249-0A80EAA54E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598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2D5BC-A776-4F2C-A249-0A80EAA54E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17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2D5BC-A776-4F2C-A249-0A80EAA54E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8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845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01C15-F51F-4EB3-8EBF-42DEAF67C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898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01C15-F51F-4EB3-8EBF-42DEAF67C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415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01C15-F51F-4EB3-8EBF-42DEAF67C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777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6B7CA-18F6-451B-B3B1-D03D18C2EE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2074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6B7CA-18F6-451B-B3B1-D03D18C2EE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857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6B7CA-18F6-451B-B3B1-D03D18C2EE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965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0706E-C721-4E96-BEC8-61E87E23D6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208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0706E-C721-4E96-BEC8-61E87E23D6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010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0706E-C721-4E96-BEC8-61E87E23D6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214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2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3874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792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229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00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858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4462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3824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9124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343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2940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6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3805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80CFC2-B0B6-459E-BF60-3AD5C2A007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322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80CFC2-B0B6-459E-BF60-3AD5C2A007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6136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1294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415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933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C9BE-11A5-4D92-A5AB-078BACD7BE4F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0204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495F8-932A-49BE-B09E-7094EE77EE42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5134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6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E2E7B-664A-40E2-AF82-29DC8AC47B86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224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6631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5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6827-E8D6-47AC-BBA9-9FC58EDCA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4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8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5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2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2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6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37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68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76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2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2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29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029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381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064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3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1021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0032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58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1178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422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4639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0728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322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386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066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617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960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412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8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8247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4727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609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7330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455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332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445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141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22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2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69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5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37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3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66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8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7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5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1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1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92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4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58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64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65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66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67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68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69.bin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5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5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3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70.bin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wmf"/><Relationship Id="rId5" Type="http://schemas.openxmlformats.org/officeDocument/2006/relationships/image" Target="../media/image38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3.wmf"/><Relationship Id="rId5" Type="http://schemas.openxmlformats.org/officeDocument/2006/relationships/image" Target="../media/image54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7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80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68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67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6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77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77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7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99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82.wmf"/><Relationship Id="rId5" Type="http://schemas.openxmlformats.org/officeDocument/2006/relationships/image" Target="../media/image80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05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82.wmf"/><Relationship Id="rId5" Type="http://schemas.openxmlformats.org/officeDocument/2006/relationships/image" Target="../media/image80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11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88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88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90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88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92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92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92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9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3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2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9.bin"/><Relationship Id="rId22" Type="http://schemas.openxmlformats.org/officeDocument/2006/relationships/image" Target="../media/image23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3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3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38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3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4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41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42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96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96.wmf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99.wmf"/><Relationship Id="rId5" Type="http://schemas.openxmlformats.org/officeDocument/2006/relationships/image" Target="../media/image95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53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96.wmf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5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99.wmf"/><Relationship Id="rId5" Type="http://schemas.openxmlformats.org/officeDocument/2006/relationships/image" Target="../media/image95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5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1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9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60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notesSlide" Target="../notesSlides/notesSlide91.xml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6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:  Review Linear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lg. and </a:t>
            </a:r>
            <a:r>
              <a:rPr lang="en-US" sz="3200" dirty="0" err="1">
                <a:solidFill>
                  <a:srgbClr val="000000"/>
                </a:solidFill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</a:rPr>
              <a:t>ultivar</a:t>
            </a:r>
            <a:r>
              <a:rPr lang="en-US" sz="3200" dirty="0" smtClean="0">
                <a:solidFill>
                  <a:srgbClr val="000000"/>
                </a:solidFill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324294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1998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715000"/>
            <a:ext cx="8316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Data Points (Curves) are </a:t>
            </a:r>
            <a:r>
              <a:rPr lang="en-US" sz="2800" u="sng" smtClean="0">
                <a:solidFill>
                  <a:srgbClr val="000000"/>
                </a:solidFill>
              </a:rPr>
              <a:t>columns</a:t>
            </a:r>
            <a:r>
              <a:rPr lang="en-US" sz="2800" smtClean="0">
                <a:solidFill>
                  <a:srgbClr val="000000"/>
                </a:solidFill>
              </a:rPr>
              <a:t> of data matrix,  </a:t>
            </a:r>
            <a:r>
              <a:rPr lang="en-US" sz="2800" i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V="1">
            <a:off x="1371600" y="4419600"/>
            <a:ext cx="2514600" cy="1447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Line 20"/>
          <p:cNvSpPr>
            <a:spLocks noChangeShapeType="1"/>
          </p:cNvSpPr>
          <p:nvPr/>
        </p:nvSpPr>
        <p:spPr bwMode="auto">
          <a:xfrm flipV="1">
            <a:off x="2971800" y="4038600"/>
            <a:ext cx="3581400" cy="1828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1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PCA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Rows and Columns trade places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   from optimization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 come from studying “primal” &amp; “dual” problems</a:t>
            </a:r>
          </a:p>
        </p:txBody>
      </p:sp>
    </p:spTree>
    <p:extLst>
      <p:ext uri="{BB962C8B-B14F-4D97-AF65-F5344CB8AC3E}">
        <p14:creationId xmlns:p14="http://schemas.microsoft.com/office/powerpoint/2010/main" val="416740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1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46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Columns are data vectors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5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0198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3434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76962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124200" y="4114800"/>
            <a:ext cx="12192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3124200" y="4038600"/>
            <a:ext cx="45720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3124200" y="4038600"/>
            <a:ext cx="28956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86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are data vectors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9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3810000" y="17526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V="1">
            <a:off x="2286000" y="2209800"/>
            <a:ext cx="1600200" cy="3048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3810000" y="31242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3810000" y="44958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 flipV="1">
            <a:off x="2286000" y="3581400"/>
            <a:ext cx="1600200" cy="1676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V="1">
            <a:off x="2286000" y="4953000"/>
            <a:ext cx="16764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8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982995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94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(Ages)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21100" r="9469" b="2416"/>
          <a:stretch/>
        </p:blipFill>
        <p:spPr bwMode="auto">
          <a:xfrm>
            <a:off x="2971754" y="1219200"/>
            <a:ext cx="5943646" cy="53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374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Older People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At Risk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Dying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1447800"/>
            <a:ext cx="198120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9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</a:t>
            </a: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Average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09800" y="2209800"/>
            <a:ext cx="3810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5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Time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Average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Except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 Pandemic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Civil War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1524000"/>
            <a:ext cx="35814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86000" y="1524000"/>
            <a:ext cx="3505200" cy="441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1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PC1:  Reflects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Mortality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 for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Older People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819400"/>
            <a:ext cx="2286000" cy="11102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1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7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17525" y="5627688"/>
            <a:ext cx="797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PC1 Direction</a:t>
            </a:r>
            <a:r>
              <a:rPr lang="en-US" sz="2800" smtClean="0">
                <a:solidFill>
                  <a:srgbClr val="000000"/>
                </a:solidFill>
              </a:rPr>
              <a:t>  = 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η</a:t>
            </a:r>
            <a:r>
              <a:rPr lang="en-US" sz="2800" smtClean="0">
                <a:solidFill>
                  <a:srgbClr val="000000"/>
                </a:solidFill>
              </a:rPr>
              <a:t>  =  Eigenvector (w/ biggest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sz="280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1905000" y="3276600"/>
            <a:ext cx="533400" cy="24384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  Younger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People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Benefitted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From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</a:t>
            </a:r>
          </a:p>
        </p:txBody>
      </p:sp>
      <p:cxnSp>
        <p:nvCxnSpPr>
          <p:cNvPr id="3" name="Straight Arrow Connector 2"/>
          <p:cNvCxnSpPr>
            <a:stCxn id="56323" idx="2"/>
          </p:cNvCxnSpPr>
          <p:nvPr/>
        </p:nvCxnSpPr>
        <p:spPr>
          <a:xfrm flipV="1">
            <a:off x="1562101" y="4114800"/>
            <a:ext cx="3086099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86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PC3:  How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Interpret?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09800" y="4114800"/>
            <a:ext cx="1524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972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Use: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+ Max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- Min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62200" y="2514600"/>
            <a:ext cx="30480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9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Use: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+ Max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– Min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 Pandemic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Civil War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 Deaths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43200" y="4114800"/>
            <a:ext cx="2667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8800" y="4800600"/>
            <a:ext cx="4038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5334000"/>
            <a:ext cx="419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046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</a:t>
            </a: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Intepretation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Mid-Age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Cohort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21100" r="9469" b="2416"/>
          <a:stretch/>
        </p:blipFill>
        <p:spPr bwMode="auto">
          <a:xfrm>
            <a:off x="2971754" y="1219200"/>
            <a:ext cx="5943646" cy="53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419600" y="1371600"/>
            <a:ext cx="6858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0010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Info,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Displayed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Differently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Prefer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3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420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0010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Info,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Displayed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Differently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Prefer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As Indicated by Graphics Quality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7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87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5052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General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Can Be Best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 Both and Choose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Use “Natural Choice” of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Data Object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1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852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7848600" cy="54102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Early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BiPlot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Display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Overlay Primal &amp; Dual PCAs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Easy to Interpret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Gabriel, K. R. (1971)</a:t>
            </a:r>
          </a:p>
        </p:txBody>
      </p:sp>
    </p:spTree>
    <p:extLst>
      <p:ext uri="{BB962C8B-B14F-4D97-AF65-F5344CB8AC3E}">
        <p14:creationId xmlns:p14="http://schemas.microsoft.com/office/powerpoint/2010/main" val="195901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6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9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914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FF00FF"/>
                </a:solidFill>
              </a:rPr>
              <a:t>PC1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00FFFF"/>
                </a:solidFill>
              </a:rPr>
              <a:t>Residual</a:t>
            </a:r>
          </a:p>
          <a:p>
            <a:pPr eaLnBrk="1" hangingPunct="1"/>
            <a:r>
              <a:rPr lang="en-US" sz="2800" dirty="0" smtClean="0">
                <a:solidFill>
                  <a:srgbClr val="00FFFF"/>
                </a:solidFill>
              </a:rPr>
              <a:t>      </a:t>
            </a:r>
            <a:r>
              <a:rPr lang="en-US" sz="2800" dirty="0" smtClean="0">
                <a:solidFill>
                  <a:srgbClr val="FF00FF"/>
                </a:solidFill>
              </a:rPr>
              <a:t>                 Best 1-d </a:t>
            </a:r>
            <a:r>
              <a:rPr lang="en-US" sz="2800" dirty="0" err="1" smtClean="0">
                <a:solidFill>
                  <a:srgbClr val="FF00FF"/>
                </a:solidFill>
              </a:rPr>
              <a:t>Approx’s</a:t>
            </a:r>
            <a:r>
              <a:rPr lang="en-US" sz="2800" dirty="0" smtClean="0">
                <a:solidFill>
                  <a:srgbClr val="FF00FF"/>
                </a:solidFill>
              </a:rPr>
              <a:t> of Data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3200400" y="3886200"/>
            <a:ext cx="1333500" cy="25146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533900" y="4114800"/>
            <a:ext cx="2019300" cy="2286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49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67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</p:txBody>
      </p:sp>
    </p:spTree>
    <p:extLst>
      <p:ext uri="{BB962C8B-B14F-4D97-AF65-F5344CB8AC3E}">
        <p14:creationId xmlns:p14="http://schemas.microsoft.com/office/powerpoint/2010/main" val="2019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</p:txBody>
      </p:sp>
    </p:spTree>
    <p:extLst>
      <p:ext uri="{BB962C8B-B14F-4D97-AF65-F5344CB8AC3E}">
        <p14:creationId xmlns:p14="http://schemas.microsoft.com/office/powerpoint/2010/main" val="30180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13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are about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clumps of similar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but much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10698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3354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48000" y="9144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8600" y="9144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</p:txBody>
      </p:sp>
    </p:spTree>
    <p:extLst>
      <p:ext uri="{BB962C8B-B14F-4D97-AF65-F5344CB8AC3E}">
        <p14:creationId xmlns:p14="http://schemas.microsoft.com/office/powerpoint/2010/main" val="2063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(maybe this is why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used, until politically incorrect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10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8142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914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00FFFF"/>
                </a:solidFill>
              </a:rPr>
              <a:t>PC2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FF00FF"/>
                </a:solidFill>
              </a:rPr>
              <a:t>Residual</a:t>
            </a:r>
          </a:p>
          <a:p>
            <a:pPr eaLnBrk="1" hangingPunct="1"/>
            <a:r>
              <a:rPr lang="en-US" sz="2800" dirty="0">
                <a:solidFill>
                  <a:srgbClr val="00E7E7">
                    <a:lumMod val="75000"/>
                  </a:srgbClr>
                </a:solidFill>
              </a:rPr>
              <a:t> </a:t>
            </a:r>
            <a:r>
              <a:rPr lang="en-US" sz="2800" dirty="0" smtClean="0">
                <a:solidFill>
                  <a:srgbClr val="00E7E7">
                    <a:lumMod val="75000"/>
                  </a:srgbClr>
                </a:solidFill>
              </a:rPr>
              <a:t>                         </a:t>
            </a:r>
            <a:r>
              <a:rPr lang="en-US" sz="2800" dirty="0" smtClean="0">
                <a:solidFill>
                  <a:srgbClr val="00FFFF"/>
                </a:solidFill>
              </a:rPr>
              <a:t>Worst 1-d </a:t>
            </a:r>
            <a:r>
              <a:rPr lang="en-US" sz="2800" dirty="0" err="1" smtClean="0">
                <a:solidFill>
                  <a:srgbClr val="00FFFF"/>
                </a:solidFill>
              </a:rPr>
              <a:t>Approx’s</a:t>
            </a:r>
            <a:r>
              <a:rPr lang="en-US" sz="2800" dirty="0" smtClean="0">
                <a:solidFill>
                  <a:srgbClr val="00FFFF"/>
                </a:solidFill>
              </a:rPr>
              <a:t> of Data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1600200" y="4267200"/>
            <a:ext cx="1219200" cy="16002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V="1">
            <a:off x="3733800" y="3657600"/>
            <a:ext cx="2362200" cy="27432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 flipV="1">
            <a:off x="2743200" y="3962400"/>
            <a:ext cx="4267200" cy="1905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8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a number of: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Philosophies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Schools of Thought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often cast as: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vs. EE - CS</a:t>
            </a:r>
          </a:p>
        </p:txBody>
      </p:sp>
    </p:spTree>
    <p:extLst>
      <p:ext uri="{BB962C8B-B14F-4D97-AF65-F5344CB8AC3E}">
        <p14:creationId xmlns:p14="http://schemas.microsoft.com/office/powerpoint/2010/main" val="15417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 variations: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Pattern Recognition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Artificial Intelligence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Mining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3674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</p:txBody>
      </p:sp>
    </p:spTree>
    <p:extLst>
      <p:ext uri="{BB962C8B-B14F-4D97-AF65-F5344CB8AC3E}">
        <p14:creationId xmlns:p14="http://schemas.microsoft.com/office/powerpoint/2010/main" val="24421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Rules distinguish between these</a:t>
            </a:r>
          </a:p>
        </p:txBody>
      </p:sp>
    </p:spTree>
    <p:extLst>
      <p:ext uri="{BB962C8B-B14F-4D97-AF65-F5344CB8AC3E}">
        <p14:creationId xmlns:p14="http://schemas.microsoft.com/office/powerpoint/2010/main" val="22239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Distribut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Rules distinguish between these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thought:    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 these</a:t>
            </a:r>
          </a:p>
        </p:txBody>
      </p:sp>
    </p:spTree>
    <p:extLst>
      <p:ext uri="{BB962C8B-B14F-4D97-AF65-F5344CB8AC3E}">
        <p14:creationId xmlns:p14="http://schemas.microsoft.com/office/powerpoint/2010/main" val="9814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Overview Reference: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Duda, Hart and Stork (2001)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about neural nets???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 disagrees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Update of Duda &amp; Hart (1973)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2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more classical statistical view: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McLachlan  (2004).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theory, etc.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well tuned to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219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Viewpoint:     Point Clouds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2275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and Natural Approach: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a.k.a.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Centroid Method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two meatballs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3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2796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Physical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Interpetation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/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Total Energy in Data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Insight comes from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decomposition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Statistical Terminology: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ANalysis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VAriance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(ANOVA)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4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021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use PCA?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Bad?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9426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Example (slanted clouds):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46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terrible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dir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8666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dir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0127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&amp; Covariance,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Simplest Approach: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Rescale (standardize) coordinate axes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 e. replace (full) data matrix: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do Mean Difference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Approach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3657600"/>
          <a:ext cx="87630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6" name="Equation" r:id="rId4" imgW="8800920" imgH="1320480" progId="Equation.3">
                  <p:embed/>
                </p:oleObj>
              </mc:Choice>
              <mc:Fallback>
                <p:oleObj name="Equation" r:id="rId4" imgW="88009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876300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1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Reference:</a:t>
            </a:r>
            <a:endParaRPr lang="en-US" sz="320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" charset="0"/>
                <a:cs typeface="Arial" charset="0"/>
              </a:rPr>
              <a:t>Domingos &amp; Pazzani (1997)</a:t>
            </a:r>
          </a:p>
          <a:p>
            <a:pPr marL="609600" indent="-609600" algn="ctr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Most sensible contexts: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Non-comparable data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E.g. different units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adjusts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solve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problem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3886200" y="1752600"/>
            <a:ext cx="4986338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30730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 Fisher Linear Discrimination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dir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2885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Variation (SS) due to Mean (% of total)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  Variation (SS) of Mean Residuals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4953000" y="1873250"/>
            <a:ext cx="381000" cy="412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9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2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PCA Gives SS’s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ree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(As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Eigenval’s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),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atch Factors of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3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4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5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6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7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8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705600" y="6019800"/>
          <a:ext cx="914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9" name="Equation" r:id="rId16" imgW="774364" imgH="342751" progId="Equation.3">
                  <p:embed/>
                </p:oleObj>
              </mc:Choice>
              <mc:Fallback>
                <p:oleObj name="Equation" r:id="rId16" imgW="77436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019800"/>
                        <a:ext cx="914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60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Cumulative Power Spectrum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4953000" y="1752600"/>
            <a:ext cx="1676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01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4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3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Revisit SS Decomposition for PC1</a:t>
            </a:r>
          </a:p>
        </p:txBody>
      </p:sp>
    </p:spTree>
    <p:extLst>
      <p:ext uri="{BB962C8B-B14F-4D97-AF65-F5344CB8AC3E}">
        <p14:creationId xmlns:p14="http://schemas.microsoft.com/office/powerpoint/2010/main" val="421920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4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Revisit SS Decomposition for PC1: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PC1 has “most of </a:t>
            </a:r>
            <a:r>
              <a:rPr lang="en-US" sz="2800" dirty="0" err="1" smtClean="0">
                <a:solidFill>
                  <a:srgbClr val="000000"/>
                </a:solidFill>
              </a:rPr>
              <a:t>var’n</a:t>
            </a:r>
            <a:r>
              <a:rPr lang="en-US" sz="2800" dirty="0" smtClean="0">
                <a:solidFill>
                  <a:srgbClr val="000000"/>
                </a:solidFill>
              </a:rPr>
              <a:t>”  =  93%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Reflected by </a:t>
            </a:r>
            <a:r>
              <a:rPr lang="en-US" sz="2800" i="1" dirty="0" smtClean="0">
                <a:solidFill>
                  <a:srgbClr val="000000"/>
                </a:solidFill>
              </a:rPr>
              <a:t>good approximation</a:t>
            </a:r>
            <a:r>
              <a:rPr lang="en-US" sz="2800" dirty="0" smtClean="0">
                <a:solidFill>
                  <a:srgbClr val="000000"/>
                </a:solidFill>
              </a:rPr>
              <a:t> in </a:t>
            </a:r>
            <a:r>
              <a:rPr lang="en-US" sz="2800" dirty="0" err="1" smtClean="0">
                <a:solidFill>
                  <a:srgbClr val="000000"/>
                </a:solidFill>
              </a:rPr>
              <a:t>Desc’r</a:t>
            </a:r>
            <a:r>
              <a:rPr lang="en-US" sz="2800" dirty="0" smtClean="0">
                <a:solidFill>
                  <a:srgbClr val="000000"/>
                </a:solidFill>
              </a:rPr>
              <a:t> Space</a:t>
            </a:r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 flipV="1">
            <a:off x="4648200" y="4191000"/>
            <a:ext cx="1905000" cy="22098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2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Create square, symmetric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Note that: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Gives Eigenanalysis, 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30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31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15"/>
          <p:cNvGraphicFramePr>
            <a:graphicFrameLocks noChangeAspect="1"/>
          </p:cNvGraphicFramePr>
          <p:nvPr/>
        </p:nvGraphicFramePr>
        <p:xfrm>
          <a:off x="4648200" y="5486400"/>
          <a:ext cx="36068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32" name="Equation" r:id="rId8" imgW="1244520" imgH="228600" progId="Equation.3">
                  <p:embed/>
                </p:oleObj>
              </mc:Choice>
              <mc:Fallback>
                <p:oleObj name="Equation" r:id="rId8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36068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33" name="Equation" r:id="rId10" imgW="342720" imgH="177480" progId="Equation.3">
                  <p:embed/>
                </p:oleObj>
              </mc:Choice>
              <mc:Fallback>
                <p:oleObj name="Equation" r:id="rId10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858000" y="4038600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34" name="Equation" r:id="rId12" imgW="419040" imgH="190440" progId="Equation.3">
                  <p:embed/>
                </p:oleObj>
              </mc:Choice>
              <mc:Fallback>
                <p:oleObj name="Equation" r:id="rId12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1257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743200" y="4876800"/>
          <a:ext cx="61150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35" name="Equation" r:id="rId14" imgW="2565360" imgH="228600" progId="Equation.3">
                  <p:embed/>
                </p:oleObj>
              </mc:Choice>
              <mc:Fallback>
                <p:oleObj name="Equation" r:id="rId14" imgW="2565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76800"/>
                        <a:ext cx="611505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68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1758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Revisit SS Decomposition for PC1: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PC2 has “only a little </a:t>
            </a:r>
            <a:r>
              <a:rPr lang="en-US" sz="2800" dirty="0" err="1" smtClean="0">
                <a:solidFill>
                  <a:srgbClr val="000000"/>
                </a:solidFill>
              </a:rPr>
              <a:t>var’n</a:t>
            </a:r>
            <a:r>
              <a:rPr lang="en-US" sz="2800" dirty="0" smtClean="0">
                <a:solidFill>
                  <a:srgbClr val="000000"/>
                </a:solidFill>
              </a:rPr>
              <a:t>”  =  7%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Reflected by </a:t>
            </a:r>
            <a:r>
              <a:rPr lang="en-US" sz="2800" i="1" dirty="0" smtClean="0">
                <a:solidFill>
                  <a:srgbClr val="000000"/>
                </a:solidFill>
              </a:rPr>
              <a:t>poor approximation</a:t>
            </a:r>
            <a:r>
              <a:rPr lang="en-US" sz="2800" dirty="0" smtClean="0">
                <a:solidFill>
                  <a:srgbClr val="000000"/>
                </a:solidFill>
              </a:rPr>
              <a:t> in </a:t>
            </a:r>
            <a:r>
              <a:rPr lang="en-US" sz="2800" dirty="0" err="1" smtClean="0">
                <a:solidFill>
                  <a:srgbClr val="000000"/>
                </a:solidFill>
              </a:rPr>
              <a:t>Desc’or</a:t>
            </a:r>
            <a:r>
              <a:rPr lang="en-US" sz="2800" dirty="0" smtClean="0">
                <a:solidFill>
                  <a:srgbClr val="000000"/>
                </a:solidFill>
              </a:rPr>
              <a:t> Space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4648200" y="3962400"/>
            <a:ext cx="1905000" cy="24384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35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80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Max SS of Projected Data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Min SS of Residuals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Best Fit Line</a:t>
            </a: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 flipV="1">
            <a:off x="3200400" y="3962400"/>
            <a:ext cx="2286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715000"/>
            <a:ext cx="33147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4495800"/>
            <a:ext cx="1447800" cy="1752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8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minimize SS of residuals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2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80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Max SS of Projected Data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Min SS of Residuals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Best Fit Line</a:t>
            </a: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3048000" y="4038600"/>
            <a:ext cx="0" cy="1828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4495800"/>
            <a:ext cx="1447800" cy="1752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11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minimize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minimize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“Best fit line” to data in “orthogonal sense”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9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Toy Example Comparison of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Fit Lines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PC1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Y on X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X on Y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7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266665"/>
            <a:ext cx="1752600" cy="231473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ρ = 0.3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8432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Projected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4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andom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enter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the Distribution is the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ean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Component-Wise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Calc’n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(Euclidean)</a:t>
            </a: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0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887644"/>
              </p:ext>
            </p:extLst>
          </p:nvPr>
        </p:nvGraphicFramePr>
        <p:xfrm>
          <a:off x="3276600" y="3886200"/>
          <a:ext cx="337661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1" name="Equation" r:id="rId6" imgW="2171700" imgH="1320800" progId="Equation.3">
                  <p:embed/>
                </p:oleObj>
              </mc:Choice>
              <mc:Fallback>
                <p:oleObj name="Equation" r:id="rId6" imgW="21717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3376613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2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819399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Vertical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(X predicts Y)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38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743200" cy="46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Horizontal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(Y predicts X)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0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266665"/>
            <a:ext cx="2971799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Projected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(Balanced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Treatment)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6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Toy Example Comparison of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Fit Lines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PC1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Y on X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X on Y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Big Difference      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Prediction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Matters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8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minimize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“Best fit line” to data in “orthogonal sense”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93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22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Expand Data Matrix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	in Terms of Inner </a:t>
            </a:r>
            <a:r>
              <a:rPr lang="en-US" sz="3200" dirty="0" err="1">
                <a:solidFill>
                  <a:srgbClr val="000000"/>
                </a:solidFill>
              </a:rPr>
              <a:t>P</a:t>
            </a:r>
            <a:r>
              <a:rPr lang="en-US" sz="3200" dirty="0" err="1" smtClean="0">
                <a:solidFill>
                  <a:srgbClr val="000000"/>
                </a:solidFill>
              </a:rPr>
              <a:t>rod’ts</a:t>
            </a:r>
            <a:r>
              <a:rPr lang="en-US" sz="3200" dirty="0" smtClean="0">
                <a:solidFill>
                  <a:srgbClr val="000000"/>
                </a:solidFill>
              </a:rPr>
              <a:t> &amp; Eigenvectors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Expand Data Matrix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	in Terms of Inner </a:t>
            </a:r>
            <a:r>
              <a:rPr lang="en-US" sz="3200" dirty="0" err="1">
                <a:solidFill>
                  <a:srgbClr val="000000"/>
                </a:solidFill>
              </a:rPr>
              <a:t>P</a:t>
            </a:r>
            <a:r>
              <a:rPr lang="en-US" sz="3200" dirty="0" err="1" smtClean="0">
                <a:solidFill>
                  <a:srgbClr val="000000"/>
                </a:solidFill>
              </a:rPr>
              <a:t>rod’ts</a:t>
            </a:r>
            <a:r>
              <a:rPr lang="en-US" sz="3200" dirty="0" smtClean="0">
                <a:solidFill>
                  <a:srgbClr val="000000"/>
                </a:solidFill>
              </a:rPr>
              <a:t> &amp; Eigenvectors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Recall Notation: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(Mean Centered Data)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895600" y="2895600"/>
          <a:ext cx="54102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8" name="Equation" r:id="rId4" imgW="4559300" imgH="736600" progId="Equation.3">
                  <p:embed/>
                </p:oleObj>
              </mc:Choice>
              <mc:Fallback>
                <p:oleObj name="Equation" r:id="rId4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54102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33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Expand Data Matrix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	in Terms of Inner </a:t>
            </a:r>
            <a:r>
              <a:rPr lang="en-US" sz="3200" dirty="0" err="1">
                <a:solidFill>
                  <a:srgbClr val="000000"/>
                </a:solidFill>
              </a:rPr>
              <a:t>P</a:t>
            </a:r>
            <a:r>
              <a:rPr lang="en-US" sz="3200" dirty="0" err="1" smtClean="0">
                <a:solidFill>
                  <a:srgbClr val="000000"/>
                </a:solidFill>
              </a:rPr>
              <a:t>rod’ts</a:t>
            </a:r>
            <a:r>
              <a:rPr lang="en-US" sz="3200" dirty="0" smtClean="0">
                <a:solidFill>
                  <a:srgbClr val="000000"/>
                </a:solidFill>
              </a:rPr>
              <a:t> &amp; Eigenvectors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Recall Notation: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Spectral Representation</a:t>
            </a:r>
            <a:r>
              <a:rPr lang="en-US" sz="3200" dirty="0" smtClean="0">
                <a:solidFill>
                  <a:srgbClr val="000000"/>
                </a:solidFill>
              </a:rPr>
              <a:t> (centered data):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895600" y="2895600"/>
          <a:ext cx="54102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34" name="Equation" r:id="rId4" imgW="4559300" imgH="736600" progId="Equation.3">
                  <p:embed/>
                </p:oleObj>
              </mc:Choice>
              <mc:Fallback>
                <p:oleObj name="Equation" r:id="rId4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54102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717800" y="4724400"/>
          <a:ext cx="34036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35" name="Equation" r:id="rId6" imgW="2311200" imgH="774360" progId="Equation.3">
                  <p:embed/>
                </p:oleObj>
              </mc:Choice>
              <mc:Fallback>
                <p:oleObj name="Equation" r:id="rId6" imgW="2311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724400"/>
                        <a:ext cx="3403600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6680200" y="6207125"/>
          <a:ext cx="4064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36" name="Equation" r:id="rId8" imgW="545760" imgH="279360" progId="Equation.3">
                  <p:embed/>
                </p:oleObj>
              </mc:Choice>
              <mc:Fallback>
                <p:oleObj name="Equation" r:id="rId8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6207125"/>
                        <a:ext cx="40640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4267200" y="6248400"/>
          <a:ext cx="4191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37" name="Equation" r:id="rId10" imgW="571320" imgH="279360" progId="Equation.3">
                  <p:embed/>
                </p:oleObj>
              </mc:Choice>
              <mc:Fallback>
                <p:oleObj name="Equation" r:id="rId10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248400"/>
                        <a:ext cx="419100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Line 12"/>
          <p:cNvSpPr>
            <a:spLocks noChangeShapeType="1"/>
          </p:cNvSpPr>
          <p:nvPr/>
        </p:nvSpPr>
        <p:spPr bwMode="auto">
          <a:xfrm flipV="1">
            <a:off x="4495800" y="5562600"/>
            <a:ext cx="762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 flipH="1" flipV="1">
            <a:off x="5943600" y="5638800"/>
            <a:ext cx="685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Now Using: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1981200"/>
          <a:ext cx="3141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6" name="Equation" r:id="rId4" imgW="2145960" imgH="368280" progId="Equation.3">
                  <p:embed/>
                </p:oleObj>
              </mc:Choice>
              <mc:Fallback>
                <p:oleObj name="Equation" r:id="rId4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31416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33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Now Using: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Spectral Representation</a:t>
            </a:r>
            <a:r>
              <a:rPr lang="en-US" sz="3200" dirty="0" smtClean="0">
                <a:solidFill>
                  <a:srgbClr val="000000"/>
                </a:solidFill>
              </a:rPr>
              <a:t> (Raw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ata):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1981200"/>
          <a:ext cx="3141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4" name="Equation" r:id="rId4" imgW="2145960" imgH="368280" progId="Equation.3">
                  <p:embed/>
                </p:oleObj>
              </mc:Choice>
              <mc:Fallback>
                <p:oleObj name="Equation" r:id="rId4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31416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838200" y="3581400"/>
          <a:ext cx="78724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5" name="Equation" r:id="rId6" imgW="5346360" imgH="774360" progId="Equation.3">
                  <p:embed/>
                </p:oleObj>
              </mc:Choice>
              <mc:Fallback>
                <p:oleObj name="Equation" r:id="rId6" imgW="53463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78724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Random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easure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pread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the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ovariance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15"/>
          <p:cNvGraphicFramePr>
            <a:graphicFrameLocks noChangeAspect="1"/>
          </p:cNvGraphicFramePr>
          <p:nvPr/>
        </p:nvGraphicFramePr>
        <p:xfrm>
          <a:off x="990600" y="4495800"/>
          <a:ext cx="79422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4" name="Equation" r:id="rId4" imgW="2908080" imgH="711000" progId="Equation.3">
                  <p:embed/>
                </p:oleObj>
              </mc:Choice>
              <mc:Fallback>
                <p:oleObj name="Equation" r:id="rId4" imgW="2908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79422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5" name="Equation" r:id="rId6" imgW="1295400" imgH="1320800" progId="Equation.3">
                  <p:embed/>
                </p:oleObj>
              </mc:Choice>
              <mc:Fallback>
                <p:oleObj name="Equation" r:id="rId6" imgW="1295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09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51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Now Using: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Spectral Representation</a:t>
            </a:r>
            <a:r>
              <a:rPr lang="en-US" sz="3200" dirty="0" smtClean="0">
                <a:solidFill>
                  <a:srgbClr val="000000"/>
                </a:solidFill>
              </a:rPr>
              <a:t> (Raw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ata):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Where: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Entries of          are </a:t>
            </a:r>
            <a:r>
              <a:rPr lang="en-US" sz="3200" i="1" dirty="0">
                <a:solidFill>
                  <a:srgbClr val="000000"/>
                </a:solidFill>
              </a:rPr>
              <a:t>L</a:t>
            </a:r>
            <a:r>
              <a:rPr lang="en-US" sz="3200" i="1" dirty="0" smtClean="0">
                <a:solidFill>
                  <a:srgbClr val="000000"/>
                </a:solidFill>
              </a:rPr>
              <a:t>oadings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Entries of          are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cores</a:t>
            </a:r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1981200"/>
          <a:ext cx="3141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4" name="Equation" r:id="rId4" imgW="2145960" imgH="368280" progId="Equation.3">
                  <p:embed/>
                </p:oleObj>
              </mc:Choice>
              <mc:Fallback>
                <p:oleObj name="Equation" r:id="rId4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31416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838200" y="3581400"/>
          <a:ext cx="78724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5" name="Equation" r:id="rId6" imgW="5346360" imgH="774360" progId="Equation.3">
                  <p:embed/>
                </p:oleObj>
              </mc:Choice>
              <mc:Fallback>
                <p:oleObj name="Equation" r:id="rId6" imgW="53463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78724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8382000" y="5181600"/>
          <a:ext cx="4064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6" name="Equation" r:id="rId8" imgW="545760" imgH="279360" progId="Equation.3">
                  <p:embed/>
                </p:oleObj>
              </mc:Choice>
              <mc:Fallback>
                <p:oleObj name="Equation" r:id="rId8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181600"/>
                        <a:ext cx="40640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7239000" y="5410200"/>
          <a:ext cx="4191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7" name="Equation" r:id="rId10" imgW="571320" imgH="279360" progId="Equation.3">
                  <p:embed/>
                </p:oleObj>
              </mc:Choice>
              <mc:Fallback>
                <p:oleObj name="Equation" r:id="rId10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10200"/>
                        <a:ext cx="419100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Line 12"/>
          <p:cNvSpPr>
            <a:spLocks noChangeShapeType="1"/>
          </p:cNvSpPr>
          <p:nvPr/>
        </p:nvSpPr>
        <p:spPr bwMode="auto">
          <a:xfrm flipV="1">
            <a:off x="7467600" y="4343400"/>
            <a:ext cx="3810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 flipH="1" flipV="1">
            <a:off x="8382000" y="4419600"/>
            <a:ext cx="152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50" name="Object 14"/>
          <p:cNvGraphicFramePr>
            <a:graphicFrameLocks noChangeAspect="1"/>
          </p:cNvGraphicFramePr>
          <p:nvPr/>
        </p:nvGraphicFramePr>
        <p:xfrm>
          <a:off x="2590800" y="5181600"/>
          <a:ext cx="4381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8" name="Equation" r:id="rId12" imgW="317160" imgH="393480" progId="Equation.3">
                  <p:embed/>
                </p:oleObj>
              </mc:Choice>
              <mc:Fallback>
                <p:oleObj name="Equation" r:id="rId12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4381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51" name="Object 16"/>
          <p:cNvGraphicFramePr>
            <a:graphicFrameLocks noChangeAspect="1"/>
          </p:cNvGraphicFramePr>
          <p:nvPr/>
        </p:nvGraphicFramePr>
        <p:xfrm>
          <a:off x="2590800" y="5715000"/>
          <a:ext cx="439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9" name="Equation" r:id="rId14" imgW="291960" imgH="393480" progId="Equation.3">
                  <p:embed/>
                </p:oleObj>
              </mc:Choice>
              <mc:Fallback>
                <p:oleObj name="Equation" r:id="rId14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5000"/>
                        <a:ext cx="4397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3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Can Focus on 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ndividual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ata Vectors: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(Part of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bove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Matrix </a:t>
            </a:r>
            <a:r>
              <a:rPr lang="en-US" sz="3200" dirty="0" err="1">
                <a:solidFill>
                  <a:srgbClr val="000000"/>
                </a:solidFill>
              </a:rPr>
              <a:t>R</a:t>
            </a:r>
            <a:r>
              <a:rPr lang="en-US" sz="3200" dirty="0" err="1" smtClean="0">
                <a:solidFill>
                  <a:srgbClr val="000000"/>
                </a:solidFill>
              </a:rPr>
              <a:t>ep’n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646363" y="2133600"/>
          <a:ext cx="36909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8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133600"/>
                        <a:ext cx="369093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Can Focus on 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ndividual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ata Vectors: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(Part of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bove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Matrix </a:t>
            </a:r>
            <a:r>
              <a:rPr lang="en-US" sz="3200" dirty="0" err="1">
                <a:solidFill>
                  <a:srgbClr val="000000"/>
                </a:solidFill>
              </a:rPr>
              <a:t>R</a:t>
            </a:r>
            <a:r>
              <a:rPr lang="en-US" sz="3200" dirty="0" err="1" smtClean="0">
                <a:solidFill>
                  <a:srgbClr val="000000"/>
                </a:solidFill>
              </a:rPr>
              <a:t>ep’n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Terminology:            are Called “PCs”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and are also </a:t>
            </a:r>
            <a:r>
              <a:rPr lang="en-US" sz="3200" dirty="0">
                <a:solidFill>
                  <a:srgbClr val="00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alled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cores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646363" y="2133600"/>
          <a:ext cx="36909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6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133600"/>
                        <a:ext cx="369093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12"/>
          <p:cNvGraphicFramePr>
            <a:graphicFrameLocks noChangeAspect="1"/>
          </p:cNvGraphicFramePr>
          <p:nvPr/>
        </p:nvGraphicFramePr>
        <p:xfrm>
          <a:off x="3200400" y="4724400"/>
          <a:ext cx="533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7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724400"/>
                        <a:ext cx="5334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5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More Terminology: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i="1" dirty="0" smtClean="0">
                <a:solidFill>
                  <a:srgbClr val="000000"/>
                </a:solidFill>
              </a:rPr>
              <a:t>Scores</a:t>
            </a:r>
            <a:r>
              <a:rPr lang="en-US" sz="3200" dirty="0" smtClean="0">
                <a:solidFill>
                  <a:srgbClr val="000000"/>
                </a:solidFill>
              </a:rPr>
              <a:t>,       are </a:t>
            </a:r>
            <a:r>
              <a:rPr lang="en-US" sz="3200" u="sng" dirty="0">
                <a:solidFill>
                  <a:srgbClr val="000000"/>
                </a:solidFill>
              </a:rPr>
              <a:t>C</a:t>
            </a:r>
            <a:r>
              <a:rPr lang="en-US" sz="3200" u="sng" dirty="0" smtClean="0">
                <a:solidFill>
                  <a:srgbClr val="000000"/>
                </a:solidFill>
              </a:rPr>
              <a:t>oefficients</a:t>
            </a:r>
            <a:r>
              <a:rPr lang="en-US" sz="3200" dirty="0" smtClean="0">
                <a:solidFill>
                  <a:srgbClr val="000000"/>
                </a:solidFill>
              </a:rPr>
              <a:t> in Spectral </a:t>
            </a:r>
            <a:r>
              <a:rPr lang="en-US" sz="3200" dirty="0">
                <a:solidFill>
                  <a:srgbClr val="000000"/>
                </a:solidFill>
              </a:rPr>
              <a:t>R</a:t>
            </a:r>
            <a:r>
              <a:rPr lang="en-US" sz="3200" dirty="0" smtClean="0">
                <a:solidFill>
                  <a:srgbClr val="000000"/>
                </a:solidFill>
              </a:rPr>
              <a:t>epresentation: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667000" y="3124200"/>
          <a:ext cx="36909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0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4200"/>
                        <a:ext cx="369093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2209800" y="2133600"/>
          <a:ext cx="533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1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5334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More Terminology: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i="1" dirty="0" smtClean="0">
                <a:solidFill>
                  <a:srgbClr val="000000"/>
                </a:solidFill>
              </a:rPr>
              <a:t>Scores</a:t>
            </a:r>
            <a:r>
              <a:rPr lang="en-US" sz="3200" dirty="0" smtClean="0">
                <a:solidFill>
                  <a:srgbClr val="000000"/>
                </a:solidFill>
              </a:rPr>
              <a:t>,       are </a:t>
            </a:r>
            <a:r>
              <a:rPr lang="en-US" sz="3200" u="sng" dirty="0">
                <a:solidFill>
                  <a:srgbClr val="000000"/>
                </a:solidFill>
              </a:rPr>
              <a:t>C</a:t>
            </a:r>
            <a:r>
              <a:rPr lang="en-US" sz="3200" u="sng" dirty="0" smtClean="0">
                <a:solidFill>
                  <a:srgbClr val="000000"/>
                </a:solidFill>
              </a:rPr>
              <a:t>oefficients</a:t>
            </a:r>
            <a:r>
              <a:rPr lang="en-US" sz="3200" dirty="0" smtClean="0">
                <a:solidFill>
                  <a:srgbClr val="000000"/>
                </a:solidFill>
              </a:rPr>
              <a:t> in Spectral </a:t>
            </a:r>
            <a:r>
              <a:rPr lang="en-US" sz="3200" dirty="0">
                <a:solidFill>
                  <a:srgbClr val="000000"/>
                </a:solidFill>
              </a:rPr>
              <a:t>R</a:t>
            </a:r>
            <a:r>
              <a:rPr lang="en-US" sz="3200" dirty="0" smtClean="0">
                <a:solidFill>
                  <a:srgbClr val="000000"/>
                </a:solidFill>
              </a:rPr>
              <a:t>epresentation: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i="1" dirty="0" smtClean="0">
                <a:solidFill>
                  <a:srgbClr val="000000"/>
                </a:solidFill>
              </a:rPr>
              <a:t>Loadings</a:t>
            </a:r>
            <a:r>
              <a:rPr lang="en-US" sz="3200" dirty="0" smtClean="0">
                <a:solidFill>
                  <a:srgbClr val="000000"/>
                </a:solidFill>
              </a:rPr>
              <a:t> are </a:t>
            </a:r>
            <a:r>
              <a:rPr lang="en-US" sz="3200" u="sng" dirty="0">
                <a:solidFill>
                  <a:srgbClr val="000000"/>
                </a:solidFill>
              </a:rPr>
              <a:t>E</a:t>
            </a:r>
            <a:r>
              <a:rPr lang="en-US" sz="3200" u="sng" dirty="0" smtClean="0">
                <a:solidFill>
                  <a:srgbClr val="000000"/>
                </a:solidFill>
              </a:rPr>
              <a:t>ntries</a:t>
            </a:r>
            <a:r>
              <a:rPr lang="en-US" sz="3200" dirty="0" smtClean="0">
                <a:solidFill>
                  <a:srgbClr val="000000"/>
                </a:solidFill>
              </a:rPr>
              <a:t>     of Eigenvectors: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667000" y="3124200"/>
          <a:ext cx="36909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2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4200"/>
                        <a:ext cx="369093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2209800" y="2133600"/>
          <a:ext cx="533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3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5334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010400" y="4478338"/>
          <a:ext cx="2133600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4" name="Equation" r:id="rId8" imgW="660240" imgH="736560" progId="Equation.3">
                  <p:embed/>
                </p:oleObj>
              </mc:Choice>
              <mc:Fallback>
                <p:oleObj name="Equation" r:id="rId8" imgW="6602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78338"/>
                        <a:ext cx="2133600" cy="237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560210"/>
              </p:ext>
            </p:extLst>
          </p:nvPr>
        </p:nvGraphicFramePr>
        <p:xfrm>
          <a:off x="4378325" y="4783137"/>
          <a:ext cx="5746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5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783137"/>
                        <a:ext cx="57467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3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4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2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12868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3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334000" y="2057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6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Gives:   Rank        </a:t>
            </a:r>
            <a:r>
              <a:rPr lang="en-US" sz="3200" i="1" dirty="0">
                <a:solidFill>
                  <a:srgbClr val="000000"/>
                </a:solidFill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</a:rPr>
              <a:t>pproximation</a:t>
            </a:r>
            <a:r>
              <a:rPr lang="en-US" sz="3200" dirty="0" smtClean="0">
                <a:solidFill>
                  <a:srgbClr val="000000"/>
                </a:solidFill>
              </a:rPr>
              <a:t> of Data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40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50332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41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41484"/>
              </p:ext>
            </p:extLst>
          </p:nvPr>
        </p:nvGraphicFramePr>
        <p:xfrm>
          <a:off x="3200400" y="4572000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42" name="Equation" r:id="rId8" imgW="203040" imgH="279360" progId="Equation.3">
                  <p:embed/>
                </p:oleObj>
              </mc:Choice>
              <mc:Fallback>
                <p:oleObj name="Equation" r:id="rId8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3127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3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Gives:   Rank        </a:t>
            </a:r>
            <a:r>
              <a:rPr lang="en-US" sz="3200" i="1" dirty="0">
                <a:solidFill>
                  <a:srgbClr val="000000"/>
                </a:solidFill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</a:rPr>
              <a:t>pproximation</a:t>
            </a:r>
            <a:r>
              <a:rPr lang="en-US" sz="3200" dirty="0" smtClean="0">
                <a:solidFill>
                  <a:srgbClr val="000000"/>
                </a:solidFill>
              </a:rPr>
              <a:t> of Data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Key to PCA </a:t>
            </a:r>
            <a:r>
              <a:rPr lang="en-US" sz="3200" i="1" dirty="0">
                <a:solidFill>
                  <a:srgbClr val="000000"/>
                </a:solidFill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</a:rPr>
              <a:t>imension Reduction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4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547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5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737427"/>
              </p:ext>
            </p:extLst>
          </p:nvPr>
        </p:nvGraphicFramePr>
        <p:xfrm>
          <a:off x="3200400" y="4572000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6" name="Equation" r:id="rId8" imgW="203040" imgH="279360" progId="Equation.3">
                  <p:embed/>
                </p:oleObj>
              </mc:Choice>
              <mc:Fallback>
                <p:oleObj name="Equation" r:id="rId8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3127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9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Gives:   Rank        </a:t>
            </a:r>
            <a:r>
              <a:rPr lang="en-US" sz="3200" i="1" dirty="0">
                <a:solidFill>
                  <a:srgbClr val="000000"/>
                </a:solidFill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</a:rPr>
              <a:t>pproximation</a:t>
            </a:r>
            <a:r>
              <a:rPr lang="en-US" sz="3200" dirty="0" smtClean="0">
                <a:solidFill>
                  <a:srgbClr val="000000"/>
                </a:solidFill>
              </a:rPr>
              <a:t> of Data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Key to PCA </a:t>
            </a:r>
            <a:r>
              <a:rPr lang="en-US" sz="3200" i="1" dirty="0">
                <a:solidFill>
                  <a:srgbClr val="000000"/>
                </a:solidFill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</a:rPr>
              <a:t>imension Reduction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And PCA for </a:t>
            </a:r>
            <a:r>
              <a:rPr lang="en-US" sz="3200" i="1" dirty="0">
                <a:solidFill>
                  <a:srgbClr val="000000"/>
                </a:solidFill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</a:rPr>
              <a:t>ata </a:t>
            </a:r>
            <a:r>
              <a:rPr lang="en-US" sz="3200" i="1" dirty="0">
                <a:solidFill>
                  <a:srgbClr val="000000"/>
                </a:solidFill>
              </a:rPr>
              <a:t>C</a:t>
            </a:r>
            <a:r>
              <a:rPr lang="en-US" sz="3200" i="1" dirty="0" smtClean="0">
                <a:solidFill>
                  <a:srgbClr val="000000"/>
                </a:solidFill>
              </a:rPr>
              <a:t>ompression</a:t>
            </a:r>
            <a:r>
              <a:rPr lang="en-US" sz="3200" dirty="0" smtClean="0">
                <a:solidFill>
                  <a:srgbClr val="000000"/>
                </a:solidFill>
              </a:rPr>
              <a:t>  (~ .jpeg)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8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826453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9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33"/>
              </p:ext>
            </p:extLst>
          </p:nvPr>
        </p:nvGraphicFramePr>
        <p:xfrm>
          <a:off x="3200400" y="4572000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0" name="Equation" r:id="rId8" imgW="203040" imgH="279360" progId="Equation.3">
                  <p:embed/>
                </p:oleObj>
              </mc:Choice>
              <mc:Fallback>
                <p:oleObj name="Equation" r:id="rId8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3127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7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,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here: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0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1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18"/>
          <p:cNvGraphicFramePr>
            <a:graphicFrameLocks noChangeAspect="1"/>
          </p:cNvGraphicFramePr>
          <p:nvPr/>
        </p:nvGraphicFramePr>
        <p:xfrm>
          <a:off x="2057400" y="5486400"/>
          <a:ext cx="59436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2" name="Equation" r:id="rId8" imgW="4520880" imgH="723600" progId="Equation.3">
                  <p:embed/>
                </p:oleObj>
              </mc:Choice>
              <mc:Fallback>
                <p:oleObj name="Equation" r:id="rId8" imgW="4520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86400"/>
                        <a:ext cx="59436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5715000" y="4191000"/>
            <a:ext cx="838200" cy="609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1600200"/>
            <a:ext cx="4114800" cy="25908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4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786735"/>
              </p:ext>
            </p:extLst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4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Problem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902668"/>
              </p:ext>
            </p:extLst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8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Problem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 Recommended: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Arbitrary Choice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E.g. % Variation Explained  90%?  95%?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49687"/>
              </p:ext>
            </p:extLst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2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roblem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SCREE Plot (</a:t>
            </a:r>
            <a:r>
              <a:rPr lang="en-US" sz="3200" dirty="0" err="1" smtClean="0">
                <a:solidFill>
                  <a:srgbClr val="000000"/>
                </a:solidFill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</a:rPr>
              <a:t> 1964):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i="1" dirty="0" smtClean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i="1" dirty="0">
                <a:solidFill>
                  <a:srgbClr val="000000"/>
                </a:solidFill>
              </a:rPr>
              <a:t>K</a:t>
            </a:r>
            <a:r>
              <a:rPr lang="en-US" sz="3200" i="1" dirty="0" smtClean="0">
                <a:solidFill>
                  <a:srgbClr val="000000"/>
                </a:solidFill>
              </a:rPr>
              <a:t>nee</a:t>
            </a:r>
            <a:r>
              <a:rPr lang="en-US" sz="3200" dirty="0" smtClean="0">
                <a:solidFill>
                  <a:srgbClr val="000000"/>
                </a:solidFill>
              </a:rPr>
              <a:t> in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ower Spectrum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6282"/>
              </p:ext>
            </p:extLst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6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025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11598" r="6316" b="71637"/>
          <a:stretch>
            <a:fillRect/>
          </a:stretch>
        </p:blipFill>
        <p:spPr>
          <a:xfrm>
            <a:off x="5867400" y="3962400"/>
            <a:ext cx="2744788" cy="2439988"/>
          </a:xfrm>
          <a:noFill/>
        </p:spPr>
      </p:pic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90800" y="3886200"/>
            <a:ext cx="3429000" cy="2819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6019800" y="6019800"/>
            <a:ext cx="9144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6019800" y="6172200"/>
            <a:ext cx="1066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Knees Depend on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caling</a:t>
            </a:r>
            <a:r>
              <a:rPr lang="en-US" sz="3200" dirty="0" smtClean="0">
                <a:solidFill>
                  <a:srgbClr val="000000"/>
                </a:solidFill>
              </a:rPr>
              <a:t>  (Power?  log?)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Knees Depend on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caling</a:t>
            </a:r>
            <a:r>
              <a:rPr lang="en-US" sz="3200" dirty="0" smtClean="0">
                <a:solidFill>
                  <a:srgbClr val="000000"/>
                </a:solidFill>
              </a:rPr>
              <a:t>  (Power?  log?)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Personal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uggestions: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uxiliary </a:t>
            </a:r>
            <a:r>
              <a:rPr lang="en-US" sz="3200" dirty="0">
                <a:solidFill>
                  <a:srgbClr val="00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utoffs (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nter-Rater Variation)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Use the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Range (</a:t>
            </a:r>
            <a:r>
              <a:rPr lang="en-US" sz="3200" dirty="0" err="1" smtClean="0">
                <a:solidFill>
                  <a:srgbClr val="000000"/>
                </a:solidFill>
              </a:rPr>
              <a:t>ala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cale Space)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7" name="Equation" r:id="rId4" imgW="241200" imgH="406080" progId="Equation.3">
                  <p:embed/>
                </p:oleObj>
              </mc:Choice>
              <mc:Fallback>
                <p:oleObj name="Equation" r:id="rId4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8" name="Equation" r:id="rId6" imgW="520560" imgH="241200" progId="Equation.3">
                  <p:embed/>
                </p:oleObj>
              </mc:Choice>
              <mc:Fallback>
                <p:oleObj name="Equation" r:id="rId6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9" name="Equation" r:id="rId8" imgW="1041120" imgH="380880" progId="Equation.3">
                  <p:embed/>
                </p:oleObj>
              </mc:Choice>
              <mc:Fallback>
                <p:oleObj name="Equation" r:id="rId8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7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Approach:  Invert PCA Data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                                        where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00200" y="5638800"/>
          <a:ext cx="304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5" name="Equation" r:id="rId4" imgW="2603160" imgH="774360" progId="Equation.3">
                  <p:embed/>
                </p:oleObj>
              </mc:Choice>
              <mc:Fallback>
                <p:oleObj name="Equation" r:id="rId4" imgW="26031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38800"/>
                        <a:ext cx="304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6781800" y="5791200"/>
          <a:ext cx="1962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6" name="Equation" r:id="rId6" imgW="1447560" imgH="406080" progId="Equation.3">
                  <p:embed/>
                </p:oleObj>
              </mc:Choice>
              <mc:Fallback>
                <p:oleObj name="Equation" r:id="rId6" imgW="1447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91200"/>
                        <a:ext cx="1962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7" name="Equation" r:id="rId8" imgW="241200" imgH="406080" progId="Equation.3">
                  <p:embed/>
                </p:oleObj>
              </mc:Choice>
              <mc:Fallback>
                <p:oleObj name="Equation" r:id="rId8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8" name="Equation" r:id="rId10" imgW="520560" imgH="241200" progId="Equation.3">
                  <p:embed/>
                </p:oleObj>
              </mc:Choice>
              <mc:Fallback>
                <p:oleObj name="Equation" r:id="rId10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9" name="Equation" r:id="rId12" imgW="1041120" imgH="380880" progId="Equation.3">
                  <p:embed/>
                </p:oleObj>
              </mc:Choice>
              <mc:Fallback>
                <p:oleObj name="Equation" r:id="rId12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7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29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Small caution on PC directions &amp; plotting: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PCA directions (may) have sign flip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Mathematically no difference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Numerically caused artifact of round off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Can have large graphical impact</a:t>
            </a:r>
          </a:p>
        </p:txBody>
      </p:sp>
    </p:spTree>
    <p:extLst>
      <p:ext uri="{BB962C8B-B14F-4D97-AF65-F5344CB8AC3E}">
        <p14:creationId xmlns:p14="http://schemas.microsoft.com/office/powerpoint/2010/main" val="120466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6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Toy Example   (1 point moved)</a:t>
            </a:r>
          </a:p>
        </p:txBody>
      </p:sp>
      <p:pic>
        <p:nvPicPr>
          <p:cNvPr id="11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48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Toy Example   (1 point moved)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Important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Point: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Constant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49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Original Data   (arbitrary PC flip)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3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Point Moved Data   (arbitrary PC flip)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Much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Harder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 See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Moving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Point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16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How to “fix directions”?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Personal approach: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Use  ± 1 flip that gives: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Max(Proj(X</a:t>
            </a:r>
            <a:r>
              <a:rPr lang="en-US" sz="3200" baseline="-25000" smtClean="0">
                <a:solidFill>
                  <a:srgbClr val="000000"/>
                </a:solidFill>
              </a:rPr>
              <a:t>i</a:t>
            </a:r>
            <a:r>
              <a:rPr lang="en-US" sz="3200" smtClean="0">
                <a:solidFill>
                  <a:srgbClr val="000000"/>
                </a:solidFill>
              </a:rPr>
              <a:t>)) &gt; |Min(Proj(X</a:t>
            </a:r>
            <a:r>
              <a:rPr lang="en-US" sz="3200" baseline="-25000" smtClean="0">
                <a:solidFill>
                  <a:srgbClr val="000000"/>
                </a:solidFill>
              </a:rPr>
              <a:t>i</a:t>
            </a:r>
            <a:r>
              <a:rPr lang="en-US" sz="3200" smtClean="0">
                <a:solidFill>
                  <a:srgbClr val="000000"/>
                </a:solidFill>
              </a:rPr>
              <a:t>))|</a:t>
            </a:r>
          </a:p>
          <a:p>
            <a:pPr algn="ctr"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(assumes 0 centered)</a:t>
            </a:r>
          </a:p>
        </p:txBody>
      </p:sp>
    </p:spTree>
    <p:extLst>
      <p:ext uri="{BB962C8B-B14F-4D97-AF65-F5344CB8AC3E}">
        <p14:creationId xmlns:p14="http://schemas.microsoft.com/office/powerpoint/2010/main" val="3498281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Issue: 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 (recall         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May be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uite Large,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18409"/>
              </p:ext>
            </p:extLst>
          </p:nvPr>
        </p:nvGraphicFramePr>
        <p:xfrm>
          <a:off x="6172200" y="1143000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5" name="Equation" r:id="rId4" imgW="685800" imgH="279360" progId="Equation.3">
                  <p:embed/>
                </p:oleObj>
              </mc:Choice>
              <mc:Fallback>
                <p:oleObj name="Equation" r:id="rId4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43000"/>
                        <a:ext cx="914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10357"/>
              </p:ext>
            </p:extLst>
          </p:nvPr>
        </p:nvGraphicFramePr>
        <p:xfrm>
          <a:off x="914400" y="1676400"/>
          <a:ext cx="381000" cy="56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6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81000" cy="5676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865330"/>
              </p:ext>
            </p:extLst>
          </p:nvPr>
        </p:nvGraphicFramePr>
        <p:xfrm>
          <a:off x="5392738" y="1828800"/>
          <a:ext cx="9509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7" name="Equation" r:id="rId8" imgW="660240" imgH="279360" progId="Equation.3">
                  <p:embed/>
                </p:oleObj>
              </mc:Choice>
              <mc:Fallback>
                <p:oleObj name="Equation" r:id="rId8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828800"/>
                        <a:ext cx="9509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Issue: 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 (recall         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May be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uite Large,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Work with, and to Compute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About a Shortcut?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562249"/>
              </p:ext>
            </p:extLst>
          </p:nvPr>
        </p:nvGraphicFramePr>
        <p:xfrm>
          <a:off x="6172200" y="1143000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9" name="Equation" r:id="rId4" imgW="685800" imgH="279360" progId="Equation.3">
                  <p:embed/>
                </p:oleObj>
              </mc:Choice>
              <mc:Fallback>
                <p:oleObj name="Equation" r:id="rId4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43000"/>
                        <a:ext cx="914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450292"/>
              </p:ext>
            </p:extLst>
          </p:nvPr>
        </p:nvGraphicFramePr>
        <p:xfrm>
          <a:off x="914400" y="1676400"/>
          <a:ext cx="381000" cy="56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0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81000" cy="5676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691557"/>
              </p:ext>
            </p:extLst>
          </p:nvPr>
        </p:nvGraphicFramePr>
        <p:xfrm>
          <a:off x="5392738" y="1828800"/>
          <a:ext cx="9509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1" name="Equation" r:id="rId8" imgW="660240" imgH="279360" progId="Equation.3">
                  <p:embed/>
                </p:oleObj>
              </mc:Choice>
              <mc:Fallback>
                <p:oleObj name="Equation" r:id="rId8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828800"/>
                        <a:ext cx="9509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Issue: 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 (recall         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May be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uite Large,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Work with, and to Compute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About a Shortcut?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(centered, scaled) Data Matrix        )</a:t>
            </a: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074559"/>
              </p:ext>
            </p:extLst>
          </p:nvPr>
        </p:nvGraphicFramePr>
        <p:xfrm>
          <a:off x="6172200" y="1143000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0" name="Equation" r:id="rId4" imgW="685800" imgH="279360" progId="Equation.3">
                  <p:embed/>
                </p:oleObj>
              </mc:Choice>
              <mc:Fallback>
                <p:oleObj name="Equation" r:id="rId4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43000"/>
                        <a:ext cx="914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40467"/>
              </p:ext>
            </p:extLst>
          </p:nvPr>
        </p:nvGraphicFramePr>
        <p:xfrm>
          <a:off x="914400" y="1676400"/>
          <a:ext cx="381000" cy="56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1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81000" cy="5676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908544"/>
              </p:ext>
            </p:extLst>
          </p:nvPr>
        </p:nvGraphicFramePr>
        <p:xfrm>
          <a:off x="5392738" y="1828800"/>
          <a:ext cx="9509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2" name="Equation" r:id="rId8" imgW="660240" imgH="279360" progId="Equation.3">
                  <p:embed/>
                </p:oleObj>
              </mc:Choice>
              <mc:Fallback>
                <p:oleObj name="Equation" r:id="rId8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828800"/>
                        <a:ext cx="9509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3" name="Object 10"/>
          <p:cNvGraphicFramePr>
            <a:graphicFrameLocks noChangeAspect="1"/>
          </p:cNvGraphicFramePr>
          <p:nvPr/>
        </p:nvGraphicFramePr>
        <p:xfrm>
          <a:off x="6934200" y="5105400"/>
          <a:ext cx="517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3" name="Equation" r:id="rId10" imgW="304560" imgH="317160" progId="Equation.3">
                  <p:embed/>
                </p:oleObj>
              </mc:Choice>
              <mc:Fallback>
                <p:oleObj name="Equation" r:id="rId10" imgW="3045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517525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0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5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665500"/>
              </p:ext>
            </p:extLst>
          </p:nvPr>
        </p:nvGraphicFramePr>
        <p:xfrm>
          <a:off x="6435725" y="1066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3" name="Equation" r:id="rId4" imgW="1257120" imgH="342720" progId="Equation.3">
                  <p:embed/>
                </p:oleObj>
              </mc:Choice>
              <mc:Fallback>
                <p:oleObj name="Equation" r:id="rId4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1066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         Unitary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         Unitary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 of singular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3314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1873904"/>
              </p:ext>
            </p:extLst>
          </p:nvPr>
        </p:nvGraphicFramePr>
        <p:xfrm>
          <a:off x="2057400" y="3256967"/>
          <a:ext cx="381000" cy="47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2" name="Equation" r:id="rId4" imgW="241200" imgH="266400" progId="Equation.3">
                  <p:embed/>
                </p:oleObj>
              </mc:Choice>
              <mc:Fallback>
                <p:oleObj name="Equation" r:id="rId4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56967"/>
                        <a:ext cx="381000" cy="476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47481"/>
              </p:ext>
            </p:extLst>
          </p:nvPr>
        </p:nvGraphicFramePr>
        <p:xfrm>
          <a:off x="2057400" y="2582682"/>
          <a:ext cx="381000" cy="43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3" name="Equation" r:id="rId6" imgW="266400" imgH="266400" progId="Equation.3">
                  <p:embed/>
                </p:oleObj>
              </mc:Choice>
              <mc:Fallback>
                <p:oleObj name="Equation" r:id="rId6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82682"/>
                        <a:ext cx="381000" cy="4399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34901"/>
              </p:ext>
            </p:extLst>
          </p:nvPr>
        </p:nvGraphicFramePr>
        <p:xfrm>
          <a:off x="6435725" y="1066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4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1066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08186574"/>
              </p:ext>
            </p:extLst>
          </p:nvPr>
        </p:nvGraphicFramePr>
        <p:xfrm>
          <a:off x="2039101" y="3886200"/>
          <a:ext cx="399299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5" name="Equation" r:id="rId10" imgW="215640" imgH="279360" progId="Equation.3">
                  <p:embed/>
                </p:oleObj>
              </mc:Choice>
              <mc:Fallback>
                <p:oleObj name="Equation" r:id="rId10" imgW="215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101" y="3886200"/>
                        <a:ext cx="399299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262327"/>
              </p:ext>
            </p:extLst>
          </p:nvPr>
        </p:nvGraphicFramePr>
        <p:xfrm>
          <a:off x="3048000" y="2590800"/>
          <a:ext cx="7747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6" name="Equation" r:id="rId12" imgW="660240" imgH="279360" progId="Equation.3">
                  <p:embed/>
                </p:oleObj>
              </mc:Choice>
              <mc:Fallback>
                <p:oleObj name="Equation" r:id="rId12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800"/>
                        <a:ext cx="7747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341813"/>
              </p:ext>
            </p:extLst>
          </p:nvPr>
        </p:nvGraphicFramePr>
        <p:xfrm>
          <a:off x="3048000" y="3359150"/>
          <a:ext cx="825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7" name="Equation" r:id="rId14" imgW="609480" imgH="215640" progId="Equation.3">
                  <p:embed/>
                </p:oleObj>
              </mc:Choice>
              <mc:Fallback>
                <p:oleObj name="Equation" r:id="rId14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59150"/>
                        <a:ext cx="8255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         Unitary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         Unitary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 of singular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Assume:   decreasing singular values</a:t>
            </a:r>
          </a:p>
        </p:txBody>
      </p:sp>
      <p:graphicFrame>
        <p:nvGraphicFramePr>
          <p:cNvPr id="13314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56054520"/>
              </p:ext>
            </p:extLst>
          </p:nvPr>
        </p:nvGraphicFramePr>
        <p:xfrm>
          <a:off x="2057400" y="3256967"/>
          <a:ext cx="381000" cy="47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3" name="Equation" r:id="rId4" imgW="241200" imgH="266400" progId="Equation.3">
                  <p:embed/>
                </p:oleObj>
              </mc:Choice>
              <mc:Fallback>
                <p:oleObj name="Equation" r:id="rId4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56967"/>
                        <a:ext cx="381000" cy="476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16412"/>
              </p:ext>
            </p:extLst>
          </p:nvPr>
        </p:nvGraphicFramePr>
        <p:xfrm>
          <a:off x="2057400" y="2582682"/>
          <a:ext cx="381000" cy="43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4" name="Equation" r:id="rId6" imgW="266400" imgH="266400" progId="Equation.3">
                  <p:embed/>
                </p:oleObj>
              </mc:Choice>
              <mc:Fallback>
                <p:oleObj name="Equation" r:id="rId6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82682"/>
                        <a:ext cx="381000" cy="4399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344986"/>
              </p:ext>
            </p:extLst>
          </p:nvPr>
        </p:nvGraphicFramePr>
        <p:xfrm>
          <a:off x="6435725" y="1066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5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1066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08529381"/>
              </p:ext>
            </p:extLst>
          </p:nvPr>
        </p:nvGraphicFramePr>
        <p:xfrm>
          <a:off x="2039101" y="3886200"/>
          <a:ext cx="399299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6" name="Equation" r:id="rId10" imgW="215640" imgH="279360" progId="Equation.3">
                  <p:embed/>
                </p:oleObj>
              </mc:Choice>
              <mc:Fallback>
                <p:oleObj name="Equation" r:id="rId10" imgW="215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101" y="3886200"/>
                        <a:ext cx="399299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186477"/>
              </p:ext>
            </p:extLst>
          </p:nvPr>
        </p:nvGraphicFramePr>
        <p:xfrm>
          <a:off x="3048000" y="2590800"/>
          <a:ext cx="7747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7" name="Equation" r:id="rId12" imgW="660240" imgH="279360" progId="Equation.3">
                  <p:embed/>
                </p:oleObj>
              </mc:Choice>
              <mc:Fallback>
                <p:oleObj name="Equation" r:id="rId12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800"/>
                        <a:ext cx="7747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04798"/>
              </p:ext>
            </p:extLst>
          </p:nvPr>
        </p:nvGraphicFramePr>
        <p:xfrm>
          <a:off x="3048000" y="3359150"/>
          <a:ext cx="825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8" name="Equation" r:id="rId14" imgW="609480" imgH="215640" progId="Equation.3">
                  <p:embed/>
                </p:oleObj>
              </mc:Choice>
              <mc:Fallback>
                <p:oleObj name="Equation" r:id="rId14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59150"/>
                        <a:ext cx="8255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20" name="Object 20"/>
          <p:cNvGraphicFramePr>
            <a:graphicFrameLocks noChangeAspect="1"/>
          </p:cNvGraphicFramePr>
          <p:nvPr/>
        </p:nvGraphicFramePr>
        <p:xfrm>
          <a:off x="4953000" y="5334000"/>
          <a:ext cx="27035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9" name="Equation" r:id="rId16" imgW="1815840" imgH="380880" progId="Equation.3">
                  <p:embed/>
                </p:oleObj>
              </mc:Choice>
              <mc:Fallback>
                <p:oleObj name="Equation" r:id="rId16" imgW="18158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34000"/>
                        <a:ext cx="270351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5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 to Eigen-Analysis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889359"/>
              </p:ext>
            </p:extLst>
          </p:nvPr>
        </p:nvGraphicFramePr>
        <p:xfrm>
          <a:off x="7148512" y="1676400"/>
          <a:ext cx="3190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9" name="Equation" r:id="rId4" imgW="215640" imgH="330120" progId="Equation.3">
                  <p:embed/>
                </p:oleObj>
              </mc:Choice>
              <mc:Fallback>
                <p:oleObj name="Equation" r:id="rId4" imgW="215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2" y="1676400"/>
                        <a:ext cx="3190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0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914400" y="2590800"/>
          <a:ext cx="74882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1" name="Equation" r:id="rId8" imgW="2552400" imgH="241200" progId="Equation.3">
                  <p:embed/>
                </p:oleObj>
              </mc:Choice>
              <mc:Fallback>
                <p:oleObj name="Equation" r:id="rId8" imgW="255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4882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 to Eigen-Analysis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have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igenvector Matrix 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09071"/>
              </p:ext>
            </p:extLst>
          </p:nvPr>
        </p:nvGraphicFramePr>
        <p:xfrm>
          <a:off x="7148512" y="1676400"/>
          <a:ext cx="3190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0" name="Equation" r:id="rId4" imgW="215640" imgH="330120" progId="Equation.3">
                  <p:embed/>
                </p:oleObj>
              </mc:Choice>
              <mc:Fallback>
                <p:oleObj name="Equation" r:id="rId4" imgW="215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2" y="1676400"/>
                        <a:ext cx="3190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1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914400" y="2590800"/>
          <a:ext cx="74882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2" name="Equation" r:id="rId8" imgW="2552400" imgH="241200" progId="Equation.3">
                  <p:embed/>
                </p:oleObj>
              </mc:Choice>
              <mc:Fallback>
                <p:oleObj name="Equation" r:id="rId8" imgW="255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4882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4"/>
          <p:cNvGraphicFramePr>
            <a:graphicFrameLocks noChangeAspect="1"/>
          </p:cNvGraphicFramePr>
          <p:nvPr/>
        </p:nvGraphicFramePr>
        <p:xfrm>
          <a:off x="7162800" y="3886200"/>
          <a:ext cx="4143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3" name="Equation" r:id="rId10" imgW="266400" imgH="266400" progId="Equation.3">
                  <p:embed/>
                </p:oleObj>
              </mc:Choice>
              <mc:Fallback>
                <p:oleObj name="Equation" r:id="rId10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4143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3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 to Eigen-Analysis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have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igenvector Matrix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igenval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Squares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ingular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72864"/>
              </p:ext>
            </p:extLst>
          </p:nvPr>
        </p:nvGraphicFramePr>
        <p:xfrm>
          <a:off x="7148512" y="1676400"/>
          <a:ext cx="3190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1" name="Equation" r:id="rId4" imgW="215640" imgH="330120" progId="Equation.3">
                  <p:embed/>
                </p:oleObj>
              </mc:Choice>
              <mc:Fallback>
                <p:oleObj name="Equation" r:id="rId4" imgW="215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2" y="1676400"/>
                        <a:ext cx="3190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2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914400" y="2590800"/>
          <a:ext cx="74882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3" name="Equation" r:id="rId8" imgW="2552400" imgH="241200" progId="Equation.3">
                  <p:embed/>
                </p:oleObj>
              </mc:Choice>
              <mc:Fallback>
                <p:oleObj name="Equation" r:id="rId8" imgW="255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4882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1" name="Object 12"/>
          <p:cNvGraphicFramePr>
            <a:graphicFrameLocks noChangeAspect="1"/>
          </p:cNvGraphicFramePr>
          <p:nvPr/>
        </p:nvGraphicFramePr>
        <p:xfrm>
          <a:off x="2890838" y="5283200"/>
          <a:ext cx="3854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4" name="Equation" r:id="rId10" imgW="2400120" imgH="444240" progId="Equation.3">
                  <p:embed/>
                </p:oleObj>
              </mc:Choice>
              <mc:Fallback>
                <p:oleObj name="Equation" r:id="rId10" imgW="2400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283200"/>
                        <a:ext cx="38544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4"/>
          <p:cNvGraphicFramePr>
            <a:graphicFrameLocks noChangeAspect="1"/>
          </p:cNvGraphicFramePr>
          <p:nvPr/>
        </p:nvGraphicFramePr>
        <p:xfrm>
          <a:off x="7162800" y="3886200"/>
          <a:ext cx="4143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5" name="Equation" r:id="rId12" imgW="266400" imgH="266400" progId="Equation.3">
                  <p:embed/>
                </p:oleObj>
              </mc:Choice>
              <mc:Fallback>
                <p:oleObj name="Equation" r:id="rId12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4143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3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Computational Advantage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(for Rank    ):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ompact Form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only need to find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e-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s-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scores     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1" name="Equation" r:id="rId4" imgW="1180800" imgH="330120" progId="Equation.3">
                  <p:embed/>
                </p:oleObj>
              </mc:Choice>
              <mc:Fallback>
                <p:oleObj name="Equation" r:id="rId4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895600" y="2971800"/>
          <a:ext cx="3952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2" name="Equation" r:id="rId6" imgW="1130040" imgH="228600" progId="Equation.3">
                  <p:embed/>
                </p:oleObj>
              </mc:Choice>
              <mc:Fallback>
                <p:oleObj name="Equation" r:id="rId6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39528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2819400" y="3581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4953000" y="3657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477000" y="3657600"/>
            <a:ext cx="6096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94922"/>
              </p:ext>
            </p:extLst>
          </p:nvPr>
        </p:nvGraphicFramePr>
        <p:xfrm>
          <a:off x="7065962" y="1841500"/>
          <a:ext cx="325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3" name="Equation" r:id="rId8" imgW="114120" imgH="126720" progId="Equation.3">
                  <p:embed/>
                </p:oleObj>
              </mc:Choice>
              <mc:Fallback>
                <p:oleObj name="Equation" r:id="rId8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1841500"/>
                        <a:ext cx="325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8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Computational Advantage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(for Rank    ):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ompact Form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only need to find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e-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s-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scores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Components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Useful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5" name="Equation" r:id="rId4" imgW="1180800" imgH="330120" progId="Equation.3">
                  <p:embed/>
                </p:oleObj>
              </mc:Choice>
              <mc:Fallback>
                <p:oleObj name="Equation" r:id="rId4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895600" y="2971800"/>
          <a:ext cx="3952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6" name="Equation" r:id="rId6" imgW="1130040" imgH="228600" progId="Equation.3">
                  <p:embed/>
                </p:oleObj>
              </mc:Choice>
              <mc:Fallback>
                <p:oleObj name="Equation" r:id="rId6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39528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2819400" y="3581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4953000" y="3657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477000" y="3657600"/>
            <a:ext cx="6096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1669"/>
              </p:ext>
            </p:extLst>
          </p:nvPr>
        </p:nvGraphicFramePr>
        <p:xfrm>
          <a:off x="7065962" y="1841500"/>
          <a:ext cx="325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7" name="Equation" r:id="rId8" imgW="114120" imgH="126720" progId="Equation.3">
                  <p:embed/>
                </p:oleObj>
              </mc:Choice>
              <mc:Fallback>
                <p:oleObj name="Equation" r:id="rId8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1841500"/>
                        <a:ext cx="325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2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Computational Advantage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(for Rank    ):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ompact Form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only need to find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e-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s-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scores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Components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Useful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be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faster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 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5486400" y="5943600"/>
          <a:ext cx="1066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6" name="Equation" r:id="rId4" imgW="850680" imgH="279360" progId="Equation.3">
                  <p:embed/>
                </p:oleObj>
              </mc:Choice>
              <mc:Fallback>
                <p:oleObj name="Equation" r:id="rId4" imgW="850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943600"/>
                        <a:ext cx="10668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7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895600" y="2971800"/>
          <a:ext cx="3952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8" name="Equation" r:id="rId8" imgW="1130040" imgH="228600" progId="Equation.3">
                  <p:embed/>
                </p:oleObj>
              </mc:Choice>
              <mc:Fallback>
                <p:oleObj name="Equation" r:id="rId8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39528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2819400" y="3581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4953000" y="3657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477000" y="3657600"/>
            <a:ext cx="6096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2889"/>
              </p:ext>
            </p:extLst>
          </p:nvPr>
        </p:nvGraphicFramePr>
        <p:xfrm>
          <a:off x="7065962" y="1841500"/>
          <a:ext cx="325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9" name="Equation" r:id="rId10" imgW="114120" imgH="126720" progId="Equation.3">
                  <p:embed/>
                </p:oleObj>
              </mc:Choice>
              <mc:Fallback>
                <p:oleObj name="Equation" r:id="rId10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1841500"/>
                        <a:ext cx="325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6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9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2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otation                    Gives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istribution of the Energy of      Over the       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igen-Directions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                                     is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ax’d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(Over     ), by Putting all Energy in the “Largest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irection”,  i.e.           ,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   “Eigenvalues are Ordered”,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76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77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78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3200400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79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07282"/>
              </p:ext>
            </p:extLst>
          </p:nvPr>
        </p:nvGraphicFramePr>
        <p:xfrm>
          <a:off x="8255000" y="32004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0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32004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547373"/>
              </p:ext>
            </p:extLst>
          </p:nvPr>
        </p:nvGraphicFramePr>
        <p:xfrm>
          <a:off x="6096000" y="31781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1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781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8" name="Object 26"/>
          <p:cNvGraphicFramePr>
            <a:graphicFrameLocks noChangeAspect="1"/>
          </p:cNvGraphicFramePr>
          <p:nvPr/>
        </p:nvGraphicFramePr>
        <p:xfrm>
          <a:off x="1295400" y="4267200"/>
          <a:ext cx="3962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2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9624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9" name="Object 28"/>
          <p:cNvGraphicFramePr>
            <a:graphicFrameLocks noChangeAspect="1"/>
          </p:cNvGraphicFramePr>
          <p:nvPr/>
        </p:nvGraphicFramePr>
        <p:xfrm>
          <a:off x="8153400" y="4343400"/>
          <a:ext cx="323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3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343400"/>
                        <a:ext cx="3238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0" name="Object 30"/>
          <p:cNvGraphicFramePr>
            <a:graphicFrameLocks noChangeAspect="1"/>
          </p:cNvGraphicFramePr>
          <p:nvPr/>
        </p:nvGraphicFramePr>
        <p:xfrm>
          <a:off x="3657600" y="5562600"/>
          <a:ext cx="99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4" name="Equation" r:id="rId19" imgW="736280" imgH="406224" progId="Equation.3">
                  <p:embed/>
                </p:oleObj>
              </mc:Choice>
              <mc:Fallback>
                <p:oleObj name="Equation" r:id="rId19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62600"/>
                        <a:ext cx="990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47162"/>
              </p:ext>
            </p:extLst>
          </p:nvPr>
        </p:nvGraphicFramePr>
        <p:xfrm>
          <a:off x="6781800" y="61722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5" name="Equation" r:id="rId21" imgW="2032000" imgH="381000" progId="Equation.3">
                  <p:embed/>
                </p:oleObj>
              </mc:Choice>
              <mc:Fallback>
                <p:oleObj name="Equation" r:id="rId21" imgW="2032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172200"/>
                        <a:ext cx="2286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81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 as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3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55626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66294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76200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7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1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2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5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55626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66294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76200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" y="1676400"/>
            <a:ext cx="3733800" cy="685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1066800" y="2362200"/>
            <a:ext cx="1028700" cy="1524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Matlab,Linear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Choice:     (~SAS,R, Linear Models)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</a:t>
            </a:r>
            <a:r>
              <a:rPr lang="en-US" sz="1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Variables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9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" y="2362200"/>
            <a:ext cx="3505200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1066800" y="3046602"/>
            <a:ext cx="914400" cy="228739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791200" y="3581400"/>
            <a:ext cx="838200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29400" y="3581400"/>
            <a:ext cx="838200" cy="2667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Matlab,Linear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Choice:     (~SAS,R, Linear Models)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When Discussing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3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4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5" name="Equation" r:id="rId6" imgW="368280" imgH="330120" progId="Equation.3">
                  <p:embed/>
                </p:oleObj>
              </mc:Choice>
              <mc:Fallback>
                <p:oleObj name="Equation" r:id="rId6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2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3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4" name="Equation" r:id="rId8" imgW="368280" imgH="330120" progId="Equation.3">
                  <p:embed/>
                </p:oleObj>
              </mc:Choice>
              <mc:Fallback>
                <p:oleObj name="Equation" r:id="rId8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5" name="Equation" r:id="rId10" imgW="1307880" imgH="406080" progId="Equation.3">
                  <p:embed/>
                </p:oleObj>
              </mc:Choice>
              <mc:Fallback>
                <p:oleObj name="Equation" r:id="rId10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use SVD,                   ,  to get: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0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1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50217"/>
              </p:ext>
            </p:extLst>
          </p:nvPr>
        </p:nvGraphicFramePr>
        <p:xfrm>
          <a:off x="3733800" y="4495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2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95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70610164"/>
              </p:ext>
            </p:extLst>
          </p:nvPr>
        </p:nvGraphicFramePr>
        <p:xfrm>
          <a:off x="609600" y="5257800"/>
          <a:ext cx="8229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3" name="Equation" r:id="rId10" imgW="6057720" imgH="469800" progId="Equation.3">
                  <p:embed/>
                </p:oleObj>
              </mc:Choice>
              <mc:Fallback>
                <p:oleObj name="Equation" r:id="rId10" imgW="6057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8229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4" name="Equation" r:id="rId12" imgW="368280" imgH="330120" progId="Equation.3">
                  <p:embed/>
                </p:oleObj>
              </mc:Choice>
              <mc:Fallback>
                <p:oleObj name="Equation" r:id="rId12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5" name="Equation" r:id="rId14" imgW="1307880" imgH="406080" progId="Equation.3">
                  <p:embed/>
                </p:oleObj>
              </mc:Choice>
              <mc:Fallback>
                <p:oleObj name="Equation" r:id="rId14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use SVD,                   ,  to get: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Note: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Eigenvalues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4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5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30267"/>
              </p:ext>
            </p:extLst>
          </p:nvPr>
        </p:nvGraphicFramePr>
        <p:xfrm>
          <a:off x="3733800" y="4495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6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95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90294607"/>
              </p:ext>
            </p:extLst>
          </p:nvPr>
        </p:nvGraphicFramePr>
        <p:xfrm>
          <a:off x="609600" y="5257800"/>
          <a:ext cx="8229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7" name="Equation" r:id="rId10" imgW="6057720" imgH="469800" progId="Equation.3">
                  <p:embed/>
                </p:oleObj>
              </mc:Choice>
              <mc:Fallback>
                <p:oleObj name="Equation" r:id="rId10" imgW="6057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8229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8" name="Equation" r:id="rId12" imgW="368280" imgH="330120" progId="Equation.3">
                  <p:embed/>
                </p:oleObj>
              </mc:Choice>
              <mc:Fallback>
                <p:oleObj name="Equation" r:id="rId12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9" name="Equation" r:id="rId14" imgW="1307880" imgH="406080" progId="Equation.3">
                  <p:embed/>
                </p:oleObj>
              </mc:Choice>
              <mc:Fallback>
                <p:oleObj name="Equation" r:id="rId14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077200" y="5181600"/>
            <a:ext cx="381000" cy="762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Else have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ol’ns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ubsp.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en’d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by 1st     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Projecting onto Subspace       to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Gives       as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ext Direction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Continue Through        ,…,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Replace       by       to get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heoretical PCA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Estimated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mpirical Version</a:t>
            </a: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2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598218"/>
              </p:ext>
            </p:extLst>
          </p:nvPr>
        </p:nvGraphicFramePr>
        <p:xfrm>
          <a:off x="8237537" y="2438400"/>
          <a:ext cx="296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3" name="Equation" r:id="rId6" imgW="177646" imgH="329914" progId="Equation.3">
                  <p:embed/>
                </p:oleObj>
              </mc:Choice>
              <mc:Fallback>
                <p:oleObj name="Equation" r:id="rId6" imgW="177646" imgH="329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7" y="2438400"/>
                        <a:ext cx="2968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8" name="Object 18"/>
          <p:cNvGraphicFramePr>
            <a:graphicFrameLocks noChangeAspect="1"/>
          </p:cNvGraphicFramePr>
          <p:nvPr/>
        </p:nvGraphicFramePr>
        <p:xfrm>
          <a:off x="5638800" y="32766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4" name="Equation" r:id="rId8" imgW="241091" imgH="266469" progId="Equation.3">
                  <p:embed/>
                </p:oleObj>
              </mc:Choice>
              <mc:Fallback>
                <p:oleObj name="Equation" r:id="rId8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766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9" name="Object 20"/>
          <p:cNvGraphicFramePr>
            <a:graphicFrameLocks noChangeAspect="1"/>
          </p:cNvGraphicFramePr>
          <p:nvPr/>
        </p:nvGraphicFramePr>
        <p:xfrm>
          <a:off x="6858000" y="3200400"/>
          <a:ext cx="3667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5" name="Equation" r:id="rId10" imgW="266469" imgH="406048" progId="Equation.3">
                  <p:embed/>
                </p:oleObj>
              </mc:Choice>
              <mc:Fallback>
                <p:oleObj name="Equation" r:id="rId10" imgW="266469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00400"/>
                        <a:ext cx="36671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0" name="Object 22"/>
          <p:cNvGraphicFramePr>
            <a:graphicFrameLocks noChangeAspect="1"/>
          </p:cNvGraphicFramePr>
          <p:nvPr/>
        </p:nvGraphicFramePr>
        <p:xfrm>
          <a:off x="2057400" y="3886200"/>
          <a:ext cx="420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6" name="Equation" r:id="rId12" imgW="304536" imgH="406048" progId="Equation.3">
                  <p:embed/>
                </p:oleObj>
              </mc:Choice>
              <mc:Fallback>
                <p:oleObj name="Equation" r:id="rId12" imgW="304536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4206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1" name="Object 24"/>
          <p:cNvGraphicFramePr>
            <a:graphicFrameLocks noChangeAspect="1"/>
          </p:cNvGraphicFramePr>
          <p:nvPr/>
        </p:nvGraphicFramePr>
        <p:xfrm>
          <a:off x="4419600" y="4572000"/>
          <a:ext cx="3984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7" name="Equation" r:id="rId14" imgW="291847" imgH="406048" progId="Equation.3">
                  <p:embed/>
                </p:oleObj>
              </mc:Choice>
              <mc:Fallback>
                <p:oleObj name="Equation" r:id="rId14" imgW="291847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572000"/>
                        <a:ext cx="3984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2" name="Object 26"/>
          <p:cNvGraphicFramePr>
            <a:graphicFrameLocks noChangeAspect="1"/>
          </p:cNvGraphicFramePr>
          <p:nvPr/>
        </p:nvGraphicFramePr>
        <p:xfrm>
          <a:off x="5638800" y="4572000"/>
          <a:ext cx="441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8" name="Equation" r:id="rId16" imgW="317225" imgH="406048" progId="Equation.3">
                  <p:embed/>
                </p:oleObj>
              </mc:Choice>
              <mc:Fallback>
                <p:oleObj name="Equation" r:id="rId16" imgW="317225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4413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3" name="Object 28"/>
          <p:cNvGraphicFramePr>
            <a:graphicFrameLocks noChangeAspect="1"/>
          </p:cNvGraphicFramePr>
          <p:nvPr/>
        </p:nvGraphicFramePr>
        <p:xfrm>
          <a:off x="2590800" y="5257800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9" name="Equation" r:id="rId18" imgW="215806" imgH="330057" progId="Equation.3">
                  <p:embed/>
                </p:oleObj>
              </mc:Choice>
              <mc:Fallback>
                <p:oleObj name="Equation" r:id="rId18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257800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4" name="Object 30"/>
          <p:cNvGraphicFramePr>
            <a:graphicFrameLocks noChangeAspect="1"/>
          </p:cNvGraphicFramePr>
          <p:nvPr/>
        </p:nvGraphicFramePr>
        <p:xfrm>
          <a:off x="3810000" y="5334000"/>
          <a:ext cx="3413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60" name="Equation" r:id="rId20" imgW="215640" imgH="253800" progId="Equation.3">
                  <p:embed/>
                </p:oleObj>
              </mc:Choice>
              <mc:Fallback>
                <p:oleObj name="Equation" r:id="rId20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3413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78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Appears to be cool symmetry: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 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      Dual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Loadings            Scores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  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0" name="Equation" r:id="rId4" imgW="241200" imgH="266400" progId="Equation.3">
                  <p:embed/>
                </p:oleObj>
              </mc:Choice>
              <mc:Fallback>
                <p:oleObj name="Equation" r:id="rId4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1" name="Equation" r:id="rId6" imgW="266400" imgH="266400" progId="Equation.3">
                  <p:embed/>
                </p:oleObj>
              </mc:Choice>
              <mc:Fallback>
                <p:oleObj name="Equation" r:id="rId6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to be cool symmetry: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      Dual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Loadings            Scores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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But, there is 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normalization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 rotWithShape="1">
                <a:blip r:embed="rId4"/>
                <a:stretch>
                  <a:fillRect l="-203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4" name="Equation" r:id="rId5" imgW="241200" imgH="266400" progId="Equation.3">
                  <p:embed/>
                </p:oleObj>
              </mc:Choice>
              <mc:Fallback>
                <p:oleObj name="Equation" r:id="rId5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5" name="Equation" r:id="rId7" imgW="266400" imgH="266400" progId="Equation.3">
                  <p:embed/>
                </p:oleObj>
              </mc:Choice>
              <mc:Fallback>
                <p:oleObj name="Equation" r:id="rId7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Recall from 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 Class Meeting: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Spanish Mortality Data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7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</a:t>
            </a:r>
            <a:r>
              <a:rPr lang="en-US" sz="2800" dirty="0" smtClean="0">
                <a:solidFill>
                  <a:srgbClr val="000000"/>
                </a:solidFill>
              </a:rPr>
              <a:t>age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Note:    Choice made of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(could also study age as curves,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x coordinate = time)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819400" y="3352800"/>
            <a:ext cx="2362200" cy="14478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9647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Important Issue: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are the Data Objects?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(years) :  Mortality vs. Age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(Ages) :   Mortality vs. Year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Note:   Rows vs. Columns of Data Matrix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3886200"/>
            <a:ext cx="76200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9453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Improved</a:t>
            </a:r>
          </a:p>
          <a:p>
            <a:r>
              <a:rPr lang="en-US" sz="2800">
                <a:solidFill>
                  <a:srgbClr val="000000"/>
                </a:solidFill>
              </a:rPr>
              <a:t>Coloring: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Rainbow</a:t>
            </a:r>
          </a:p>
          <a:p>
            <a:r>
              <a:rPr lang="en-US" sz="2800">
                <a:solidFill>
                  <a:srgbClr val="000000"/>
                </a:solidFill>
              </a:rPr>
              <a:t>Representing</a:t>
            </a:r>
          </a:p>
          <a:p>
            <a:r>
              <a:rPr lang="en-US" sz="2800">
                <a:solidFill>
                  <a:srgbClr val="000000"/>
                </a:solidFill>
              </a:rPr>
              <a:t>Year: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FF"/>
                </a:solidFill>
              </a:rPr>
              <a:t>Magenta</a:t>
            </a:r>
          </a:p>
          <a:p>
            <a:r>
              <a:rPr lang="en-US" sz="2800">
                <a:solidFill>
                  <a:srgbClr val="FF00FF"/>
                </a:solidFill>
              </a:rPr>
              <a:t>    =  1908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3863587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PC1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Constant </a:t>
            </a:r>
          </a:p>
          <a:p>
            <a:r>
              <a:rPr lang="en-US" sz="2800">
                <a:solidFill>
                  <a:srgbClr val="000000"/>
                </a:solidFill>
              </a:rPr>
              <a:t>Across Ages</a:t>
            </a:r>
          </a:p>
        </p:txBody>
      </p:sp>
    </p:spTree>
    <p:extLst>
      <p:ext uri="{BB962C8B-B14F-4D97-AF65-F5344CB8AC3E}">
        <p14:creationId xmlns:p14="http://schemas.microsoft.com/office/powerpoint/2010/main" val="919199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648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Shows </a:t>
            </a:r>
            <a:r>
              <a:rPr lang="en-US" sz="2800" i="1">
                <a:solidFill>
                  <a:srgbClr val="000000"/>
                </a:solidFill>
              </a:rPr>
              <a:t>Major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>
                <a:solidFill>
                  <a:srgbClr val="000000"/>
                </a:solidFill>
              </a:rPr>
              <a:t>Over Time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(medical technology,</a:t>
            </a:r>
          </a:p>
          <a:p>
            <a:r>
              <a:rPr lang="en-US" sz="2800">
                <a:solidFill>
                  <a:srgbClr val="000000"/>
                </a:solidFill>
              </a:rPr>
              <a:t>etc.)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And Change</a:t>
            </a:r>
          </a:p>
          <a:p>
            <a:r>
              <a:rPr lang="en-US" sz="2800">
                <a:solidFill>
                  <a:srgbClr val="000000"/>
                </a:solidFill>
              </a:rPr>
              <a:t>In Age </a:t>
            </a:r>
          </a:p>
          <a:p>
            <a:r>
              <a:rPr lang="en-US" sz="2800">
                <a:solidFill>
                  <a:srgbClr val="000000"/>
                </a:solidFill>
              </a:rPr>
              <a:t>Rounding Blips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590800" y="4800600"/>
            <a:ext cx="2133600" cy="13716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48020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PC2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2nd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Difference </a:t>
            </a:r>
          </a:p>
          <a:p>
            <a:r>
              <a:rPr lang="en-US" sz="2800">
                <a:solidFill>
                  <a:srgbClr val="000000"/>
                </a:solidFill>
              </a:rPr>
              <a:t>Between </a:t>
            </a:r>
          </a:p>
          <a:p>
            <a:r>
              <a:rPr lang="en-US" sz="2800">
                <a:solidFill>
                  <a:srgbClr val="000000"/>
                </a:solidFill>
              </a:rPr>
              <a:t>20-45 &amp; Rest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16200000" flipH="1">
            <a:off x="3124200" y="3962400"/>
            <a:ext cx="15240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962400" y="4038600"/>
            <a:ext cx="1524000" cy="7620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1143000" y="5181600"/>
            <a:ext cx="32004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3199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Scores Plot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Feature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(Point Cloud)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Space View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Connecting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Lines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Highlight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Time Order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Good View of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Historical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Effects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3352800"/>
            <a:ext cx="4114800" cy="23622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85095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</TotalTime>
  <Words>3471</Words>
  <Application>Microsoft Office PowerPoint</Application>
  <PresentationFormat>On-screen Show (4:3)</PresentationFormat>
  <Paragraphs>1159</Paragraphs>
  <Slides>147</Slides>
  <Notes>147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61" baseType="lpstr">
      <vt:lpstr>Arial Unicode MS</vt:lpstr>
      <vt:lpstr>Gulim</vt:lpstr>
      <vt:lpstr>Arial</vt:lpstr>
      <vt:lpstr>Cambria Math</vt:lpstr>
      <vt:lpstr>Courier New</vt:lpstr>
      <vt:lpstr>Tahoma</vt:lpstr>
      <vt:lpstr>Times New Roman</vt:lpstr>
      <vt:lpstr>Wingdings</vt:lpstr>
      <vt:lpstr>Default Design</vt:lpstr>
      <vt:lpstr>4_Default Design</vt:lpstr>
      <vt:lpstr>2_Default Design</vt:lpstr>
      <vt:lpstr>1_Default Design</vt:lpstr>
      <vt:lpstr>5_Default Design</vt:lpstr>
      <vt:lpstr>Equation</vt:lpstr>
      <vt:lpstr>Detailed Look at PCA</vt:lpstr>
      <vt:lpstr>Review of Linear Algebra  (Cont.)</vt:lpstr>
      <vt:lpstr>Review of Multivariate Probability</vt:lpstr>
      <vt:lpstr>Review of Multivariate Probability</vt:lpstr>
      <vt:lpstr>Review of Multivar. Prob. (Cont.)</vt:lpstr>
      <vt:lpstr>PCA as an Optimization Problem</vt:lpstr>
      <vt:lpstr>PCA as an Optimization Problem</vt:lpstr>
      <vt:lpstr>PCA as Optimization (Cont.)</vt:lpstr>
      <vt:lpstr>PCA as Optimization (Cont.)</vt:lpstr>
      <vt:lpstr>Connect Math to Graphics</vt:lpstr>
      <vt:lpstr>Connect Math to Graphics (Cont.)</vt:lpstr>
      <vt:lpstr>Connect Math to Graphics (Cont.)</vt:lpstr>
      <vt:lpstr>Connect Math to Graphics (Cont.)</vt:lpstr>
      <vt:lpstr>PCA Redistribution of Energy</vt:lpstr>
      <vt:lpstr>PCA Redist’n of Energy (Cont.)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PCA Data Representation</vt:lpstr>
      <vt:lpstr>PCA Data Representation</vt:lpstr>
      <vt:lpstr>PCA Data Representation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Simulation</vt:lpstr>
      <vt:lpstr>PCA Simulation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Functional Data Analysis</vt:lpstr>
      <vt:lpstr>Functional Data Analysis</vt:lpstr>
      <vt:lpstr>Functional Data Analysis</vt:lpstr>
      <vt:lpstr>Mortality Time Series</vt:lpstr>
      <vt:lpstr>Mortality Time Series</vt:lpstr>
      <vt:lpstr>Mortality Time Series</vt:lpstr>
      <vt:lpstr>Mortality Time Series</vt:lpstr>
      <vt:lpstr>Mortality Time Series</vt:lpstr>
      <vt:lpstr>Demography Data</vt:lpstr>
      <vt:lpstr>Primal / Dual PCA</vt:lpstr>
      <vt:lpstr>Primal / Dual PCA</vt:lpstr>
      <vt:lpstr>Primal / Dual PCA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Primal / Dual PCA</vt:lpstr>
      <vt:lpstr>Primal / Dual PCA</vt:lpstr>
      <vt:lpstr>Primal / Dual PCA</vt:lpstr>
      <vt:lpstr>Primal / Dual PCA</vt:lpstr>
      <vt:lpstr>Return to Big Picture</vt:lpstr>
      <vt:lpstr>Return to Big Picture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209</cp:revision>
  <dcterms:created xsi:type="dcterms:W3CDTF">2001-06-08T01:38:43Z</dcterms:created>
  <dcterms:modified xsi:type="dcterms:W3CDTF">2014-09-18T21:01:39Z</dcterms:modified>
</cp:coreProperties>
</file>