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18" r:id="rId2"/>
    <p:sldMasterId id="2147483733" r:id="rId3"/>
  </p:sldMasterIdLst>
  <p:notesMasterIdLst>
    <p:notesMasterId r:id="rId147"/>
  </p:notesMasterIdLst>
  <p:sldIdLst>
    <p:sldId id="1016" r:id="rId4"/>
    <p:sldId id="999" r:id="rId5"/>
    <p:sldId id="1017" r:id="rId6"/>
    <p:sldId id="1027" r:id="rId7"/>
    <p:sldId id="1030" r:id="rId8"/>
    <p:sldId id="1050" r:id="rId9"/>
    <p:sldId id="1068" r:id="rId10"/>
    <p:sldId id="1085" r:id="rId11"/>
    <p:sldId id="1095" r:id="rId12"/>
    <p:sldId id="1096" r:id="rId13"/>
    <p:sldId id="1097" r:id="rId14"/>
    <p:sldId id="1098" r:id="rId15"/>
    <p:sldId id="1099" r:id="rId16"/>
    <p:sldId id="1100" r:id="rId17"/>
    <p:sldId id="1101" r:id="rId18"/>
    <p:sldId id="1102" r:id="rId19"/>
    <p:sldId id="1103" r:id="rId20"/>
    <p:sldId id="1107" r:id="rId21"/>
    <p:sldId id="1284" r:id="rId22"/>
    <p:sldId id="1285" r:id="rId23"/>
    <p:sldId id="1286" r:id="rId24"/>
    <p:sldId id="1287" r:id="rId25"/>
    <p:sldId id="1263" r:id="rId26"/>
    <p:sldId id="1264" r:id="rId27"/>
    <p:sldId id="1265" r:id="rId28"/>
    <p:sldId id="1266" r:id="rId29"/>
    <p:sldId id="1267" r:id="rId30"/>
    <p:sldId id="1268" r:id="rId31"/>
    <p:sldId id="1269" r:id="rId32"/>
    <p:sldId id="1270" r:id="rId33"/>
    <p:sldId id="1271" r:id="rId34"/>
    <p:sldId id="1272" r:id="rId35"/>
    <p:sldId id="1273" r:id="rId36"/>
    <p:sldId id="1274" r:id="rId37"/>
    <p:sldId id="1275" r:id="rId38"/>
    <p:sldId id="1276" r:id="rId39"/>
    <p:sldId id="1277" r:id="rId40"/>
    <p:sldId id="1278" r:id="rId41"/>
    <p:sldId id="1279" r:id="rId42"/>
    <p:sldId id="1280" r:id="rId43"/>
    <p:sldId id="1281" r:id="rId44"/>
    <p:sldId id="1282" r:id="rId45"/>
    <p:sldId id="1283" r:id="rId46"/>
    <p:sldId id="1116" r:id="rId47"/>
    <p:sldId id="1133" r:id="rId48"/>
    <p:sldId id="1134" r:id="rId49"/>
    <p:sldId id="1135" r:id="rId50"/>
    <p:sldId id="1136" r:id="rId51"/>
    <p:sldId id="1137" r:id="rId52"/>
    <p:sldId id="1138" r:id="rId53"/>
    <p:sldId id="1139" r:id="rId54"/>
    <p:sldId id="1140" r:id="rId55"/>
    <p:sldId id="1141" r:id="rId56"/>
    <p:sldId id="1142" r:id="rId57"/>
    <p:sldId id="1143" r:id="rId58"/>
    <p:sldId id="1144" r:id="rId59"/>
    <p:sldId id="1145" r:id="rId60"/>
    <p:sldId id="1146" r:id="rId61"/>
    <p:sldId id="1147" r:id="rId62"/>
    <p:sldId id="1148" r:id="rId63"/>
    <p:sldId id="1149" r:id="rId64"/>
    <p:sldId id="1150" r:id="rId65"/>
    <p:sldId id="1151" r:id="rId66"/>
    <p:sldId id="1152" r:id="rId67"/>
    <p:sldId id="1153" r:id="rId68"/>
    <p:sldId id="1288" r:id="rId69"/>
    <p:sldId id="1289" r:id="rId70"/>
    <p:sldId id="1154" r:id="rId71"/>
    <p:sldId id="1291" r:id="rId72"/>
    <p:sldId id="1292" r:id="rId73"/>
    <p:sldId id="1290" r:id="rId74"/>
    <p:sldId id="1155" r:id="rId75"/>
    <p:sldId id="1156" r:id="rId76"/>
    <p:sldId id="1157" r:id="rId77"/>
    <p:sldId id="1158" r:id="rId78"/>
    <p:sldId id="1159" r:id="rId79"/>
    <p:sldId id="1160" r:id="rId80"/>
    <p:sldId id="1161" r:id="rId81"/>
    <p:sldId id="1162" r:id="rId82"/>
    <p:sldId id="1163" r:id="rId83"/>
    <p:sldId id="1164" r:id="rId84"/>
    <p:sldId id="1165" r:id="rId85"/>
    <p:sldId id="1166" r:id="rId86"/>
    <p:sldId id="1167" r:id="rId87"/>
    <p:sldId id="1168" r:id="rId88"/>
    <p:sldId id="1169" r:id="rId89"/>
    <p:sldId id="1170" r:id="rId90"/>
    <p:sldId id="1171" r:id="rId91"/>
    <p:sldId id="1172" r:id="rId92"/>
    <p:sldId id="1173" r:id="rId93"/>
    <p:sldId id="1174" r:id="rId94"/>
    <p:sldId id="1175" r:id="rId95"/>
    <p:sldId id="1176" r:id="rId96"/>
    <p:sldId id="1177" r:id="rId97"/>
    <p:sldId id="1179" r:id="rId98"/>
    <p:sldId id="1178" r:id="rId99"/>
    <p:sldId id="1294" r:id="rId100"/>
    <p:sldId id="1295" r:id="rId101"/>
    <p:sldId id="1180" r:id="rId102"/>
    <p:sldId id="1296" r:id="rId103"/>
    <p:sldId id="1181" r:id="rId104"/>
    <p:sldId id="1182" r:id="rId105"/>
    <p:sldId id="1183" r:id="rId106"/>
    <p:sldId id="1184" r:id="rId107"/>
    <p:sldId id="1185" r:id="rId108"/>
    <p:sldId id="1186" r:id="rId109"/>
    <p:sldId id="1187" r:id="rId110"/>
    <p:sldId id="1188" r:id="rId111"/>
    <p:sldId id="1189" r:id="rId112"/>
    <p:sldId id="1190" r:id="rId113"/>
    <p:sldId id="1191" r:id="rId114"/>
    <p:sldId id="1192" r:id="rId115"/>
    <p:sldId id="1193" r:id="rId116"/>
    <p:sldId id="1194" r:id="rId117"/>
    <p:sldId id="1195" r:id="rId118"/>
    <p:sldId id="1196" r:id="rId119"/>
    <p:sldId id="1197" r:id="rId120"/>
    <p:sldId id="1198" r:id="rId121"/>
    <p:sldId id="1199" r:id="rId122"/>
    <p:sldId id="1200" r:id="rId123"/>
    <p:sldId id="1201" r:id="rId124"/>
    <p:sldId id="1202" r:id="rId125"/>
    <p:sldId id="1203" r:id="rId126"/>
    <p:sldId id="1204" r:id="rId127"/>
    <p:sldId id="1205" r:id="rId128"/>
    <p:sldId id="1206" r:id="rId129"/>
    <p:sldId id="1207" r:id="rId130"/>
    <p:sldId id="1208" r:id="rId131"/>
    <p:sldId id="1209" r:id="rId132"/>
    <p:sldId id="1210" r:id="rId133"/>
    <p:sldId id="1211" r:id="rId134"/>
    <p:sldId id="1212" r:id="rId135"/>
    <p:sldId id="1213" r:id="rId136"/>
    <p:sldId id="1214" r:id="rId137"/>
    <p:sldId id="1215" r:id="rId138"/>
    <p:sldId id="1216" r:id="rId139"/>
    <p:sldId id="1217" r:id="rId140"/>
    <p:sldId id="1218" r:id="rId141"/>
    <p:sldId id="1219" r:id="rId142"/>
    <p:sldId id="1220" r:id="rId143"/>
    <p:sldId id="1221" r:id="rId144"/>
    <p:sldId id="1222" r:id="rId145"/>
    <p:sldId id="1223" r:id="rId1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CDC"/>
    <a:srgbClr val="99FF99"/>
    <a:srgbClr val="FFB279"/>
    <a:srgbClr val="DA71FF"/>
    <a:srgbClr val="D357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viewProps" Target="view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theme" Target="theme/theme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1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2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6.wmf"/><Relationship Id="rId1" Type="http://schemas.openxmlformats.org/officeDocument/2006/relationships/image" Target="../media/image26.wmf"/><Relationship Id="rId4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3.wmf"/><Relationship Id="rId4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5.wmf"/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5.wmf"/><Relationship Id="rId1" Type="http://schemas.openxmlformats.org/officeDocument/2006/relationships/image" Target="../media/image47.wmf"/><Relationship Id="rId4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5.wmf"/><Relationship Id="rId1" Type="http://schemas.openxmlformats.org/officeDocument/2006/relationships/image" Target="../media/image47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5.wmf"/><Relationship Id="rId1" Type="http://schemas.openxmlformats.org/officeDocument/2006/relationships/image" Target="../media/image47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2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5.wmf"/><Relationship Id="rId1" Type="http://schemas.openxmlformats.org/officeDocument/2006/relationships/image" Target="../media/image47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72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8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98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98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98.wmf"/><Relationship Id="rId4" Type="http://schemas.openxmlformats.org/officeDocument/2006/relationships/image" Target="../media/image106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9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98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00.wmf"/><Relationship Id="rId5" Type="http://schemas.openxmlformats.org/officeDocument/2006/relationships/image" Target="../media/image98.wmf"/><Relationship Id="rId4" Type="http://schemas.openxmlformats.org/officeDocument/2006/relationships/image" Target="../media/image112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11.wmf"/><Relationship Id="rId7" Type="http://schemas.openxmlformats.org/officeDocument/2006/relationships/image" Target="../media/image108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00.wmf"/><Relationship Id="rId5" Type="http://schemas.openxmlformats.org/officeDocument/2006/relationships/image" Target="../media/image98.wmf"/><Relationship Id="rId4" Type="http://schemas.openxmlformats.org/officeDocument/2006/relationships/image" Target="../media/image112.wmf"/><Relationship Id="rId9" Type="http://schemas.openxmlformats.org/officeDocument/2006/relationships/image" Target="../media/image114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7.wmf"/><Relationship Id="rId1" Type="http://schemas.openxmlformats.org/officeDocument/2006/relationships/image" Target="../media/image138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7.wmf"/><Relationship Id="rId1" Type="http://schemas.openxmlformats.org/officeDocument/2006/relationships/image" Target="../media/image138.wmf"/><Relationship Id="rId4" Type="http://schemas.openxmlformats.org/officeDocument/2006/relationships/image" Target="../media/image140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7.wmf"/><Relationship Id="rId1" Type="http://schemas.openxmlformats.org/officeDocument/2006/relationships/image" Target="../media/image138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7.wmf"/><Relationship Id="rId1" Type="http://schemas.openxmlformats.org/officeDocument/2006/relationships/image" Target="../media/image138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1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70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2066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BE376-1BBA-4007-9E59-E1060308AC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1380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FCA9D0-E5C8-40E2-943E-031AE7BB47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9393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434E0D-02C3-4E7E-958D-EAA67A1B441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5844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57B21B-D92A-4A57-8D0F-4988470F7A2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9553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C2B554-AC29-469C-B5A7-5EC783813F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8669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9052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6406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DDFC52-D9F1-479F-83DF-768D338D3A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9129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C4D464-F243-4B63-8A8C-28D9283BA5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4371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C4D464-F243-4B63-8A8C-28D9283BA5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68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7226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4AE52D-23EB-478F-800A-6FE7FA94A2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4860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4037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6151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8402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1242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9C0A24-A1AF-4D1F-8DEA-2DA0E7A5F8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5607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9422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4507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6948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3EB35F-1A9A-46A1-BA01-EFB8A86C19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56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1E390F-5F1D-4534-98C5-DE70848AE6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3684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232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1862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5744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7968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9500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90064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78EBE9-F15A-4A0F-8BD7-829264F6A38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3576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78EBE9-F15A-4A0F-8BD7-829264F6A38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4153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78EBE9-F15A-4A0F-8BD7-829264F6A38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2867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01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E395B-4CCB-431F-9F57-EB0DDF76FE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1379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1400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3131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5AD261A-D20B-4AA4-A38E-50B73D87336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0831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275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5984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3788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64172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92228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6710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83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E395B-4CCB-431F-9F57-EB0DDF76FE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0205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787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0571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6927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59DB486-13F5-4898-B7F0-BA3941B57679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46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337535-08CB-4FF8-BB44-B8F654DE23B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4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337535-08CB-4FF8-BB44-B8F654DE23B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31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2561C9-B9ED-408C-8F11-9F708EFA354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81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4C00F-476D-4822-8EB9-8FC8CA3112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2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89407-B442-4B5F-89AC-75A9389FA2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3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9DE51-BF25-4B69-9919-D248F070DAC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3788163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89407-B442-4B5F-89AC-75A9389FA2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09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89407-B442-4B5F-89AC-75A9389FA2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57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89407-B442-4B5F-89AC-75A9389FA27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10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03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17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05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80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15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4AF6A-4392-425E-ABF6-E373FBE11F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41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4AF6A-4392-425E-ABF6-E373FBE11F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5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074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4AF6A-4392-425E-ABF6-E373FBE11F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934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4AF6A-4392-425E-ABF6-E373FBE11F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22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4AF6A-4392-425E-ABF6-E373FBE11F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96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D7939-3A09-4F93-9C89-9E303F8B28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141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D7939-3A09-4F93-9C89-9E303F8B28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763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D7939-3A09-4F93-9C89-9E303F8B28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441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D7939-3A09-4F93-9C89-9E303F8B28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942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E13C51-CC2D-4C0C-9A17-D8AEEB0C94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358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9688C7-B408-4264-9B2A-5D623C15B01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343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B26A43-2495-42A9-9209-C443A57BFB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2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24105-A121-4F63-918E-BA89B494F37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17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B26A43-2495-42A9-9209-C443A57BFB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000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B26A43-2495-42A9-9209-C443A57BFBA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975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E6368A-8D43-464E-85D9-4CDFED8B12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351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E6368A-8D43-464E-85D9-4CDFED8B121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55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EBDCE4-6A3E-49BD-BE54-158CFA91A1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014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3AF183-8085-4844-9CCA-1E978CCD35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27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3AF183-8085-4844-9CCA-1E978CCD35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347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3AF183-8085-4844-9CCA-1E978CCD35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102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E96D85-0D35-4D47-B90C-B22403096F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733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341A4D-67E2-4960-AD4D-8060C52B099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83E6BC-70D5-449D-9CFD-C172B5F790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960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341A4D-67E2-4960-AD4D-8060C52B099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632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341A4D-67E2-4960-AD4D-8060C52B099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493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9F58E6-546F-4DB6-8EFD-D487B79442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761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9F58E6-546F-4DB6-8EFD-D487B79442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055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9F58E6-546F-4DB6-8EFD-D487B79442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100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9F58E6-546F-4DB6-8EFD-D487B79442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776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9A6150-50BB-4457-8835-B2A1FC47B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974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9A6150-50BB-4457-8835-B2A1FC47B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738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9A6150-50BB-4457-8835-B2A1FC47BE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803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44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2DF661-9055-4F13-ACD0-4C52CC7B42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371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826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452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88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707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236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053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462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8456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4981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4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2884B-F828-4388-A71B-5856E9CC94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2044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923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406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35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5922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2490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9433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498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7378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EDDC7-B887-491B-883F-16D2123C088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4666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1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EAC2C2-B634-4A26-9518-90BDC927E32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4822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6621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0709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7ACD64-6E96-4615-A180-21E63E0367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6742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6392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1852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76882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5082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86934C-3121-4722-8049-113A420753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2330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332FD-0F87-4AEC-A132-9F713B6120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2464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332FD-0F87-4AEC-A132-9F713B6120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0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310886-A42A-46D8-AF4A-8CFD3FE6BF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153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332FD-0F87-4AEC-A132-9F713B6120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3874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7292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6371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9940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6272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6E3245-E9C1-4622-965C-5729C2D3C4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7719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3805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8956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94267A-01F2-4232-B213-D4DAE9C563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3082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5BE376-1BBA-4007-9E59-E1060308AC4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3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6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811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565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0917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49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893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042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3190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2525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840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73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634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181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4044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81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23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21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66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37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68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76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2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2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2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9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928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3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264.bin"/><Relationship Id="rId4" Type="http://schemas.openxmlformats.org/officeDocument/2006/relationships/image" Target="../media/image8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3.w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265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266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267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268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269.bin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270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271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27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8.w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274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27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28.wmf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7.bin"/><Relationship Id="rId3" Type="http://schemas.openxmlformats.org/officeDocument/2006/relationships/notesSlide" Target="../notesSlides/notesSlide130.xml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276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275.bin"/><Relationship Id="rId9" Type="http://schemas.openxmlformats.org/officeDocument/2006/relationships/image" Target="../media/image136.wmf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3" Type="http://schemas.openxmlformats.org/officeDocument/2006/relationships/notesSlide" Target="../notesSlides/notesSlide131.xml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279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278.bin"/><Relationship Id="rId9" Type="http://schemas.openxmlformats.org/officeDocument/2006/relationships/image" Target="../media/image136.wmf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3.bin"/><Relationship Id="rId3" Type="http://schemas.openxmlformats.org/officeDocument/2006/relationships/notesSlide" Target="../notesSlides/notesSlide132.xml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282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281.bin"/><Relationship Id="rId9" Type="http://schemas.openxmlformats.org/officeDocument/2006/relationships/image" Target="../media/image136.w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284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285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286.bin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287.bin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0.bin"/><Relationship Id="rId3" Type="http://schemas.openxmlformats.org/officeDocument/2006/relationships/notesSlide" Target="../notesSlides/notesSlide137.xml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289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288.bin"/><Relationship Id="rId9" Type="http://schemas.openxmlformats.org/officeDocument/2006/relationships/image" Target="../media/image139.wmf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3.bin"/><Relationship Id="rId3" Type="http://schemas.openxmlformats.org/officeDocument/2006/relationships/notesSlide" Target="../notesSlides/notesSlide138.xml"/><Relationship Id="rId7" Type="http://schemas.openxmlformats.org/officeDocument/2006/relationships/image" Target="../media/image137.wmf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292.bin"/><Relationship Id="rId11" Type="http://schemas.openxmlformats.org/officeDocument/2006/relationships/oleObject" Target="../embeddings/oleObject295.bin"/><Relationship Id="rId5" Type="http://schemas.openxmlformats.org/officeDocument/2006/relationships/image" Target="../media/image138.wmf"/><Relationship Id="rId10" Type="http://schemas.openxmlformats.org/officeDocument/2006/relationships/image" Target="../media/image139.wmf"/><Relationship Id="rId4" Type="http://schemas.openxmlformats.org/officeDocument/2006/relationships/oleObject" Target="../embeddings/oleObject291.bin"/><Relationship Id="rId9" Type="http://schemas.openxmlformats.org/officeDocument/2006/relationships/oleObject" Target="../embeddings/oleObject294.bin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8.bin"/><Relationship Id="rId13" Type="http://schemas.openxmlformats.org/officeDocument/2006/relationships/image" Target="../media/image140.wmf"/><Relationship Id="rId3" Type="http://schemas.openxmlformats.org/officeDocument/2006/relationships/notesSlide" Target="../notesSlides/notesSlide139.xml"/><Relationship Id="rId7" Type="http://schemas.openxmlformats.org/officeDocument/2006/relationships/image" Target="../media/image137.wmf"/><Relationship Id="rId12" Type="http://schemas.openxmlformats.org/officeDocument/2006/relationships/oleObject" Target="../embeddings/oleObject30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297.bin"/><Relationship Id="rId11" Type="http://schemas.openxmlformats.org/officeDocument/2006/relationships/image" Target="../media/image139.wmf"/><Relationship Id="rId5" Type="http://schemas.openxmlformats.org/officeDocument/2006/relationships/image" Target="../media/image138.wmf"/><Relationship Id="rId15" Type="http://schemas.openxmlformats.org/officeDocument/2006/relationships/image" Target="../media/image141.wmf"/><Relationship Id="rId10" Type="http://schemas.openxmlformats.org/officeDocument/2006/relationships/oleObject" Target="../embeddings/oleObject300.bin"/><Relationship Id="rId4" Type="http://schemas.openxmlformats.org/officeDocument/2006/relationships/oleObject" Target="../embeddings/oleObject296.bin"/><Relationship Id="rId9" Type="http://schemas.openxmlformats.org/officeDocument/2006/relationships/oleObject" Target="../embeddings/oleObject299.bin"/><Relationship Id="rId14" Type="http://schemas.openxmlformats.org/officeDocument/2006/relationships/oleObject" Target="../embeddings/oleObject30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28.wmf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5.bin"/><Relationship Id="rId13" Type="http://schemas.openxmlformats.org/officeDocument/2006/relationships/image" Target="../media/image140.wmf"/><Relationship Id="rId3" Type="http://schemas.openxmlformats.org/officeDocument/2006/relationships/notesSlide" Target="../notesSlides/notesSlide140.xml"/><Relationship Id="rId7" Type="http://schemas.openxmlformats.org/officeDocument/2006/relationships/image" Target="../media/image137.wmf"/><Relationship Id="rId12" Type="http://schemas.openxmlformats.org/officeDocument/2006/relationships/oleObject" Target="../embeddings/oleObject308.bin"/><Relationship Id="rId17" Type="http://schemas.openxmlformats.org/officeDocument/2006/relationships/image" Target="../media/image142.wmf"/><Relationship Id="rId2" Type="http://schemas.openxmlformats.org/officeDocument/2006/relationships/slideLayout" Target="../slideLayouts/slideLayout34.xml"/><Relationship Id="rId16" Type="http://schemas.openxmlformats.org/officeDocument/2006/relationships/oleObject" Target="../embeddings/oleObject310.bin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304.bin"/><Relationship Id="rId11" Type="http://schemas.openxmlformats.org/officeDocument/2006/relationships/image" Target="../media/image139.wmf"/><Relationship Id="rId5" Type="http://schemas.openxmlformats.org/officeDocument/2006/relationships/image" Target="../media/image138.wmf"/><Relationship Id="rId15" Type="http://schemas.openxmlformats.org/officeDocument/2006/relationships/image" Target="../media/image141.wmf"/><Relationship Id="rId10" Type="http://schemas.openxmlformats.org/officeDocument/2006/relationships/oleObject" Target="../embeddings/oleObject307.bin"/><Relationship Id="rId4" Type="http://schemas.openxmlformats.org/officeDocument/2006/relationships/oleObject" Target="../embeddings/oleObject303.bin"/><Relationship Id="rId9" Type="http://schemas.openxmlformats.org/officeDocument/2006/relationships/oleObject" Target="../embeddings/oleObject306.bin"/><Relationship Id="rId14" Type="http://schemas.openxmlformats.org/officeDocument/2006/relationships/oleObject" Target="../embeddings/oleObject309.bin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3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34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4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34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34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6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6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6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44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49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50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8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49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8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48.wmf"/><Relationship Id="rId5" Type="http://schemas.openxmlformats.org/officeDocument/2006/relationships/image" Target="../media/image47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9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9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9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56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0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0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10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10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0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6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1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48.wmf"/><Relationship Id="rId5" Type="http://schemas.openxmlformats.org/officeDocument/2006/relationships/image" Target="../media/image47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12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12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23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12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12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26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2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2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30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76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7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3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139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77.wmf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8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4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47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46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8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52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151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image" Target="../media/image94.wmf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15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92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image" Target="../media/image94.wmf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162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64.bin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163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172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169.bin"/><Relationship Id="rId17" Type="http://schemas.openxmlformats.org/officeDocument/2006/relationships/image" Target="../media/image9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71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168.bin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170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180.bin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177.bin"/><Relationship Id="rId17" Type="http://schemas.openxmlformats.org/officeDocument/2006/relationships/image" Target="../media/image9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79.bin"/><Relationship Id="rId20" Type="http://schemas.openxmlformats.org/officeDocument/2006/relationships/oleObject" Target="../embeddings/oleObject181.bin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176.bin"/><Relationship Id="rId19" Type="http://schemas.openxmlformats.org/officeDocument/2006/relationships/image" Target="../media/image97.wmf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17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83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18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8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85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184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189.bin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100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13" Type="http://schemas.openxmlformats.org/officeDocument/2006/relationships/image" Target="../media/image102.wmf"/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9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91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193.bin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95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196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99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198.bin"/><Relationship Id="rId9" Type="http://schemas.openxmlformats.org/officeDocument/2006/relationships/image" Target="../media/image105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20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106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204.bin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105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13" Type="http://schemas.openxmlformats.org/officeDocument/2006/relationships/oleObject" Target="../embeddings/oleObject211.bin"/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2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106.wmf"/><Relationship Id="rId5" Type="http://schemas.openxmlformats.org/officeDocument/2006/relationships/image" Target="../media/image98.wmf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209.bin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212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5.bin"/><Relationship Id="rId13" Type="http://schemas.openxmlformats.org/officeDocument/2006/relationships/oleObject" Target="../embeddings/oleObject218.bin"/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217.bin"/><Relationship Id="rId17" Type="http://schemas.openxmlformats.org/officeDocument/2006/relationships/image" Target="../media/image10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20.bin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214.bin"/><Relationship Id="rId11" Type="http://schemas.openxmlformats.org/officeDocument/2006/relationships/image" Target="../media/image106.wmf"/><Relationship Id="rId5" Type="http://schemas.openxmlformats.org/officeDocument/2006/relationships/image" Target="../media/image98.wmf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216.bin"/><Relationship Id="rId4" Type="http://schemas.openxmlformats.org/officeDocument/2006/relationships/oleObject" Target="../embeddings/oleObject213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219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22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221.bin"/><Relationship Id="rId9" Type="http://schemas.openxmlformats.org/officeDocument/2006/relationships/image" Target="../media/image111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6.bin"/><Relationship Id="rId13" Type="http://schemas.openxmlformats.org/officeDocument/2006/relationships/image" Target="../media/image98.wmf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2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25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5" Type="http://schemas.openxmlformats.org/officeDocument/2006/relationships/image" Target="../media/image100.wmf"/><Relationship Id="rId10" Type="http://schemas.openxmlformats.org/officeDocument/2006/relationships/oleObject" Target="../embeddings/oleObject227.bin"/><Relationship Id="rId4" Type="http://schemas.openxmlformats.org/officeDocument/2006/relationships/oleObject" Target="../embeddings/oleObject224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2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2.bin"/><Relationship Id="rId13" Type="http://schemas.openxmlformats.org/officeDocument/2006/relationships/image" Target="../media/image98.wmf"/><Relationship Id="rId18" Type="http://schemas.openxmlformats.org/officeDocument/2006/relationships/oleObject" Target="../embeddings/oleObject237.bin"/><Relationship Id="rId3" Type="http://schemas.openxmlformats.org/officeDocument/2006/relationships/notesSlide" Target="../notesSlides/notesSlide90.xml"/><Relationship Id="rId21" Type="http://schemas.openxmlformats.org/officeDocument/2006/relationships/oleObject" Target="../embeddings/oleObject239.bin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234.bin"/><Relationship Id="rId17" Type="http://schemas.openxmlformats.org/officeDocument/2006/relationships/image" Target="../media/image10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36.bin"/><Relationship Id="rId20" Type="http://schemas.openxmlformats.org/officeDocument/2006/relationships/image" Target="../media/image113.wmf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231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5" Type="http://schemas.openxmlformats.org/officeDocument/2006/relationships/image" Target="../media/image100.wmf"/><Relationship Id="rId10" Type="http://schemas.openxmlformats.org/officeDocument/2006/relationships/oleObject" Target="../embeddings/oleObject233.bin"/><Relationship Id="rId19" Type="http://schemas.openxmlformats.org/officeDocument/2006/relationships/oleObject" Target="../embeddings/oleObject238.bin"/><Relationship Id="rId4" Type="http://schemas.openxmlformats.org/officeDocument/2006/relationships/oleObject" Target="../embeddings/oleObject230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235.bin"/><Relationship Id="rId22" Type="http://schemas.openxmlformats.org/officeDocument/2006/relationships/image" Target="../media/image114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240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242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241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5.bin"/><Relationship Id="rId13" Type="http://schemas.openxmlformats.org/officeDocument/2006/relationships/image" Target="../media/image119.wmf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2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244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246.bin"/><Relationship Id="rId4" Type="http://schemas.openxmlformats.org/officeDocument/2006/relationships/oleObject" Target="../embeddings/oleObject243.bin"/><Relationship Id="rId9" Type="http://schemas.openxmlformats.org/officeDocument/2006/relationships/image" Target="../media/image117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13" Type="http://schemas.openxmlformats.org/officeDocument/2006/relationships/image" Target="../media/image119.wmf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252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54.bin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249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251.bin"/><Relationship Id="rId4" Type="http://schemas.openxmlformats.org/officeDocument/2006/relationships/oleObject" Target="../embeddings/oleObject248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253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22.png"/><Relationship Id="rId4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7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262.bin"/><Relationship Id="rId3" Type="http://schemas.openxmlformats.org/officeDocument/2006/relationships/notesSlide" Target="../notesSlides/notesSlide96.xml"/><Relationship Id="rId21" Type="http://schemas.openxmlformats.org/officeDocument/2006/relationships/image" Target="../media/image123.wmf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259.bin"/><Relationship Id="rId17" Type="http://schemas.openxmlformats.org/officeDocument/2006/relationships/image" Target="../media/image121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61.bin"/><Relationship Id="rId20" Type="http://schemas.openxmlformats.org/officeDocument/2006/relationships/oleObject" Target="../embeddings/oleObject263.bin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256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258.bin"/><Relationship Id="rId19" Type="http://schemas.openxmlformats.org/officeDocument/2006/relationships/image" Target="../media/image100.wmf"/><Relationship Id="rId4" Type="http://schemas.openxmlformats.org/officeDocument/2006/relationships/oleObject" Target="../embeddings/oleObject255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260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Email  (</a:t>
            </a:r>
            <a:r>
              <a:rPr lang="en-US" dirty="0" err="1" smtClean="0"/>
              <a:t>Onyen</a:t>
            </a:r>
            <a:r>
              <a:rPr lang="en-US" dirty="0" smtClean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You </a:t>
            </a:r>
            <a:r>
              <a:rPr lang="en-US" dirty="0" err="1" smtClean="0"/>
              <a:t>ENRolled</a:t>
            </a:r>
            <a:r>
              <a:rPr lang="en-US" dirty="0" smtClean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Tentative Title    (????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When:</a:t>
            </a:r>
          </a:p>
          <a:p>
            <a:pPr marL="457200" lvl="1" indent="0" eaLnBrk="1" hangingPunct="1">
              <a:buNone/>
            </a:pPr>
            <a:r>
              <a:rPr lang="en-US" smtClean="0"/>
              <a:t>Thurs., </a:t>
            </a:r>
            <a:r>
              <a:rPr lang="en-US" dirty="0" smtClean="0"/>
              <a:t>Early, Oct., </a:t>
            </a:r>
            <a:r>
              <a:rPr lang="en-US" smtClean="0"/>
              <a:t>Nov., Late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0966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Full Rank Basis Matrix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6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7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8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9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971800" y="3325813"/>
            <a:ext cx="1600200" cy="17033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17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1998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715000"/>
            <a:ext cx="8316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Data Points (Curves) are </a:t>
            </a:r>
            <a:r>
              <a:rPr lang="en-US" sz="2800" u="sng" smtClean="0">
                <a:solidFill>
                  <a:srgbClr val="000000"/>
                </a:solidFill>
              </a:rPr>
              <a:t>columns</a:t>
            </a:r>
            <a:r>
              <a:rPr lang="en-US" sz="2800" smtClean="0">
                <a:solidFill>
                  <a:srgbClr val="000000"/>
                </a:solidFill>
              </a:rPr>
              <a:t> of data matrix,  </a:t>
            </a:r>
            <a:r>
              <a:rPr lang="en-US" sz="2800" i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2000" name="Line 19"/>
          <p:cNvSpPr>
            <a:spLocks noChangeShapeType="1"/>
          </p:cNvSpPr>
          <p:nvPr/>
        </p:nvSpPr>
        <p:spPr bwMode="auto">
          <a:xfrm flipV="1">
            <a:off x="1371600" y="4419600"/>
            <a:ext cx="2514600" cy="1447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Line 20"/>
          <p:cNvSpPr>
            <a:spLocks noChangeShapeType="1"/>
          </p:cNvSpPr>
          <p:nvPr/>
        </p:nvSpPr>
        <p:spPr bwMode="auto">
          <a:xfrm flipV="1">
            <a:off x="2971800" y="4038600"/>
            <a:ext cx="3581400" cy="1828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1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7664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27665" name="Text Box 15"/>
          <p:cNvSpPr txBox="1">
            <a:spLocks noChangeArrowheads="1"/>
          </p:cNvSpPr>
          <p:nvPr/>
        </p:nvSpPr>
        <p:spPr bwMode="auto">
          <a:xfrm>
            <a:off x="838200" y="586740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FF00"/>
                </a:solidFill>
              </a:rPr>
              <a:t>Sample Mean</a:t>
            </a:r>
            <a:r>
              <a:rPr lang="en-US" sz="2800" smtClean="0">
                <a:solidFill>
                  <a:srgbClr val="000000"/>
                </a:solidFill>
              </a:rPr>
              <a:t>,  </a:t>
            </a:r>
            <a:r>
              <a:rPr lang="en-US" sz="2800" i="1" smtClean="0">
                <a:solidFill>
                  <a:srgbClr val="000000"/>
                </a:solidFill>
              </a:rPr>
              <a:t>X</a:t>
            </a:r>
          </a:p>
        </p:txBody>
      </p:sp>
      <p:graphicFrame>
        <p:nvGraphicFramePr>
          <p:cNvPr id="27650" name="Object 16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6" name="Equation" r:id="rId5" imgW="177480" imgH="368280" progId="Equation.3">
                  <p:embed/>
                </p:oleObj>
              </mc:Choice>
              <mc:Fallback>
                <p:oleObj name="Equation" r:id="rId5" imgW="177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Line 18"/>
          <p:cNvSpPr>
            <a:spLocks noChangeShapeType="1"/>
          </p:cNvSpPr>
          <p:nvPr/>
        </p:nvSpPr>
        <p:spPr bwMode="auto">
          <a:xfrm flipV="1">
            <a:off x="2667000" y="3429000"/>
            <a:ext cx="609600" cy="2514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2667000" y="3505200"/>
            <a:ext cx="3886200" cy="2438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3429000" y="5943600"/>
            <a:ext cx="304800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1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3022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685800" y="57150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00FF"/>
                </a:solidFill>
              </a:rPr>
              <a:t>Residuals from Mean</a:t>
            </a:r>
            <a:r>
              <a:rPr lang="en-US" sz="2800" smtClean="0">
                <a:solidFill>
                  <a:srgbClr val="000000"/>
                </a:solidFill>
              </a:rPr>
              <a:t> =  Data - </a:t>
            </a:r>
            <a:r>
              <a:rPr lang="en-US" sz="2800" smtClean="0">
                <a:solidFill>
                  <a:srgbClr val="00FF00"/>
                </a:solidFill>
              </a:rPr>
              <a:t>Mean</a:t>
            </a: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1828800" y="4038600"/>
            <a:ext cx="1828800" cy="17526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H="1" flipV="1">
            <a:off x="3505200" y="4495800"/>
            <a:ext cx="1524000" cy="13716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 flipV="1">
            <a:off x="2819400" y="3886200"/>
            <a:ext cx="3352800" cy="1905000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85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4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57200" y="5562600"/>
            <a:ext cx="81534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FF"/>
                </a:solidFill>
              </a:rPr>
              <a:t>Recentered Data</a:t>
            </a:r>
            <a:r>
              <a:rPr lang="en-US" sz="2800" smtClean="0">
                <a:solidFill>
                  <a:srgbClr val="000000"/>
                </a:solidFill>
              </a:rPr>
              <a:t>  =  </a:t>
            </a:r>
            <a:r>
              <a:rPr lang="en-US" sz="2800" smtClean="0">
                <a:solidFill>
                  <a:srgbClr val="0000FF"/>
                </a:solidFill>
              </a:rPr>
              <a:t>Mean Residuals</a:t>
            </a:r>
            <a:r>
              <a:rPr lang="en-US" sz="2800" smtClean="0">
                <a:solidFill>
                  <a:srgbClr val="000000"/>
                </a:solidFill>
              </a:rPr>
              <a:t>, shifted to 0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                              =  (rescaling of)    </a:t>
            </a:r>
            <a:r>
              <a:rPr lang="en-US" sz="2800" i="1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4048" name="Freeform 17"/>
          <p:cNvSpPr>
            <a:spLocks/>
          </p:cNvSpPr>
          <p:nvPr/>
        </p:nvSpPr>
        <p:spPr bwMode="auto">
          <a:xfrm>
            <a:off x="6313488" y="6172200"/>
            <a:ext cx="306387" cy="79375"/>
          </a:xfrm>
          <a:custGeom>
            <a:avLst/>
            <a:gdLst>
              <a:gd name="T0" fmla="*/ 0 w 193"/>
              <a:gd name="T1" fmla="*/ 126007824 h 50"/>
              <a:gd name="T2" fmla="*/ 110886709 w 193"/>
              <a:gd name="T3" fmla="*/ 0 h 50"/>
              <a:gd name="T4" fmla="*/ 304937618 w 193"/>
              <a:gd name="T5" fmla="*/ 83165949 h 50"/>
              <a:gd name="T6" fmla="*/ 486388613 w 193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50"/>
              <a:gd name="T14" fmla="*/ 193 w 193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50">
                <a:moveTo>
                  <a:pt x="0" y="50"/>
                </a:moveTo>
                <a:cubicBezTo>
                  <a:pt x="34" y="37"/>
                  <a:pt x="11" y="21"/>
                  <a:pt x="44" y="0"/>
                </a:cubicBezTo>
                <a:cubicBezTo>
                  <a:pt x="72" y="8"/>
                  <a:pt x="94" y="24"/>
                  <a:pt x="121" y="33"/>
                </a:cubicBezTo>
                <a:cubicBezTo>
                  <a:pt x="149" y="31"/>
                  <a:pt x="193" y="39"/>
                  <a:pt x="193" y="0"/>
                </a:cubicBezTo>
              </a:path>
            </a:pathLst>
          </a:custGeom>
          <a:noFill/>
          <a:ln w="158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36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7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517525" y="5627688"/>
            <a:ext cx="797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PC1 Direction</a:t>
            </a:r>
            <a:r>
              <a:rPr lang="en-US" sz="2800" smtClean="0">
                <a:solidFill>
                  <a:srgbClr val="000000"/>
                </a:solidFill>
              </a:rPr>
              <a:t>  =  </a:t>
            </a:r>
            <a:r>
              <a:rPr lang="el-GR" sz="2800" smtClean="0">
                <a:solidFill>
                  <a:srgbClr val="000000"/>
                </a:solidFill>
                <a:cs typeface="Arial" charset="0"/>
              </a:rPr>
              <a:t>η</a:t>
            </a:r>
            <a:r>
              <a:rPr lang="en-US" sz="2800" smtClean="0">
                <a:solidFill>
                  <a:srgbClr val="000000"/>
                </a:solidFill>
              </a:rPr>
              <a:t>  =  Eigenvector (w/ biggest </a:t>
            </a:r>
            <a:r>
              <a:rPr lang="el-GR" sz="2800" smtClean="0">
                <a:solidFill>
                  <a:srgbClr val="000000"/>
                </a:solidFill>
                <a:cs typeface="Arial" charset="0"/>
              </a:rPr>
              <a:t>λ</a:t>
            </a:r>
            <a:r>
              <a:rPr lang="en-US" sz="280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1905000" y="3276600"/>
            <a:ext cx="533400" cy="24384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4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6094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839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Centered Data        </a:t>
            </a:r>
            <a:r>
              <a:rPr lang="en-US" sz="2800" dirty="0" smtClean="0">
                <a:solidFill>
                  <a:srgbClr val="FF00FF"/>
                </a:solidFill>
              </a:rPr>
              <a:t>PC1 Projection</a:t>
            </a:r>
            <a:r>
              <a:rPr lang="en-US" sz="2800" dirty="0" smtClean="0">
                <a:solidFill>
                  <a:srgbClr val="0000FF"/>
                </a:solidFill>
              </a:rPr>
              <a:t>        </a:t>
            </a:r>
            <a:r>
              <a:rPr lang="en-US" sz="2800" dirty="0" smtClean="0">
                <a:solidFill>
                  <a:srgbClr val="00FFFF"/>
                </a:solidFill>
              </a:rPr>
              <a:t>Residual</a:t>
            </a:r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V="1">
            <a:off x="1600200" y="4267200"/>
            <a:ext cx="1219200" cy="16002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3200400" y="3886200"/>
            <a:ext cx="1219200" cy="19812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 flipV="1">
            <a:off x="3048000" y="4038600"/>
            <a:ext cx="3962400" cy="18288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419600" y="4114800"/>
            <a:ext cx="2133600" cy="17526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2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6094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9143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Centered Data        </a:t>
            </a:r>
            <a:r>
              <a:rPr lang="en-US" sz="2800" dirty="0" smtClean="0">
                <a:solidFill>
                  <a:srgbClr val="FF00FF"/>
                </a:solidFill>
              </a:rPr>
              <a:t>PC1 Projection</a:t>
            </a:r>
            <a:r>
              <a:rPr lang="en-US" sz="2800" dirty="0" smtClean="0">
                <a:solidFill>
                  <a:srgbClr val="0000FF"/>
                </a:solidFill>
              </a:rPr>
              <a:t>        </a:t>
            </a:r>
            <a:r>
              <a:rPr lang="en-US" sz="2800" dirty="0" smtClean="0">
                <a:solidFill>
                  <a:srgbClr val="00FFFF"/>
                </a:solidFill>
              </a:rPr>
              <a:t>Residual</a:t>
            </a:r>
          </a:p>
          <a:p>
            <a:pPr eaLnBrk="1" hangingPunct="1"/>
            <a:r>
              <a:rPr lang="en-US" sz="2800" dirty="0" smtClean="0">
                <a:solidFill>
                  <a:srgbClr val="00FFFF"/>
                </a:solidFill>
              </a:rPr>
              <a:t>      </a:t>
            </a:r>
            <a:r>
              <a:rPr lang="en-US" sz="2800" dirty="0" smtClean="0">
                <a:solidFill>
                  <a:srgbClr val="FF00FF"/>
                </a:solidFill>
              </a:rPr>
              <a:t>                 Best 1-d </a:t>
            </a:r>
            <a:r>
              <a:rPr lang="en-US" sz="2800" dirty="0" err="1" smtClean="0">
                <a:solidFill>
                  <a:srgbClr val="FF00FF"/>
                </a:solidFill>
              </a:rPr>
              <a:t>Approx’s</a:t>
            </a:r>
            <a:r>
              <a:rPr lang="en-US" sz="2800" dirty="0" smtClean="0">
                <a:solidFill>
                  <a:srgbClr val="FF00FF"/>
                </a:solidFill>
              </a:rPr>
              <a:t> of Data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3200400" y="3886200"/>
            <a:ext cx="1333500" cy="25146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533900" y="4114800"/>
            <a:ext cx="2019300" cy="22860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49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7118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517525" y="5627688"/>
            <a:ext cx="8545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PC2 Direction</a:t>
            </a:r>
            <a:r>
              <a:rPr lang="en-US" sz="2800" smtClean="0">
                <a:solidFill>
                  <a:srgbClr val="000000"/>
                </a:solidFill>
              </a:rPr>
              <a:t>  =  </a:t>
            </a:r>
            <a:r>
              <a:rPr lang="el-GR" sz="2800" smtClean="0">
                <a:solidFill>
                  <a:srgbClr val="000000"/>
                </a:solidFill>
                <a:cs typeface="Arial" charset="0"/>
              </a:rPr>
              <a:t>η</a:t>
            </a:r>
            <a:r>
              <a:rPr lang="en-US" sz="2800" smtClean="0">
                <a:solidFill>
                  <a:srgbClr val="000000"/>
                </a:solidFill>
              </a:rPr>
              <a:t>  =  Eigenvector (w/ 2</a:t>
            </a:r>
            <a:r>
              <a:rPr lang="en-US" sz="2800" baseline="30000" smtClean="0">
                <a:solidFill>
                  <a:srgbClr val="000000"/>
                </a:solidFill>
              </a:rPr>
              <a:t>nd</a:t>
            </a:r>
            <a:r>
              <a:rPr lang="en-US" sz="2800" smtClean="0">
                <a:solidFill>
                  <a:srgbClr val="000000"/>
                </a:solidFill>
              </a:rPr>
              <a:t> biggest </a:t>
            </a:r>
            <a:r>
              <a:rPr lang="el-GR" sz="2800" smtClean="0">
                <a:solidFill>
                  <a:srgbClr val="000000"/>
                </a:solidFill>
                <a:cs typeface="Arial" charset="0"/>
              </a:rPr>
              <a:t>λ</a:t>
            </a:r>
            <a:r>
              <a:rPr lang="en-US" sz="280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V="1">
            <a:off x="1905000" y="3962400"/>
            <a:ext cx="685800" cy="175260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27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8142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839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Centered Data        </a:t>
            </a:r>
            <a:r>
              <a:rPr lang="en-US" sz="2800" dirty="0" smtClean="0">
                <a:solidFill>
                  <a:srgbClr val="00FFFF"/>
                </a:solidFill>
              </a:rPr>
              <a:t>PC2 Projection</a:t>
            </a:r>
            <a:r>
              <a:rPr lang="en-US" sz="2800" dirty="0" smtClean="0">
                <a:solidFill>
                  <a:srgbClr val="0000FF"/>
                </a:solidFill>
              </a:rPr>
              <a:t>        </a:t>
            </a:r>
            <a:r>
              <a:rPr lang="en-US" sz="2800" dirty="0" smtClean="0">
                <a:solidFill>
                  <a:srgbClr val="FF00FF"/>
                </a:solidFill>
              </a:rPr>
              <a:t>Residual</a:t>
            </a: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V="1">
            <a:off x="1600200" y="4267200"/>
            <a:ext cx="1219200" cy="16002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H="1" flipV="1">
            <a:off x="2590800" y="3886200"/>
            <a:ext cx="1828800" cy="19812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 flipH="1" flipV="1">
            <a:off x="2743200" y="3962400"/>
            <a:ext cx="4267200" cy="19050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45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8142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9143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Centered Data        </a:t>
            </a:r>
            <a:r>
              <a:rPr lang="en-US" sz="2800" dirty="0" smtClean="0">
                <a:solidFill>
                  <a:srgbClr val="00FFFF"/>
                </a:solidFill>
              </a:rPr>
              <a:t>PC2 Projection</a:t>
            </a:r>
            <a:r>
              <a:rPr lang="en-US" sz="2800" dirty="0" smtClean="0">
                <a:solidFill>
                  <a:srgbClr val="0000FF"/>
                </a:solidFill>
              </a:rPr>
              <a:t>        </a:t>
            </a:r>
            <a:r>
              <a:rPr lang="en-US" sz="2800" dirty="0" smtClean="0">
                <a:solidFill>
                  <a:srgbClr val="FF00FF"/>
                </a:solidFill>
              </a:rPr>
              <a:t>Residual</a:t>
            </a:r>
          </a:p>
          <a:p>
            <a:pPr eaLnBrk="1" hangingPunct="1"/>
            <a:r>
              <a:rPr lang="en-US" sz="2800" dirty="0">
                <a:solidFill>
                  <a:srgbClr val="00E7E7">
                    <a:lumMod val="75000"/>
                  </a:srgbClr>
                </a:solidFill>
              </a:rPr>
              <a:t> </a:t>
            </a:r>
            <a:r>
              <a:rPr lang="en-US" sz="2800" dirty="0" smtClean="0">
                <a:solidFill>
                  <a:srgbClr val="00E7E7">
                    <a:lumMod val="75000"/>
                  </a:srgbClr>
                </a:solidFill>
              </a:rPr>
              <a:t>                         </a:t>
            </a:r>
            <a:r>
              <a:rPr lang="en-US" sz="2800" dirty="0" smtClean="0">
                <a:solidFill>
                  <a:srgbClr val="00FFFF"/>
                </a:solidFill>
              </a:rPr>
              <a:t>Worst 1-d </a:t>
            </a:r>
            <a:r>
              <a:rPr lang="en-US" sz="2800" dirty="0" err="1" smtClean="0">
                <a:solidFill>
                  <a:srgbClr val="00FFFF"/>
                </a:solidFill>
              </a:rPr>
              <a:t>Approx’s</a:t>
            </a:r>
            <a:r>
              <a:rPr lang="en-US" sz="2800" dirty="0" smtClean="0">
                <a:solidFill>
                  <a:srgbClr val="00FFFF"/>
                </a:solidFill>
              </a:rPr>
              <a:t> of Data</a:t>
            </a: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V="1">
            <a:off x="1600200" y="4267200"/>
            <a:ext cx="1219200" cy="16002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V="1">
            <a:off x="3733800" y="3657600"/>
            <a:ext cx="2362200" cy="27432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 flipH="1" flipV="1">
            <a:off x="2743200" y="3962400"/>
            <a:ext cx="4267200" cy="19050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84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Full Rank Basis Matrix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		All 0s in Bottom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0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1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2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3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114800" y="3657600"/>
            <a:ext cx="2171700" cy="214788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2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Note for this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2-d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Example:</a:t>
            </a:r>
          </a:p>
          <a:p>
            <a:pPr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00FFFF"/>
                </a:solidFill>
                <a:sym typeface="Wingdings" pitchFamily="2" charset="2"/>
              </a:rPr>
              <a:t>PC1 Residuals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  =   </a:t>
            </a:r>
            <a:r>
              <a:rPr lang="en-US" sz="3200" smtClean="0">
                <a:solidFill>
                  <a:srgbClr val="00FFFF"/>
                </a:solidFill>
                <a:sym typeface="Wingdings" pitchFamily="2" charset="2"/>
              </a:rPr>
              <a:t>PC2 Projections</a:t>
            </a:r>
          </a:p>
          <a:p>
            <a:pPr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FF00FF"/>
                </a:solidFill>
                <a:sym typeface="Wingdings" pitchFamily="2" charset="2"/>
              </a:rPr>
              <a:t>PC2 Residuals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  =   </a:t>
            </a:r>
            <a:r>
              <a:rPr lang="en-US" sz="3200" smtClean="0">
                <a:solidFill>
                  <a:srgbClr val="FF00FF"/>
                </a:solidFill>
                <a:sym typeface="Wingdings" pitchFamily="2" charset="2"/>
              </a:rPr>
              <a:t>PC1 Projections</a:t>
            </a:r>
          </a:p>
          <a:p>
            <a:pPr algn="ctr" eaLnBrk="1" hangingPunct="1">
              <a:lnSpc>
                <a:spcPct val="19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(i.e. colors </a:t>
            </a:r>
            <a:r>
              <a:rPr lang="en-US" sz="3200" i="1" smtClean="0">
                <a:solidFill>
                  <a:srgbClr val="000000"/>
                </a:solidFill>
                <a:sym typeface="Wingdings" pitchFamily="2" charset="2"/>
              </a:rPr>
              <a:t>common</a:t>
            </a: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 across these pics)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89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Convenient Summary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mount of Structure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Sum of Squares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789613" y="1416050"/>
          <a:ext cx="12207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8" name="Equation" r:id="rId4" imgW="939600" imgH="736560" progId="Equation.3">
                  <p:embed/>
                </p:oleObj>
              </mc:Choice>
              <mc:Fallback>
                <p:oleObj name="Equation" r:id="rId4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416050"/>
                        <a:ext cx="122078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53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Convenient Summary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mount of Structure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Sum of Squares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Physical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Interpetation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/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Total Energy in Data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789613" y="1416050"/>
          <a:ext cx="12207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2" name="Equation" r:id="rId4" imgW="939600" imgH="736560" progId="Equation.3">
                  <p:embed/>
                </p:oleObj>
              </mc:Choice>
              <mc:Fallback>
                <p:oleObj name="Equation" r:id="rId4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416050"/>
                        <a:ext cx="122078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3130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Convenient Summary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mount of Structure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Sum of Squares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Physical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Interpetation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/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Total Energy in Data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/>
            <a:endParaRPr lang="en-US" sz="3200" i="1" dirty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Signal Processing Literature)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789613" y="1416050"/>
          <a:ext cx="12207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6" name="Equation" r:id="rId4" imgW="939600" imgH="736560" progId="Equation.3">
                  <p:embed/>
                </p:oleObj>
              </mc:Choice>
              <mc:Fallback>
                <p:oleObj name="Equation" r:id="rId4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416050"/>
                        <a:ext cx="122078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462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Convenient Summary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mount of Structure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Sum of Squares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Physical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Interpetation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/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Total Energy in Data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Insight comes from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decomposition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789613" y="1416050"/>
          <a:ext cx="12207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0" name="Equation" r:id="rId4" imgW="939600" imgH="736560" progId="Equation.3">
                  <p:embed/>
                </p:oleObj>
              </mc:Choice>
              <mc:Fallback>
                <p:oleObj name="Equation" r:id="rId4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416050"/>
                        <a:ext cx="122078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569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Convenient Summary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mount of Structure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Sum of Squares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Physical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Interpetation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algn="ctr" eaLnBrk="1" hangingPunct="1"/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Total Energy in Data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Insight comes from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decomposition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Statistical Terminology: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ANalysis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VAriance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(ANOVA)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789613" y="1416050"/>
          <a:ext cx="12207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4" name="Equation" r:id="rId4" imgW="939600" imgH="736560" progId="Equation.3">
                  <p:embed/>
                </p:oleObj>
              </mc:Choice>
              <mc:Fallback>
                <p:oleObj name="Equation" r:id="rId4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416050"/>
                        <a:ext cx="1220787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9021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Mean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Variation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33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Mean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Variation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=  Mean Variation + Mean Residual Variation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52600" y="3429000"/>
          <a:ext cx="47783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8" name="Equation" r:id="rId4" imgW="3797280" imgH="736560" progId="Equation.3">
                  <p:embed/>
                </p:oleObj>
              </mc:Choice>
              <mc:Fallback>
                <p:oleObj name="Equation" r:id="rId4" imgW="37972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47783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609600" cy="11430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514600" y="2971800"/>
            <a:ext cx="1371600" cy="6096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5791200" y="3048000"/>
            <a:ext cx="381000" cy="6858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88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Mean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Variation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=  Mean Variation + Mean Residual Variation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Mathematics:    Pythagorean Theorem</a:t>
            </a: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52600" y="3429000"/>
          <a:ext cx="47783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62" name="Equation" r:id="rId4" imgW="3797280" imgH="736560" progId="Equation.3">
                  <p:embed/>
                </p:oleObj>
              </mc:Choice>
              <mc:Fallback>
                <p:oleObj name="Equation" r:id="rId4" imgW="37972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47783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609600" cy="11430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514600" y="2971800"/>
            <a:ext cx="1371600" cy="6096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5791200" y="3048000"/>
            <a:ext cx="381000" cy="6858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15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Mean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Total Variation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= 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=  Mean Variation + Mean Residual Variation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Mathematics:    Pythagorean Theorem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Intuition Quantified via Sums of Squares</a:t>
            </a: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52600" y="3429000"/>
          <a:ext cx="47783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6" name="Equation" r:id="rId4" imgW="3797280" imgH="736560" progId="Equation.3">
                  <p:embed/>
                </p:oleObj>
              </mc:Choice>
              <mc:Fallback>
                <p:oleObj name="Equation" r:id="rId4" imgW="37972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47783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609600" cy="11430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514600" y="2971800"/>
            <a:ext cx="1371600" cy="6096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5791200" y="3048000"/>
            <a:ext cx="381000" cy="68580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35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513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Reduced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These Columns Get 0ed Out</a:t>
            </a:r>
          </a:p>
        </p:txBody>
      </p:sp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59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0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1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2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818188" y="3481388"/>
          <a:ext cx="9636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3" name="Equation" r:id="rId12" imgW="444240" imgH="241200" progId="Equation.3">
                  <p:embed/>
                </p:oleObj>
              </mc:Choice>
              <mc:Fallback>
                <p:oleObj name="Equation" r:id="rId12" imgW="444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3481388"/>
                        <a:ext cx="963612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3429000"/>
            <a:ext cx="1143000" cy="6096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3000" y="2209800"/>
            <a:ext cx="5334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43200" y="3429000"/>
            <a:ext cx="2476500" cy="237648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75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Residuals from Mean</a:t>
            </a:r>
            <a:endParaRPr lang="en-US" sz="2800" dirty="0" smtClean="0">
              <a:solidFill>
                <a:srgbClr val="00FF00"/>
              </a:solidFill>
            </a:endParaRP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V="1">
            <a:off x="1981200" y="4038600"/>
            <a:ext cx="1676400" cy="1295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6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Residuals from Mean</a:t>
            </a:r>
            <a:r>
              <a:rPr lang="en-US" sz="2800" dirty="0" smtClean="0">
                <a:solidFill>
                  <a:srgbClr val="000000"/>
                </a:solidFill>
              </a:rPr>
              <a:t> =  Data </a:t>
            </a:r>
            <a:r>
              <a:rPr lang="en-US" sz="2800" smtClean="0">
                <a:solidFill>
                  <a:srgbClr val="000000"/>
                </a:solidFill>
              </a:rPr>
              <a:t>– </a:t>
            </a:r>
            <a:r>
              <a:rPr lang="en-US" sz="2800" smtClean="0">
                <a:solidFill>
                  <a:srgbClr val="00FF00"/>
                </a:solidFill>
              </a:rPr>
              <a:t>Mean</a:t>
            </a:r>
            <a:endParaRPr lang="en-US" sz="2800" dirty="0" smtClean="0">
              <a:solidFill>
                <a:srgbClr val="00FF00"/>
              </a:solidFill>
            </a:endParaRP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 flipV="1">
            <a:off x="3505200" y="4495800"/>
            <a:ext cx="1447800" cy="838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 flipV="1">
            <a:off x="2819400" y="3886200"/>
            <a:ext cx="3429000" cy="1447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15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Residuals from Mean</a:t>
            </a:r>
            <a:r>
              <a:rPr lang="en-US" sz="2800" dirty="0" smtClean="0">
                <a:solidFill>
                  <a:srgbClr val="000000"/>
                </a:solidFill>
              </a:rPr>
              <a:t> =  Data </a:t>
            </a:r>
            <a:r>
              <a:rPr lang="en-US" sz="2800" smtClean="0">
                <a:solidFill>
                  <a:srgbClr val="000000"/>
                </a:solidFill>
              </a:rPr>
              <a:t>– </a:t>
            </a:r>
            <a:r>
              <a:rPr lang="en-US" sz="2800" smtClean="0">
                <a:solidFill>
                  <a:srgbClr val="00FF00"/>
                </a:solidFill>
              </a:rPr>
              <a:t>Mean</a:t>
            </a:r>
            <a:endParaRPr lang="en-US" sz="2800" dirty="0" smtClean="0">
              <a:solidFill>
                <a:srgbClr val="00FF00"/>
              </a:solidFill>
            </a:endParaRP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V="1">
            <a:off x="4953000" y="2971800"/>
            <a:ext cx="1219200" cy="2362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V="1">
            <a:off x="6248400" y="3505200"/>
            <a:ext cx="304800" cy="1828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21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Residuals from Mean</a:t>
            </a:r>
            <a:r>
              <a:rPr lang="en-US" sz="2800" dirty="0" smtClean="0">
                <a:solidFill>
                  <a:srgbClr val="000000"/>
                </a:solidFill>
              </a:rPr>
              <a:t> =  Data – </a:t>
            </a:r>
            <a:r>
              <a:rPr lang="en-US" sz="2800" dirty="0" smtClean="0">
                <a:solidFill>
                  <a:srgbClr val="00FF00"/>
                </a:solidFill>
              </a:rPr>
              <a:t>Mean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Most of Variation </a:t>
            </a:r>
            <a:endParaRPr lang="en-US" sz="2800" dirty="0" smtClean="0">
              <a:solidFill>
                <a:srgbClr val="00FF00"/>
              </a:solidFill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H="1" flipV="1">
            <a:off x="3200400" y="4419600"/>
            <a:ext cx="228600" cy="1600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V="1">
            <a:off x="3429000" y="3733800"/>
            <a:ext cx="3048000" cy="2286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82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Residuals from Mean</a:t>
            </a:r>
            <a:r>
              <a:rPr lang="en-US" sz="2800" dirty="0" smtClean="0">
                <a:solidFill>
                  <a:srgbClr val="000000"/>
                </a:solidFill>
              </a:rPr>
              <a:t> =  Data – </a:t>
            </a:r>
            <a:r>
              <a:rPr lang="en-US" sz="2800" dirty="0" smtClean="0">
                <a:solidFill>
                  <a:srgbClr val="00FF00"/>
                </a:solidFill>
              </a:rPr>
              <a:t>Mean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Most of Variation  =  92%    is </a:t>
            </a:r>
            <a:r>
              <a:rPr lang="en-US" sz="2800" dirty="0" smtClean="0">
                <a:solidFill>
                  <a:srgbClr val="00FF00"/>
                </a:solidFill>
              </a:rPr>
              <a:t>Mean Variation  SS</a:t>
            </a: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 flipV="1">
            <a:off x="2819400" y="3886200"/>
            <a:ext cx="3962400" cy="1981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934200" y="3116263"/>
            <a:ext cx="304800" cy="1760537"/>
          </a:xfrm>
          <a:prstGeom prst="rightBrac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>
            <a:stCxn id="50194" idx="0"/>
            <a:endCxn id="3" idx="1"/>
          </p:cNvCxnSpPr>
          <p:nvPr/>
        </p:nvCxnSpPr>
        <p:spPr>
          <a:xfrm flipV="1">
            <a:off x="6781800" y="3996532"/>
            <a:ext cx="457200" cy="1870868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456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FF"/>
                </a:solidFill>
              </a:rPr>
              <a:t>Residuals from Mean</a:t>
            </a:r>
            <a:r>
              <a:rPr lang="en-US" sz="2800" smtClean="0">
                <a:solidFill>
                  <a:srgbClr val="000000"/>
                </a:solidFill>
              </a:rPr>
              <a:t> =  Data – </a:t>
            </a:r>
            <a:r>
              <a:rPr lang="en-US" sz="2800" smtClean="0">
                <a:solidFill>
                  <a:srgbClr val="00FF00"/>
                </a:solidFill>
              </a:rPr>
              <a:t>Mean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Most of Variation  =  92%    is </a:t>
            </a:r>
            <a:r>
              <a:rPr lang="en-US" sz="2800" smtClean="0">
                <a:solidFill>
                  <a:srgbClr val="00FF00"/>
                </a:solidFill>
              </a:rPr>
              <a:t>Mean Variation  SS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Remaining Variation  =  8%    is </a:t>
            </a:r>
            <a:r>
              <a:rPr lang="en-US" sz="2800" smtClean="0">
                <a:solidFill>
                  <a:srgbClr val="0000FF"/>
                </a:solidFill>
              </a:rPr>
              <a:t>Resid. Var.  SS</a:t>
            </a:r>
            <a:r>
              <a:rPr lang="en-US" sz="280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 flipV="1">
            <a:off x="3657600" y="3810000"/>
            <a:ext cx="3505200" cy="2590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99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Have already studied this decomposition (recall curve e.g.)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</p:spTree>
    <p:extLst>
      <p:ext uri="{BB962C8B-B14F-4D97-AF65-F5344CB8AC3E}">
        <p14:creationId xmlns:p14="http://schemas.microsoft.com/office/powerpoint/2010/main" val="1020110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Have already studied this decomposition (recall curve e.g.)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Variation (SS) due to Mean (% of total)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8687" name="Line 16"/>
          <p:cNvSpPr>
            <a:spLocks noChangeShapeType="1"/>
          </p:cNvSpPr>
          <p:nvPr/>
        </p:nvSpPr>
        <p:spPr bwMode="auto">
          <a:xfrm flipH="1">
            <a:off x="3810000" y="1447800"/>
            <a:ext cx="53340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16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Have already studied this decomposition (recall curve e.g.)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FF00"/>
                </a:solidFill>
                <a:sym typeface="Wingdings" pitchFamily="2" charset="2"/>
              </a:rPr>
              <a:t>Variation (SS) due to Mean (% of total)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  Variation (SS) of Mean Residuals (% of total)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8687" name="Line 16"/>
          <p:cNvSpPr>
            <a:spLocks noChangeShapeType="1"/>
          </p:cNvSpPr>
          <p:nvPr/>
        </p:nvSpPr>
        <p:spPr bwMode="auto">
          <a:xfrm flipH="1">
            <a:off x="3810000" y="1447800"/>
            <a:ext cx="53340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4953000" y="1873250"/>
            <a:ext cx="381000" cy="4127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90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4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5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38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Reduced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8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9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0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61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39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Recall:   Can Commute Matrices Inside Trace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2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3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84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781800" y="2057400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72000" y="4572000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65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Recall: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is Outer Product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06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07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08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7239000" y="4495800"/>
            <a:ext cx="419100" cy="6858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70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Decompose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SS About the Mean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where:           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Energy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Expressed in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race of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0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1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2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274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(Using Eigenvalue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Decomp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 Of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6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1524000"/>
            <a:ext cx="838200" cy="4572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77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(Commute Matrices Within Trace)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0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57800" y="1524000"/>
            <a:ext cx="838200" cy="457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50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(Since Basis Matrix is Orthonormal)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4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43700" y="1524000"/>
            <a:ext cx="419100" cy="457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53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8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15200" y="1295400"/>
            <a:ext cx="838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84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0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1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2" name="Equation" r:id="rId8" imgW="304668" imgH="418918" progId="Equation.3">
                  <p:embed/>
                </p:oleObj>
              </mc:Choice>
              <mc:Fallback>
                <p:oleObj name="Equation" r:id="rId8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97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2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(Very Useful When   Are Orders of Mag. Apart)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3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4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5" name="Equation" r:id="rId9" imgW="304668" imgH="418918" progId="Equation.3">
                  <p:embed/>
                </p:oleObj>
              </mc:Choice>
              <mc:Fallback>
                <p:oleObj name="Equation" r:id="rId9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6" name="Equation" r:id="rId11" imgW="901309" imgH="418918" progId="Equation.3">
                  <p:embed/>
                </p:oleObj>
              </mc:Choice>
              <mc:Fallback>
                <p:oleObj name="Equation" r:id="rId11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038600" y="4114800"/>
            <a:ext cx="533400" cy="2057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28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4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Cumulative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vs.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5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6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7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8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9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0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72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Reduced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Also, Some of These May be 0    </a:t>
            </a: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2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3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4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5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81450" y="3219450"/>
            <a:ext cx="2724150" cy="190023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139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2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Cumulative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vs.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 PCA Gives SS’s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ree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(As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Eigenval’s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),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atch Factors of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3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4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5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6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7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8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705600" y="6019800"/>
          <a:ext cx="914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49" name="Equation" r:id="rId16" imgW="774364" imgH="342751" progId="Equation.3">
                  <p:embed/>
                </p:oleObj>
              </mc:Choice>
              <mc:Fallback>
                <p:oleObj name="Equation" r:id="rId16" imgW="77436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019800"/>
                        <a:ext cx="9144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60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</p:spTree>
    <p:extLst>
      <p:ext uri="{BB962C8B-B14F-4D97-AF65-F5344CB8AC3E}">
        <p14:creationId xmlns:p14="http://schemas.microsoft.com/office/powerpoint/2010/main" val="20776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3276600" y="1371600"/>
            <a:ext cx="3352800" cy="1828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39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Note, have already considered some of these </a:t>
            </a:r>
            <a:r>
              <a:rPr lang="en-US" u="sng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mtClean="0">
                <a:solidFill>
                  <a:srgbClr val="0000FF"/>
                </a:solidFill>
                <a:sym typeface="Wingdings" pitchFamily="2" charset="2"/>
              </a:rPr>
              <a:t>Power Spectrum</a:t>
            </a:r>
          </a:p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Cumulative Power Spectrum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4953000" y="1752600"/>
            <a:ext cx="16764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3276600" y="1371600"/>
            <a:ext cx="3352800" cy="1828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01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Compact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    </a:t>
            </a: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1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2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3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4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7174" name="Object 7"/>
          <p:cNvGraphicFramePr>
            <a:graphicFrameLocks noChangeAspect="1"/>
          </p:cNvGraphicFramePr>
          <p:nvPr/>
        </p:nvGraphicFramePr>
        <p:xfrm>
          <a:off x="6477000" y="2971800"/>
          <a:ext cx="3111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5" name="Equation" r:id="rId12" imgW="126720" imgH="177480" progId="Equation.3">
                  <p:embed/>
                </p:oleObj>
              </mc:Choice>
              <mc:Fallback>
                <p:oleObj name="Equation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3111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51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Compact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  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These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Get 0ed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Out  </a:t>
            </a: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5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6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7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8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7174" name="Object 7"/>
          <p:cNvGraphicFramePr>
            <a:graphicFrameLocks noChangeAspect="1"/>
          </p:cNvGraphicFramePr>
          <p:nvPr/>
        </p:nvGraphicFramePr>
        <p:xfrm>
          <a:off x="6477000" y="2971800"/>
          <a:ext cx="3111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9" name="Equation" r:id="rId12" imgW="126720" imgH="177480" progId="Equation.3">
                  <p:embed/>
                </p:oleObj>
              </mc:Choice>
              <mc:Fallback>
                <p:oleObj name="Equation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3111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371600" y="3048000"/>
            <a:ext cx="3352800" cy="2743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47800" y="3200400"/>
            <a:ext cx="6324600" cy="2590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6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221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Compact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    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4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5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6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7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5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(Symmetric) Square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Diagonal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Matrix  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(Unitary) Matrix      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	(i.e.                   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that:                    ,    i.e. 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6858000" y="1905000"/>
          <a:ext cx="838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4" name="Equation" r:id="rId4" imgW="622030" imgH="380835" progId="Equation.3">
                  <p:embed/>
                </p:oleObj>
              </mc:Choice>
              <mc:Fallback>
                <p:oleObj name="Equation" r:id="rId4" imgW="622030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905000"/>
                        <a:ext cx="8382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543596"/>
              </p:ext>
            </p:extLst>
          </p:nvPr>
        </p:nvGraphicFramePr>
        <p:xfrm>
          <a:off x="5257800" y="2718329"/>
          <a:ext cx="2819400" cy="1625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5" name="Equation" r:id="rId6" imgW="2286000" imgH="1320800" progId="Equation.3">
                  <p:embed/>
                </p:oleObj>
              </mc:Choice>
              <mc:Fallback>
                <p:oleObj name="Equation" r:id="rId6" imgW="2286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18329"/>
                        <a:ext cx="2819400" cy="1625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757017"/>
              </p:ext>
            </p:extLst>
          </p:nvPr>
        </p:nvGraphicFramePr>
        <p:xfrm>
          <a:off x="7620000" y="4572000"/>
          <a:ext cx="7620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6" name="Equation" r:id="rId8" imgW="558800" imgH="381000" progId="Equation.3">
                  <p:embed/>
                </p:oleObj>
              </mc:Choice>
              <mc:Fallback>
                <p:oleObj name="Equation" r:id="rId8" imgW="5588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572000"/>
                        <a:ext cx="7620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298291"/>
              </p:ext>
            </p:extLst>
          </p:nvPr>
        </p:nvGraphicFramePr>
        <p:xfrm>
          <a:off x="2514600" y="5257800"/>
          <a:ext cx="32004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7" name="Equation" r:id="rId10" imgW="2476500" imgH="419100" progId="Equation.3">
                  <p:embed/>
                </p:oleObj>
              </mc:Choice>
              <mc:Fallback>
                <p:oleObj name="Equation" r:id="rId10" imgW="2476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257800"/>
                        <a:ext cx="320040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2" name="Object 19"/>
          <p:cNvGraphicFramePr>
            <a:graphicFrameLocks noChangeAspect="1"/>
          </p:cNvGraphicFramePr>
          <p:nvPr/>
        </p:nvGraphicFramePr>
        <p:xfrm>
          <a:off x="2362200" y="6019800"/>
          <a:ext cx="21336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8" name="Equation" r:id="rId12" imgW="1548728" imgH="266584" progId="Equation.3">
                  <p:embed/>
                </p:oleObj>
              </mc:Choice>
              <mc:Fallback>
                <p:oleObj name="Equation" r:id="rId12" imgW="154872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6019800"/>
                        <a:ext cx="21336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3" name="Object 21"/>
          <p:cNvGraphicFramePr>
            <a:graphicFrameLocks noChangeAspect="1"/>
          </p:cNvGraphicFramePr>
          <p:nvPr/>
        </p:nvGraphicFramePr>
        <p:xfrm>
          <a:off x="5638800" y="5943600"/>
          <a:ext cx="2209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99" name="Equation" r:id="rId14" imgW="1625600" imgH="330200" progId="Equation.3">
                  <p:embed/>
                </p:oleObj>
              </mc:Choice>
              <mc:Fallback>
                <p:oleObj name="Equation" r:id="rId14" imgW="16256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943600"/>
                        <a:ext cx="2209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2604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Relation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(looks similar?)</a:t>
            </a: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2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1143000" y="1371600"/>
            <a:ext cx="6824663" cy="5903913"/>
          </a:xfrm>
          <a:noFill/>
        </p:spPr>
      </p:pic>
    </p:spTree>
    <p:extLst>
      <p:ext uri="{BB962C8B-B14F-4D97-AF65-F5344CB8AC3E}">
        <p14:creationId xmlns:p14="http://schemas.microsoft.com/office/powerpoint/2010/main" val="11281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Relation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(looks similar?):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 Decomposition “Looks Harder”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Since Needs  </a:t>
            </a: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825256"/>
              </p:ext>
            </p:extLst>
          </p:nvPr>
        </p:nvGraphicFramePr>
        <p:xfrm>
          <a:off x="3581400" y="3048000"/>
          <a:ext cx="1066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6" name="Equation" r:id="rId4" imgW="787400" imgH="279400" progId="Equation.3">
                  <p:embed/>
                </p:oleObj>
              </mc:Choice>
              <mc:Fallback>
                <p:oleObj name="Equation" r:id="rId4" imgW="787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48000"/>
                        <a:ext cx="1066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70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Relation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(looks similar?):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 Decomposition “Looks Harder”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Since Needs  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Price is Eigenvalue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ecomp’n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Generally 	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Complex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(uses             )</a:t>
            </a: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62467"/>
              </p:ext>
            </p:extLst>
          </p:nvPr>
        </p:nvGraphicFramePr>
        <p:xfrm>
          <a:off x="3581400" y="3048000"/>
          <a:ext cx="1066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0" name="Equation" r:id="rId4" imgW="787400" imgH="279400" progId="Equation.3">
                  <p:embed/>
                </p:oleObj>
              </mc:Choice>
              <mc:Fallback>
                <p:oleObj name="Equation" r:id="rId4" imgW="787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48000"/>
                        <a:ext cx="1066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532850"/>
              </p:ext>
            </p:extLst>
          </p:nvPr>
        </p:nvGraphicFramePr>
        <p:xfrm>
          <a:off x="4953000" y="3930234"/>
          <a:ext cx="1234517" cy="52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1" name="Equation" r:id="rId6" imgW="520560" imgH="215640" progId="Equation.3">
                  <p:embed/>
                </p:oleObj>
              </mc:Choice>
              <mc:Fallback>
                <p:oleObj name="Equation" r:id="rId6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30234"/>
                        <a:ext cx="1234517" cy="521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48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610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Relation to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(looks similar?):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 Decomposition “Looks Harder”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Since Needs  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Price is Eigenvalue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ecomp’n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Generally 	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Complex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(uses             )</a:t>
            </a:r>
          </a:p>
          <a:p>
            <a:pPr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Except for        Square and Symmetric</a:t>
            </a:r>
          </a:p>
          <a:p>
            <a:pPr lvl="1"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Then Eigenvalue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ecomp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 is Real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alued</a:t>
            </a:r>
          </a:p>
          <a:p>
            <a:pPr lvl="1" eaLnBrk="1" hangingPunct="1"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Thus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is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the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ing’r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Value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ecomp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  with: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728179"/>
              </p:ext>
            </p:extLst>
          </p:nvPr>
        </p:nvGraphicFramePr>
        <p:xfrm>
          <a:off x="3581400" y="3048000"/>
          <a:ext cx="1066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34" name="Equation" r:id="rId4" imgW="787400" imgH="279400" progId="Equation.3">
                  <p:embed/>
                </p:oleObj>
              </mc:Choice>
              <mc:Fallback>
                <p:oleObj name="Equation" r:id="rId4" imgW="787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48000"/>
                        <a:ext cx="1066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125025"/>
              </p:ext>
            </p:extLst>
          </p:nvPr>
        </p:nvGraphicFramePr>
        <p:xfrm>
          <a:off x="2971800" y="44958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35" name="Equation" r:id="rId6" imgW="304536" imgH="266469" progId="Equation.3">
                  <p:embed/>
                </p:oleObj>
              </mc:Choice>
              <mc:Fallback>
                <p:oleObj name="Equation" r:id="rId6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89047"/>
              </p:ext>
            </p:extLst>
          </p:nvPr>
        </p:nvGraphicFramePr>
        <p:xfrm>
          <a:off x="6248400" y="6096000"/>
          <a:ext cx="20574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36" name="Equation" r:id="rId8" imgW="1308100" imgH="279400" progId="Equation.3">
                  <p:embed/>
                </p:oleObj>
              </mc:Choice>
              <mc:Fallback>
                <p:oleObj name="Equation" r:id="rId8" imgW="1308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6096000"/>
                        <a:ext cx="20574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462827"/>
              </p:ext>
            </p:extLst>
          </p:nvPr>
        </p:nvGraphicFramePr>
        <p:xfrm>
          <a:off x="4953000" y="3930234"/>
          <a:ext cx="1234517" cy="52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37" name="Equation" r:id="rId10" imgW="520560" imgH="215640" progId="Equation.3">
                  <p:embed/>
                </p:oleObj>
              </mc:Choice>
              <mc:Fallback>
                <p:oleObj name="Equation" r:id="rId10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30234"/>
                        <a:ext cx="1234517" cy="521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64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Better View of Relationship: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Singular Value Dec.    Eigenvalue Dec.</a:t>
            </a:r>
          </a:p>
          <a:p>
            <a:pPr algn="ctr"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(better than on previous page)</a:t>
            </a:r>
          </a:p>
        </p:txBody>
      </p: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72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Better View of Relationship: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Singular Value Dec.    Eigenvalue Dec.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Start with            data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With SVD:</a:t>
            </a:r>
          </a:p>
        </p:txBody>
      </p: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1"/>
          <p:cNvGraphicFramePr>
            <a:graphicFrameLocks noChangeAspect="1"/>
          </p:cNvGraphicFramePr>
          <p:nvPr/>
        </p:nvGraphicFramePr>
        <p:xfrm>
          <a:off x="2971800" y="3276600"/>
          <a:ext cx="2543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38" name="Equation" r:id="rId4" imgW="825480" imgH="203040" progId="Equation.3">
                  <p:embed/>
                </p:oleObj>
              </mc:Choice>
              <mc:Fallback>
                <p:oleObj name="Equation" r:id="rId4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25431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13"/>
          <p:cNvGraphicFramePr>
            <a:graphicFrameLocks noChangeAspect="1"/>
          </p:cNvGraphicFramePr>
          <p:nvPr/>
        </p:nvGraphicFramePr>
        <p:xfrm>
          <a:off x="6019800" y="26670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39" name="Equation" r:id="rId6" imgW="304536" imgH="266469" progId="Equation.3">
                  <p:embed/>
                </p:oleObj>
              </mc:Choice>
              <mc:Fallback>
                <p:oleObj name="Equation" r:id="rId6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67000" y="2590800"/>
          <a:ext cx="1028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40" name="Equation" r:id="rId8" imgW="342720" imgH="177480" progId="Equation.3">
                  <p:embed/>
                </p:oleObj>
              </mc:Choice>
              <mc:Fallback>
                <p:oleObj name="Equation" r:id="rId8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1028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190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Better View of Relationship: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Singular Value Dec.    Eigenvalue Dec.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Start with            data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With SVD: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Create square, symmetric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(Called “Outer Product”)</a:t>
            </a:r>
          </a:p>
        </p:txBody>
      </p: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1"/>
          <p:cNvGraphicFramePr>
            <a:graphicFrameLocks noChangeAspect="1"/>
          </p:cNvGraphicFramePr>
          <p:nvPr/>
        </p:nvGraphicFramePr>
        <p:xfrm>
          <a:off x="2971800" y="3276600"/>
          <a:ext cx="2543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2" name="Equation" r:id="rId4" imgW="825480" imgH="203040" progId="Equation.3">
                  <p:embed/>
                </p:oleObj>
              </mc:Choice>
              <mc:Fallback>
                <p:oleObj name="Equation" r:id="rId4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25431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13"/>
          <p:cNvGraphicFramePr>
            <a:graphicFrameLocks noChangeAspect="1"/>
          </p:cNvGraphicFramePr>
          <p:nvPr/>
        </p:nvGraphicFramePr>
        <p:xfrm>
          <a:off x="6019800" y="26670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3" name="Equation" r:id="rId6" imgW="304536" imgH="266469" progId="Equation.3">
                  <p:embed/>
                </p:oleObj>
              </mc:Choice>
              <mc:Fallback>
                <p:oleObj name="Equation" r:id="rId6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67000" y="2590800"/>
          <a:ext cx="1028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4" name="Equation" r:id="rId8" imgW="342720" imgH="177480" progId="Equation.3">
                  <p:embed/>
                </p:oleObj>
              </mc:Choice>
              <mc:Fallback>
                <p:oleObj name="Equation" r:id="rId8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1028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858000" y="4038600"/>
          <a:ext cx="1257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5" name="Equation" r:id="rId10" imgW="419040" imgH="190440" progId="Equation.3">
                  <p:embed/>
                </p:oleObj>
              </mc:Choice>
              <mc:Fallback>
                <p:oleObj name="Equation" r:id="rId10" imgW="419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38600"/>
                        <a:ext cx="1257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5715000" y="4610100"/>
            <a:ext cx="1295400" cy="102870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18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43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Better View of Relationship: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Singular Value Dec.    Eigenvalue Dec.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Start with            data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With SVD: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Create square, symmetric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 that:</a:t>
            </a:r>
          </a:p>
        </p:txBody>
      </p: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1"/>
          <p:cNvGraphicFramePr>
            <a:graphicFrameLocks noChangeAspect="1"/>
          </p:cNvGraphicFramePr>
          <p:nvPr/>
        </p:nvGraphicFramePr>
        <p:xfrm>
          <a:off x="2971800" y="3276600"/>
          <a:ext cx="2543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26" name="Equation" r:id="rId4" imgW="825480" imgH="203040" progId="Equation.3">
                  <p:embed/>
                </p:oleObj>
              </mc:Choice>
              <mc:Fallback>
                <p:oleObj name="Equation" r:id="rId4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25431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13"/>
          <p:cNvGraphicFramePr>
            <a:graphicFrameLocks noChangeAspect="1"/>
          </p:cNvGraphicFramePr>
          <p:nvPr/>
        </p:nvGraphicFramePr>
        <p:xfrm>
          <a:off x="6019800" y="26670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27" name="Equation" r:id="rId6" imgW="304536" imgH="266469" progId="Equation.3">
                  <p:embed/>
                </p:oleObj>
              </mc:Choice>
              <mc:Fallback>
                <p:oleObj name="Equation" r:id="rId6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67000" y="2590800"/>
          <a:ext cx="1028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28" name="Equation" r:id="rId8" imgW="342720" imgH="177480" progId="Equation.3">
                  <p:embed/>
                </p:oleObj>
              </mc:Choice>
              <mc:Fallback>
                <p:oleObj name="Equation" r:id="rId8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1028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858000" y="4038600"/>
          <a:ext cx="1257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29" name="Equation" r:id="rId10" imgW="419040" imgH="190440" progId="Equation.3">
                  <p:embed/>
                </p:oleObj>
              </mc:Choice>
              <mc:Fallback>
                <p:oleObj name="Equation" r:id="rId10" imgW="419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38600"/>
                        <a:ext cx="1257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743200" y="4876800"/>
          <a:ext cx="61150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0" name="Equation" r:id="rId12" imgW="2565360" imgH="228600" progId="Equation.3">
                  <p:embed/>
                </p:oleObj>
              </mc:Choice>
              <mc:Fallback>
                <p:oleObj name="Equation" r:id="rId12" imgW="2565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76800"/>
                        <a:ext cx="611505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442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Better View of Relationship: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Singular Value Dec.    Eigenvalue Dec.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Start with            data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With SVD: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Create square, symmetric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Note that: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Gives Eigenanalysis, </a:t>
            </a:r>
          </a:p>
        </p:txBody>
      </p: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1"/>
          <p:cNvGraphicFramePr>
            <a:graphicFrameLocks noChangeAspect="1"/>
          </p:cNvGraphicFramePr>
          <p:nvPr/>
        </p:nvGraphicFramePr>
        <p:xfrm>
          <a:off x="2971800" y="3276600"/>
          <a:ext cx="2543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70" name="Equation" r:id="rId4" imgW="825480" imgH="203040" progId="Equation.3">
                  <p:embed/>
                </p:oleObj>
              </mc:Choice>
              <mc:Fallback>
                <p:oleObj name="Equation" r:id="rId4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25431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13"/>
          <p:cNvGraphicFramePr>
            <a:graphicFrameLocks noChangeAspect="1"/>
          </p:cNvGraphicFramePr>
          <p:nvPr/>
        </p:nvGraphicFramePr>
        <p:xfrm>
          <a:off x="6019800" y="26670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71" name="Equation" r:id="rId6" imgW="304536" imgH="266469" progId="Equation.3">
                  <p:embed/>
                </p:oleObj>
              </mc:Choice>
              <mc:Fallback>
                <p:oleObj name="Equation" r:id="rId6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15"/>
          <p:cNvGraphicFramePr>
            <a:graphicFrameLocks noChangeAspect="1"/>
          </p:cNvGraphicFramePr>
          <p:nvPr/>
        </p:nvGraphicFramePr>
        <p:xfrm>
          <a:off x="4648200" y="5486400"/>
          <a:ext cx="36068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72" name="Equation" r:id="rId8" imgW="1244520" imgH="228600" progId="Equation.3">
                  <p:embed/>
                </p:oleObj>
              </mc:Choice>
              <mc:Fallback>
                <p:oleObj name="Equation" r:id="rId8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36068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67000" y="2590800"/>
          <a:ext cx="1028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73" name="Equation" r:id="rId10" imgW="342720" imgH="177480" progId="Equation.3">
                  <p:embed/>
                </p:oleObj>
              </mc:Choice>
              <mc:Fallback>
                <p:oleObj name="Equation" r:id="rId10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1028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858000" y="4038600"/>
          <a:ext cx="1257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74" name="Equation" r:id="rId12" imgW="419040" imgH="190440" progId="Equation.3">
                  <p:embed/>
                </p:oleObj>
              </mc:Choice>
              <mc:Fallback>
                <p:oleObj name="Equation" r:id="rId12" imgW="419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38600"/>
                        <a:ext cx="1257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743200" y="4876800"/>
          <a:ext cx="61150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75" name="Equation" r:id="rId14" imgW="2565360" imgH="228600" progId="Equation.3">
                  <p:embed/>
                </p:oleObj>
              </mc:Choice>
              <mc:Fallback>
                <p:oleObj name="Equation" r:id="rId14" imgW="2565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76800"/>
                        <a:ext cx="611505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685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13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Computation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Singular Value and 	Eigenvalue Decompositions</a:t>
            </a: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15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Computation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Singular Value and 	Eigenvalue Decompositions: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Details too complex to spend time here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“primitive” of good software packages</a:t>
            </a: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63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Now Study “Folklore” More Carefully</a:t>
            </a: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0000"/>
                </a:solidFill>
              </a:rPr>
              <a:t>BackGround</a:t>
            </a: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History</a:t>
            </a:r>
          </a:p>
          <a:p>
            <a:pPr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Underpinnings </a:t>
            </a:r>
          </a:p>
          <a:p>
            <a:pPr marL="0" indent="0" algn="ctr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(Mathematical &amp; Computational)</a:t>
            </a:r>
          </a:p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Good Overall Reference:    </a:t>
            </a:r>
            <a:r>
              <a:rPr lang="en-US" sz="3200" dirty="0" err="1" smtClean="0">
                <a:solidFill>
                  <a:srgbClr val="000000"/>
                </a:solidFill>
              </a:rPr>
              <a:t>Jolliffe</a:t>
            </a:r>
            <a:r>
              <a:rPr lang="en-US" sz="3200" dirty="0" smtClean="0">
                <a:solidFill>
                  <a:srgbClr val="000000"/>
                </a:solidFill>
              </a:rPr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3128864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Computation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Singular Value and 	Eigenvalue Decompositions: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Details too complex to spend time here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“primitive” of good software packages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Eigenvalues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are Unique</a:t>
            </a:r>
          </a:p>
          <a:p>
            <a:pPr marL="0" indent="0" eaLnBrk="1" hangingPunct="1"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(Up to                           )</a:t>
            </a: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11"/>
          <p:cNvGraphicFramePr>
            <a:graphicFrameLocks noChangeAspect="1"/>
          </p:cNvGraphicFramePr>
          <p:nvPr/>
        </p:nvGraphicFramePr>
        <p:xfrm>
          <a:off x="3733800" y="3733800"/>
          <a:ext cx="1295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6" name="Equation" r:id="rId4" imgW="1002865" imgH="380835" progId="Equation.3">
                  <p:embed/>
                </p:oleObj>
              </mc:Choice>
              <mc:Fallback>
                <p:oleObj name="Equation" r:id="rId4" imgW="100286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3800"/>
                        <a:ext cx="12954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527647"/>
              </p:ext>
            </p:extLst>
          </p:nvPr>
        </p:nvGraphicFramePr>
        <p:xfrm>
          <a:off x="3855766" y="5508625"/>
          <a:ext cx="3002234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7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766" y="5508625"/>
                        <a:ext cx="3002234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1567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Computation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Singular Value and 	Eigenvalue Decompositions: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Details too complex to spend time here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“primitive” of good software packages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Eigenvalues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are Unique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Columns of                           are Called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“Eigenvectors”</a:t>
            </a: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11"/>
          <p:cNvGraphicFramePr>
            <a:graphicFrameLocks noChangeAspect="1"/>
          </p:cNvGraphicFramePr>
          <p:nvPr/>
        </p:nvGraphicFramePr>
        <p:xfrm>
          <a:off x="3733800" y="3733800"/>
          <a:ext cx="1295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8" name="Equation" r:id="rId4" imgW="1002865" imgH="380835" progId="Equation.3">
                  <p:embed/>
                </p:oleObj>
              </mc:Choice>
              <mc:Fallback>
                <p:oleObj name="Equation" r:id="rId4" imgW="100286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3800"/>
                        <a:ext cx="12954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13"/>
          <p:cNvGraphicFramePr>
            <a:graphicFrameLocks noChangeAspect="1"/>
          </p:cNvGraphicFramePr>
          <p:nvPr/>
        </p:nvGraphicFramePr>
        <p:xfrm>
          <a:off x="3581400" y="4343400"/>
          <a:ext cx="25146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9" name="Equation" r:id="rId6" imgW="2057400" imgH="419100" progId="Equation.3">
                  <p:embed/>
                </p:oleObj>
              </mc:Choice>
              <mc:Fallback>
                <p:oleObj name="Equation" r:id="rId6" imgW="2057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25146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00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Computation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Singular Value and 	Eigenvalue Decompositions: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Details too complex to spend time here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“primitive” of good software packages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Eigenvalues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are Unique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Columns of                           are Called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“Eigenvectors”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Eigenvectors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 “    -Stretched” by     : </a:t>
            </a: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11"/>
          <p:cNvGraphicFramePr>
            <a:graphicFrameLocks noChangeAspect="1"/>
          </p:cNvGraphicFramePr>
          <p:nvPr/>
        </p:nvGraphicFramePr>
        <p:xfrm>
          <a:off x="3733800" y="3733800"/>
          <a:ext cx="1295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2" name="Equation" r:id="rId4" imgW="1002865" imgH="380835" progId="Equation.3">
                  <p:embed/>
                </p:oleObj>
              </mc:Choice>
              <mc:Fallback>
                <p:oleObj name="Equation" r:id="rId4" imgW="100286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3800"/>
                        <a:ext cx="12954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13"/>
          <p:cNvGraphicFramePr>
            <a:graphicFrameLocks noChangeAspect="1"/>
          </p:cNvGraphicFramePr>
          <p:nvPr/>
        </p:nvGraphicFramePr>
        <p:xfrm>
          <a:off x="3581400" y="4343400"/>
          <a:ext cx="25146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3" name="Equation" r:id="rId6" imgW="2057400" imgH="419100" progId="Equation.3">
                  <p:embed/>
                </p:oleObj>
              </mc:Choice>
              <mc:Fallback>
                <p:oleObj name="Equation" r:id="rId6" imgW="2057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25146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15"/>
          <p:cNvGraphicFramePr>
            <a:graphicFrameLocks noChangeAspect="1"/>
          </p:cNvGraphicFramePr>
          <p:nvPr/>
        </p:nvGraphicFramePr>
        <p:xfrm>
          <a:off x="5715000" y="6153150"/>
          <a:ext cx="1981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4" name="Equation" r:id="rId8" imgW="1612900" imgH="419100" progId="Equation.3">
                  <p:embed/>
                </p:oleObj>
              </mc:Choice>
              <mc:Fallback>
                <p:oleObj name="Equation" r:id="rId8" imgW="1612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153150"/>
                        <a:ext cx="19812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3" name="Object 17"/>
          <p:cNvGraphicFramePr>
            <a:graphicFrameLocks noChangeAspect="1"/>
          </p:cNvGraphicFramePr>
          <p:nvPr/>
        </p:nvGraphicFramePr>
        <p:xfrm>
          <a:off x="4495800" y="5638800"/>
          <a:ext cx="352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5" name="Equation" r:id="rId10" imgW="228600" imgH="279400" progId="Equation.3">
                  <p:embed/>
                </p:oleObj>
              </mc:Choice>
              <mc:Fallback>
                <p:oleObj name="Equation" r:id="rId10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638800"/>
                        <a:ext cx="3524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4" name="Object 19"/>
          <p:cNvGraphicFramePr>
            <a:graphicFrameLocks noChangeAspect="1"/>
          </p:cNvGraphicFramePr>
          <p:nvPr/>
        </p:nvGraphicFramePr>
        <p:xfrm>
          <a:off x="7543800" y="56388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6" name="Equation" r:id="rId12" imgW="304536" imgH="266469" progId="Equation.3">
                  <p:embed/>
                </p:oleObj>
              </mc:Choice>
              <mc:Fallback>
                <p:oleObj name="Equation" r:id="rId12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6388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19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</a:t>
            </a: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Decomp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olves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Problems</a:t>
            </a:r>
          </a:p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19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</a:t>
            </a: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Decomp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olves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roblems: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Inversion: 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marL="0" indent="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1"/>
          <p:cNvGraphicFramePr>
            <a:graphicFrameLocks noChangeAspect="1"/>
          </p:cNvGraphicFramePr>
          <p:nvPr/>
        </p:nvGraphicFramePr>
        <p:xfrm>
          <a:off x="3429000" y="1828800"/>
          <a:ext cx="3886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6" name="Equation" r:id="rId4" imgW="3467100" imgH="1397000" progId="Equation.3">
                  <p:embed/>
                </p:oleObj>
              </mc:Choice>
              <mc:Fallback>
                <p:oleObj name="Equation" r:id="rId4" imgW="34671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38862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15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</a:t>
            </a: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Decomp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olves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roblems: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Inversion: 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Square Root: 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1"/>
          <p:cNvGraphicFramePr>
            <a:graphicFrameLocks noChangeAspect="1"/>
          </p:cNvGraphicFramePr>
          <p:nvPr/>
        </p:nvGraphicFramePr>
        <p:xfrm>
          <a:off x="3429000" y="1828800"/>
          <a:ext cx="3886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0" name="Equation" r:id="rId4" imgW="3467100" imgH="1397000" progId="Equation.3">
                  <p:embed/>
                </p:oleObj>
              </mc:Choice>
              <mc:Fallback>
                <p:oleObj name="Equation" r:id="rId4" imgW="34671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38862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13"/>
          <p:cNvGraphicFramePr>
            <a:graphicFrameLocks noChangeAspect="1"/>
          </p:cNvGraphicFramePr>
          <p:nvPr/>
        </p:nvGraphicFramePr>
        <p:xfrm>
          <a:off x="3429000" y="3657600"/>
          <a:ext cx="39624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1" name="Equation" r:id="rId6" imgW="3733800" imgH="1397000" progId="Equation.3">
                  <p:embed/>
                </p:oleObj>
              </mc:Choice>
              <mc:Fallback>
                <p:oleObj name="Equation" r:id="rId6" imgW="37338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57600"/>
                        <a:ext cx="396240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38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</a:t>
            </a: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Decomp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olves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roblems: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Inversion: 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Square Root: 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is Positive (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onn’ve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i.e. Semi) Definite         					all </a:t>
            </a:r>
          </a:p>
        </p:txBody>
      </p: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1"/>
          <p:cNvGraphicFramePr>
            <a:graphicFrameLocks noChangeAspect="1"/>
          </p:cNvGraphicFramePr>
          <p:nvPr/>
        </p:nvGraphicFramePr>
        <p:xfrm>
          <a:off x="3429000" y="1828800"/>
          <a:ext cx="3886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14" name="Equation" r:id="rId4" imgW="3467100" imgH="1397000" progId="Equation.3">
                  <p:embed/>
                </p:oleObj>
              </mc:Choice>
              <mc:Fallback>
                <p:oleObj name="Equation" r:id="rId4" imgW="34671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38862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13"/>
          <p:cNvGraphicFramePr>
            <a:graphicFrameLocks noChangeAspect="1"/>
          </p:cNvGraphicFramePr>
          <p:nvPr/>
        </p:nvGraphicFramePr>
        <p:xfrm>
          <a:off x="3429000" y="3657600"/>
          <a:ext cx="39624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15" name="Equation" r:id="rId6" imgW="3733800" imgH="1397000" progId="Equation.3">
                  <p:embed/>
                </p:oleObj>
              </mc:Choice>
              <mc:Fallback>
                <p:oleObj name="Equation" r:id="rId6" imgW="37338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57600"/>
                        <a:ext cx="396240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255121"/>
              </p:ext>
            </p:extLst>
          </p:nvPr>
        </p:nvGraphicFramePr>
        <p:xfrm>
          <a:off x="685800" y="516255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16" name="Equation" r:id="rId8" imgW="304536" imgH="266469" progId="Equation.3">
                  <p:embed/>
                </p:oleObj>
              </mc:Choice>
              <mc:Fallback>
                <p:oleObj name="Equation" r:id="rId8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6255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7" name="Object 17"/>
          <p:cNvGraphicFramePr>
            <a:graphicFrameLocks noChangeAspect="1"/>
          </p:cNvGraphicFramePr>
          <p:nvPr/>
        </p:nvGraphicFramePr>
        <p:xfrm>
          <a:off x="2819400" y="6019800"/>
          <a:ext cx="533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17" name="Equation" r:id="rId10" imgW="368300" imgH="228600" progId="Equation.3">
                  <p:embed/>
                </p:oleObj>
              </mc:Choice>
              <mc:Fallback>
                <p:oleObj name="Equation" r:id="rId10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019800"/>
                        <a:ext cx="5334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432381"/>
              </p:ext>
            </p:extLst>
          </p:nvPr>
        </p:nvGraphicFramePr>
        <p:xfrm>
          <a:off x="8410575" y="5257800"/>
          <a:ext cx="5048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18" name="Equation" r:id="rId12" imgW="355320" imgH="228600" progId="Equation.3">
                  <p:embed/>
                </p:oleObj>
              </mc:Choice>
              <mc:Fallback>
                <p:oleObj name="Equation" r:id="rId12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575" y="5257800"/>
                        <a:ext cx="50482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9" name="Object 21"/>
          <p:cNvGraphicFramePr>
            <a:graphicFrameLocks noChangeAspect="1"/>
          </p:cNvGraphicFramePr>
          <p:nvPr/>
        </p:nvGraphicFramePr>
        <p:xfrm>
          <a:off x="5791200" y="5943600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19" name="Equation" r:id="rId14" imgW="1143000" imgH="381000" progId="Equation.3">
                  <p:embed/>
                </p:oleObj>
              </mc:Choice>
              <mc:Fallback>
                <p:oleObj name="Equation" r:id="rId14" imgW="1143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943600"/>
                        <a:ext cx="1524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459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Moore-Penrose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Inverse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</a:t>
            </a:r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828800" y="2819400"/>
          <a:ext cx="62484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8" name="Equation" r:id="rId4" imgW="4889160" imgH="2717640" progId="Equation.3">
                  <p:embed/>
                </p:oleObj>
              </mc:Choice>
              <mc:Fallback>
                <p:oleObj name="Equation" r:id="rId4" imgW="4889160" imgH="271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6248400" cy="346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2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295400" y="2057400"/>
          <a:ext cx="45894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9" name="Equation" r:id="rId6" imgW="3441600" imgH="380880" progId="Equation.3">
                  <p:embed/>
                </p:oleObj>
              </mc:Choice>
              <mc:Fallback>
                <p:oleObj name="Equation" r:id="rId6" imgW="34416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57400"/>
                        <a:ext cx="45894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814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5369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Easy to see this satisfies the definition of</a:t>
            </a:r>
          </a:p>
          <a:p>
            <a:pPr algn="ctr" eaLnBrk="1" hangingPunct="1">
              <a:lnSpc>
                <a:spcPct val="18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(Pseudo) Inverse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symmetric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symmetric</a:t>
            </a: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95400" y="3048000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2" name="Equation" r:id="rId4" imgW="1447560" imgH="330120" progId="Equation.3">
                  <p:embed/>
                </p:oleObj>
              </mc:Choice>
              <mc:Fallback>
                <p:oleObj name="Equation" r:id="rId4" imgW="14475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2286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122363" y="3962400"/>
          <a:ext cx="26336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3" name="Equation" r:id="rId6" imgW="1714320" imgH="330120" progId="Equation.3">
                  <p:embed/>
                </p:oleObj>
              </mc:Choice>
              <mc:Fallback>
                <p:oleObj name="Equation" r:id="rId6" imgW="1714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962400"/>
                        <a:ext cx="26336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219200" y="4800600"/>
          <a:ext cx="914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4" name="Equation" r:id="rId8" imgW="609480" imgH="330120" progId="Equation.3">
                  <p:embed/>
                </p:oleObj>
              </mc:Choice>
              <mc:Fallback>
                <p:oleObj name="Equation" r:id="rId8" imgW="6094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914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219200" y="5638800"/>
          <a:ext cx="9731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5" name="Equation" r:id="rId10" imgW="685800" imgH="330120" progId="Equation.3">
                  <p:embed/>
                </p:oleObj>
              </mc:Choice>
              <mc:Fallback>
                <p:oleObj name="Equation" r:id="rId10" imgW="685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97313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07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991600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Moore-Penrose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Inverse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Idea:  Matrix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nverse on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Non-Null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of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orresponding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Transformation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16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Three Important (&amp; Interesting) Viewpoints: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Mathematics</a:t>
            </a: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Numerics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Statistics</a:t>
            </a:r>
          </a:p>
          <a:p>
            <a:pPr eaLnBrk="1" hangingPunct="1">
              <a:lnSpc>
                <a:spcPct val="16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1</a:t>
            </a:r>
            <a:r>
              <a:rPr lang="en-US" sz="3200" baseline="30000" dirty="0" smtClean="0">
                <a:solidFill>
                  <a:srgbClr val="000000"/>
                </a:solidFill>
              </a:rPr>
              <a:t>st</a:t>
            </a:r>
            <a:r>
              <a:rPr lang="en-US" sz="3200" dirty="0" smtClean="0">
                <a:solidFill>
                  <a:srgbClr val="000000"/>
                </a:solidFill>
              </a:rPr>
              <a:t>:  Review Linear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lg. and </a:t>
            </a:r>
            <a:r>
              <a:rPr lang="en-US" sz="3200" dirty="0" err="1">
                <a:solidFill>
                  <a:srgbClr val="000000"/>
                </a:solidFill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</a:rPr>
              <a:t>ultivar</a:t>
            </a:r>
            <a:r>
              <a:rPr lang="en-US" sz="3200" dirty="0" smtClean="0">
                <a:solidFill>
                  <a:srgbClr val="000000"/>
                </a:solidFill>
              </a:rPr>
              <a:t>. Prob.</a:t>
            </a:r>
          </a:p>
        </p:txBody>
      </p:sp>
    </p:spTree>
    <p:extLst>
      <p:ext uri="{BB962C8B-B14F-4D97-AF65-F5344CB8AC3E}">
        <p14:creationId xmlns:p14="http://schemas.microsoft.com/office/powerpoint/2010/main" val="324294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991600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Moore-Penrose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Inverse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Idea:  Matrix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nverse on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Non-Null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of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orresponding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Transformation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Reduces to Ordinary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nverse,  in Full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ank case,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 for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 = d,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so could just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lways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 This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52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991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Moore-Penrose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Inverse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Idea:  Matrix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nverse on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Non-Null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of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orresponding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inear Transformation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Reduces to Ordinary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nverse,  in Full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ank case,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 for 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 = d,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so could just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lways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his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Tricky aspect: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“&gt;0  vs. = 0”   &amp;   Floating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oint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rithmetic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Moore-Penrose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Generalized Inverse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Folklore:  most multivariate formulas involving matrix inversion “still work” when Generalized Inverse is used instead</a:t>
            </a:r>
          </a:p>
          <a:p>
            <a:pPr eaLnBrk="1" hangingPunct="1">
              <a:lnSpc>
                <a:spcPct val="11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85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6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6245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Moore-Penrose </a:t>
                </a:r>
                <a:r>
                  <a:rPr lang="en-US" sz="3200" u="sng" dirty="0" smtClean="0">
                    <a:solidFill>
                      <a:srgbClr val="000000"/>
                    </a:solidFill>
                    <a:sym typeface="Wingdings" pitchFamily="2" charset="2"/>
                  </a:rPr>
                  <a:t>Generalized Inverse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:</a:t>
                </a: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Folklore:  most multivariate formulas involving matrix inversion “still work” when Generalized Inverse is used instead</a:t>
                </a: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E.g. Least Squares Projection Formula:</a:t>
                </a: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algn="ctr" eaLnBrk="1" hangingPunct="1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  <a:sym typeface="Wingdings" pitchFamily="2" charset="2"/>
                        </a:rPr>
                        <m:t>𝑋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  <a:sym typeface="Wingdings" pitchFamily="2" charset="2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  <a:sym typeface="Wingdings" pitchFamily="2" charset="2"/>
                            </a:rPr>
                            <m:t>𝑋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>
                  <a:lnSpc>
                    <a:spcPct val="110000"/>
                  </a:lnSpc>
                </a:pPr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89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6245428"/>
              </a:xfrm>
              <a:prstGeom prst="rect">
                <a:avLst/>
              </a:prstGeom>
              <a:blipFill rotWithShape="1">
                <a:blip r:embed="rId3"/>
                <a:stretch>
                  <a:fillRect l="-1809" t="-11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60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75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Better View of Relationship: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Singular Value Dec.    Eigenvalue Dec.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Start with            data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With SVD: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Create square, symmetric matrix: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Note that: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  <a:sym typeface="Wingdings" pitchFamily="2" charset="2"/>
              </a:rPr>
              <a:t>Gives Eigenanalysis, </a:t>
            </a:r>
          </a:p>
        </p:txBody>
      </p:sp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1"/>
          <p:cNvGraphicFramePr>
            <a:graphicFrameLocks noChangeAspect="1"/>
          </p:cNvGraphicFramePr>
          <p:nvPr/>
        </p:nvGraphicFramePr>
        <p:xfrm>
          <a:off x="2971800" y="3276600"/>
          <a:ext cx="25431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2" name="Equation" r:id="rId4" imgW="825480" imgH="203040" progId="Equation.3">
                  <p:embed/>
                </p:oleObj>
              </mc:Choice>
              <mc:Fallback>
                <p:oleObj name="Equation" r:id="rId4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76600"/>
                        <a:ext cx="25431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13"/>
          <p:cNvGraphicFramePr>
            <a:graphicFrameLocks noChangeAspect="1"/>
          </p:cNvGraphicFramePr>
          <p:nvPr/>
        </p:nvGraphicFramePr>
        <p:xfrm>
          <a:off x="6019800" y="266700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3" name="Equation" r:id="rId6" imgW="304536" imgH="266469" progId="Equation.3">
                  <p:embed/>
                </p:oleObj>
              </mc:Choice>
              <mc:Fallback>
                <p:oleObj name="Equation" r:id="rId6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15"/>
          <p:cNvGraphicFramePr>
            <a:graphicFrameLocks noChangeAspect="1"/>
          </p:cNvGraphicFramePr>
          <p:nvPr/>
        </p:nvGraphicFramePr>
        <p:xfrm>
          <a:off x="4648200" y="5486400"/>
          <a:ext cx="36068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4" name="Equation" r:id="rId8" imgW="1244520" imgH="228600" progId="Equation.3">
                  <p:embed/>
                </p:oleObj>
              </mc:Choice>
              <mc:Fallback>
                <p:oleObj name="Equation" r:id="rId8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36068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67000" y="2590800"/>
          <a:ext cx="1028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5" name="Equation" r:id="rId10" imgW="342720" imgH="177480" progId="Equation.3">
                  <p:embed/>
                </p:oleObj>
              </mc:Choice>
              <mc:Fallback>
                <p:oleObj name="Equation" r:id="rId10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90800"/>
                        <a:ext cx="10287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858000" y="4038600"/>
          <a:ext cx="1257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6" name="Equation" r:id="rId12" imgW="419040" imgH="190440" progId="Equation.3">
                  <p:embed/>
                </p:oleObj>
              </mc:Choice>
              <mc:Fallback>
                <p:oleObj name="Equation" r:id="rId12" imgW="419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38600"/>
                        <a:ext cx="1257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743200" y="4876800"/>
          <a:ext cx="61150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67" name="Equation" r:id="rId14" imgW="2565360" imgH="228600" progId="Equation.3">
                  <p:embed/>
                </p:oleObj>
              </mc:Choice>
              <mc:Fallback>
                <p:oleObj name="Equation" r:id="rId14" imgW="2565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76800"/>
                        <a:ext cx="611505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898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andom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8" name="Equation" r:id="rId4" imgW="1295400" imgH="1320800" progId="Equation.3">
                  <p:embed/>
                </p:oleObj>
              </mc:Choice>
              <mc:Fallback>
                <p:oleObj name="Equation" r:id="rId4" imgW="12954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21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andom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enter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the Distribution is the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ean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6" name="Equation" r:id="rId4" imgW="1295400" imgH="1320800" progId="Equation.3">
                  <p:embed/>
                </p:oleObj>
              </mc:Choice>
              <mc:Fallback>
                <p:oleObj name="Equation" r:id="rId4" imgW="12954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863928"/>
              </p:ext>
            </p:extLst>
          </p:nvPr>
        </p:nvGraphicFramePr>
        <p:xfrm>
          <a:off x="3276600" y="3886200"/>
          <a:ext cx="337661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7" name="Equation" r:id="rId6" imgW="2171700" imgH="1320800" progId="Equation.3">
                  <p:embed/>
                </p:oleObj>
              </mc:Choice>
              <mc:Fallback>
                <p:oleObj name="Equation" r:id="rId6" imgW="21717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3376613" cy="196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23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andom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enter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the Distribution is the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ean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V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Note:  Component-Wise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Calc’n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(Euclidean)</a:t>
            </a: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0" name="Equation" r:id="rId4" imgW="1295400" imgH="1320800" progId="Equation.3">
                  <p:embed/>
                </p:oleObj>
              </mc:Choice>
              <mc:Fallback>
                <p:oleObj name="Equation" r:id="rId4" imgW="12954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887644"/>
              </p:ext>
            </p:extLst>
          </p:nvPr>
        </p:nvGraphicFramePr>
        <p:xfrm>
          <a:off x="3276600" y="3886200"/>
          <a:ext cx="337661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1" name="Equation" r:id="rId6" imgW="2171700" imgH="1320800" progId="Equation.3">
                  <p:embed/>
                </p:oleObj>
              </mc:Choice>
              <mc:Fallback>
                <p:oleObj name="Equation" r:id="rId6" imgW="21717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3376613" cy="196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22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Random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easure of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pread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is the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ovariance </a:t>
            </a:r>
            <a:r>
              <a:rPr lang="en-US" sz="3200" u="sng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7411" name="Object 15"/>
          <p:cNvGraphicFramePr>
            <a:graphicFrameLocks noChangeAspect="1"/>
          </p:cNvGraphicFramePr>
          <p:nvPr/>
        </p:nvGraphicFramePr>
        <p:xfrm>
          <a:off x="990600" y="4495800"/>
          <a:ext cx="79422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4" name="Equation" r:id="rId4" imgW="2908080" imgH="711000" progId="Equation.3">
                  <p:embed/>
                </p:oleObj>
              </mc:Choice>
              <mc:Fallback>
                <p:oleObj name="Equation" r:id="rId4" imgW="2908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79422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5" name="Equation" r:id="rId6" imgW="1295400" imgH="1320800" progId="Equation.3">
                  <p:embed/>
                </p:oleObj>
              </mc:Choice>
              <mc:Fallback>
                <p:oleObj name="Equation" r:id="rId6" imgW="12954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09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Covariance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Noneg’ve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Definite (Since all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varia’s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 ≥ 0)</a:t>
            </a:r>
          </a:p>
          <a:p>
            <a:pPr marL="0" indent="0" algn="ctr"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(i.e.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var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linear combo)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0" y="2487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26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Vector Space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set of “vectors”,     ,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and “scalars” (coefficients), 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“closed” under “linear combination”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(              in space)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e.g.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,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    dim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Euclid’n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space”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343400" y="16764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3" name="Equation" r:id="rId4" imgW="190417" imgH="342751" progId="Equation.3">
                  <p:embed/>
                </p:oleObj>
              </mc:Choice>
              <mc:Fallback>
                <p:oleObj name="Equation" r:id="rId4" imgW="19041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76400"/>
                        <a:ext cx="53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6477000" y="26670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4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667000"/>
                        <a:ext cx="38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5638800" y="3886200"/>
          <a:ext cx="13716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5" name="Equation" r:id="rId8" imgW="914400" imgH="622300" progId="Equation.3">
                  <p:embed/>
                </p:oleObj>
              </mc:Choice>
              <mc:Fallback>
                <p:oleObj name="Equation" r:id="rId8" imgW="9144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86200"/>
                        <a:ext cx="137160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647317"/>
              </p:ext>
            </p:extLst>
          </p:nvPr>
        </p:nvGraphicFramePr>
        <p:xfrm>
          <a:off x="1447800" y="4191000"/>
          <a:ext cx="38862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6" name="Equation" r:id="rId10" imgW="3784600" imgH="1346200" progId="Equation.3">
                  <p:embed/>
                </p:oleObj>
              </mc:Choice>
              <mc:Fallback>
                <p:oleObj name="Equation" r:id="rId10" imgW="37846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38862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3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589149"/>
              </p:ext>
            </p:extLst>
          </p:nvPr>
        </p:nvGraphicFramePr>
        <p:xfrm>
          <a:off x="2971800" y="5943600"/>
          <a:ext cx="352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7" name="Equation" r:id="rId12" imgW="228600" imgH="279400" progId="Equation.3">
                  <p:embed/>
                </p:oleObj>
              </mc:Choice>
              <mc:Fallback>
                <p:oleObj name="Equation" r:id="rId12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943600"/>
                        <a:ext cx="3524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507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Covariance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Noneg’ve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Definite (Since all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varia’s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 ≥ 0)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Provides “Elliptical Summary of Distribution”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indent="0" algn="ctr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(e.g. Contours of Gaussian Density)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0" y="2487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90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Covariance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Noneg’ve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Definite (Since all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varia’s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 ≥ 0)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Provides “Elliptical Summary of Distribution”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Calculated via “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uter Product”: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0" y="2487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19"/>
          <p:cNvGraphicFramePr>
            <a:graphicFrameLocks noChangeAspect="1"/>
          </p:cNvGraphicFramePr>
          <p:nvPr/>
        </p:nvGraphicFramePr>
        <p:xfrm>
          <a:off x="228600" y="4162425"/>
          <a:ext cx="868680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07" name="Equation" r:id="rId4" imgW="3974760" imgH="990360" progId="Equation.3">
                  <p:embed/>
                </p:oleObj>
              </mc:Choice>
              <mc:Fallback>
                <p:oleObj name="Equation" r:id="rId4" imgW="39747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62425"/>
                        <a:ext cx="8686800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86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andom Sample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602963"/>
              </p:ext>
            </p:extLst>
          </p:nvPr>
        </p:nvGraphicFramePr>
        <p:xfrm>
          <a:off x="5105400" y="1839239"/>
          <a:ext cx="1905000" cy="75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6" name="Equation" r:id="rId4" imgW="1180588" imgH="418918" progId="Equation.3">
                  <p:embed/>
                </p:oleObj>
              </mc:Choice>
              <mc:Fallback>
                <p:oleObj name="Equation" r:id="rId4" imgW="118058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39239"/>
                        <a:ext cx="1905000" cy="751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29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andom Sample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,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Estimate the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heoretical Mean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659450"/>
              </p:ext>
            </p:extLst>
          </p:nvPr>
        </p:nvGraphicFramePr>
        <p:xfrm>
          <a:off x="5105400" y="1839239"/>
          <a:ext cx="1905000" cy="75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4" name="Equation" r:id="rId4" imgW="1180588" imgH="418918" progId="Equation.3">
                  <p:embed/>
                </p:oleObj>
              </mc:Choice>
              <mc:Fallback>
                <p:oleObj name="Equation" r:id="rId4" imgW="118058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39239"/>
                        <a:ext cx="1905000" cy="751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6"/>
          <p:cNvGraphicFramePr>
            <a:graphicFrameLocks noChangeAspect="1"/>
          </p:cNvGraphicFramePr>
          <p:nvPr/>
        </p:nvGraphicFramePr>
        <p:xfrm>
          <a:off x="6324600" y="2590800"/>
          <a:ext cx="428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5" name="Equation" r:id="rId6" imgW="241195" imgH="406224" progId="Equation.3">
                  <p:embed/>
                </p:oleObj>
              </mc:Choice>
              <mc:Fallback>
                <p:oleObj name="Equation" r:id="rId6" imgW="241195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0"/>
                        <a:ext cx="4286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19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andom Sample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,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Estimate the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heoretical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ean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,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with the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ample Mean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992886"/>
              </p:ext>
            </p:extLst>
          </p:nvPr>
        </p:nvGraphicFramePr>
        <p:xfrm>
          <a:off x="5105400" y="1839239"/>
          <a:ext cx="1905000" cy="75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2" name="Equation" r:id="rId4" imgW="1180588" imgH="418918" progId="Equation.3">
                  <p:embed/>
                </p:oleObj>
              </mc:Choice>
              <mc:Fallback>
                <p:oleObj name="Equation" r:id="rId4" imgW="118058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39239"/>
                        <a:ext cx="1905000" cy="751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6"/>
          <p:cNvGraphicFramePr>
            <a:graphicFrameLocks noChangeAspect="1"/>
          </p:cNvGraphicFramePr>
          <p:nvPr/>
        </p:nvGraphicFramePr>
        <p:xfrm>
          <a:off x="6324600" y="2590800"/>
          <a:ext cx="428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3" name="Equation" r:id="rId6" imgW="241195" imgH="406224" progId="Equation.3">
                  <p:embed/>
                </p:oleObj>
              </mc:Choice>
              <mc:Fallback>
                <p:oleObj name="Equation" r:id="rId6" imgW="241195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0"/>
                        <a:ext cx="4286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0" name="Object 18"/>
          <p:cNvGraphicFramePr>
            <a:graphicFrameLocks noChangeAspect="1"/>
          </p:cNvGraphicFramePr>
          <p:nvPr/>
        </p:nvGraphicFramePr>
        <p:xfrm>
          <a:off x="4343400" y="4114800"/>
          <a:ext cx="41148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4" name="Equation" r:id="rId8" imgW="3048000" imgH="1320800" progId="Equation.3">
                  <p:embed/>
                </p:oleObj>
              </mc:Choice>
              <mc:Fallback>
                <p:oleObj name="Equation" r:id="rId8" imgW="3048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4114800" cy="177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494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andom Sample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,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Estimate the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heoretical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ean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,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with the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ample Mean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Notation:  “hat” for estimate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417267"/>
              </p:ext>
            </p:extLst>
          </p:nvPr>
        </p:nvGraphicFramePr>
        <p:xfrm>
          <a:off x="5105400" y="1839239"/>
          <a:ext cx="1905000" cy="75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6" name="Equation" r:id="rId4" imgW="1180588" imgH="418918" progId="Equation.3">
                  <p:embed/>
                </p:oleObj>
              </mc:Choice>
              <mc:Fallback>
                <p:oleObj name="Equation" r:id="rId4" imgW="118058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39239"/>
                        <a:ext cx="1905000" cy="751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6"/>
          <p:cNvGraphicFramePr>
            <a:graphicFrameLocks noChangeAspect="1"/>
          </p:cNvGraphicFramePr>
          <p:nvPr/>
        </p:nvGraphicFramePr>
        <p:xfrm>
          <a:off x="6324600" y="2590800"/>
          <a:ext cx="428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7" name="Equation" r:id="rId6" imgW="241195" imgH="406224" progId="Equation.3">
                  <p:embed/>
                </p:oleObj>
              </mc:Choice>
              <mc:Fallback>
                <p:oleObj name="Equation" r:id="rId6" imgW="241195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0"/>
                        <a:ext cx="4286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60" name="Object 18"/>
          <p:cNvGraphicFramePr>
            <a:graphicFrameLocks noChangeAspect="1"/>
          </p:cNvGraphicFramePr>
          <p:nvPr/>
        </p:nvGraphicFramePr>
        <p:xfrm>
          <a:off x="4343400" y="4114800"/>
          <a:ext cx="41148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8" name="Equation" r:id="rId8" imgW="3048000" imgH="1320800" progId="Equation.3">
                  <p:embed/>
                </p:oleObj>
              </mc:Choice>
              <mc:Fallback>
                <p:oleObj name="Equation" r:id="rId8" imgW="3048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4114800" cy="177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4660900" y="5257800"/>
            <a:ext cx="673100" cy="1295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9459" idx="2"/>
          </p:cNvCxnSpPr>
          <p:nvPr/>
        </p:nvCxnSpPr>
        <p:spPr>
          <a:xfrm flipV="1">
            <a:off x="5334000" y="3298825"/>
            <a:ext cx="1204912" cy="325437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977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Estimate the “Theoretical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.”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19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416225"/>
              </p:ext>
            </p:extLst>
          </p:nvPr>
        </p:nvGraphicFramePr>
        <p:xfrm>
          <a:off x="6905625" y="1676400"/>
          <a:ext cx="4095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2" name="Equation" r:id="rId4" imgW="215640" imgH="253800" progId="Equation.3">
                  <p:embed/>
                </p:oleObj>
              </mc:Choice>
              <mc:Fallback>
                <p:oleObj name="Equation" r:id="rId4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1676400"/>
                        <a:ext cx="4095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444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Estimate the “Theoretical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.”     ,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with the “Sample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.”:</a:t>
            </a: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2" name="Object 14"/>
          <p:cNvGraphicFramePr>
            <a:graphicFrameLocks noChangeAspect="1"/>
          </p:cNvGraphicFramePr>
          <p:nvPr/>
        </p:nvGraphicFramePr>
        <p:xfrm>
          <a:off x="914400" y="2743200"/>
          <a:ext cx="78644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0" name="Equation" r:id="rId4" imgW="7860960" imgH="1854000" progId="Equation.3">
                  <p:embed/>
                </p:oleObj>
              </mc:Choice>
              <mc:Fallback>
                <p:oleObj name="Equation" r:id="rId4" imgW="786096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7864475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19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85325"/>
              </p:ext>
            </p:extLst>
          </p:nvPr>
        </p:nvGraphicFramePr>
        <p:xfrm>
          <a:off x="6905625" y="1676400"/>
          <a:ext cx="4095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1" name="Equation" r:id="rId6" imgW="215640" imgH="253800" progId="Equation.3">
                  <p:embed/>
                </p:oleObj>
              </mc:Choice>
              <mc:Fallback>
                <p:oleObj name="Equation" r:id="rId6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1676400"/>
                        <a:ext cx="4095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141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Empirical Versions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(cont.)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Estimate the “Theoretical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.”     ,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with the “Sample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C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ov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.”:</a:t>
            </a: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Normalizations: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		Gives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nbiasedness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		Gives MLE in Gaussian Case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2" name="Object 14"/>
          <p:cNvGraphicFramePr>
            <a:graphicFrameLocks noChangeAspect="1"/>
          </p:cNvGraphicFramePr>
          <p:nvPr/>
        </p:nvGraphicFramePr>
        <p:xfrm>
          <a:off x="914400" y="2743200"/>
          <a:ext cx="78644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2" name="Equation" r:id="rId4" imgW="7860960" imgH="1854000" progId="Equation.3">
                  <p:embed/>
                </p:oleObj>
              </mc:Choice>
              <mc:Fallback>
                <p:oleObj name="Equation" r:id="rId4" imgW="786096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7864475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3" name="Object 16"/>
          <p:cNvGraphicFramePr>
            <a:graphicFrameLocks noChangeAspect="1"/>
          </p:cNvGraphicFramePr>
          <p:nvPr/>
        </p:nvGraphicFramePr>
        <p:xfrm>
          <a:off x="1295400" y="5105400"/>
          <a:ext cx="5873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3" name="Equation" r:id="rId6" imgW="583947" imgH="723586" progId="Equation.3">
                  <p:embed/>
                </p:oleObj>
              </mc:Choice>
              <mc:Fallback>
                <p:oleObj name="Equation" r:id="rId6" imgW="583947" imgH="7235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58737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1" name="Rectangle 19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4" name="Object 18"/>
          <p:cNvGraphicFramePr>
            <a:graphicFrameLocks noChangeAspect="1"/>
          </p:cNvGraphicFramePr>
          <p:nvPr/>
        </p:nvGraphicFramePr>
        <p:xfrm>
          <a:off x="1524000" y="5791200"/>
          <a:ext cx="2127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4" name="Equation" r:id="rId8" imgW="215806" imgH="723586" progId="Equation.3">
                  <p:embed/>
                </p:oleObj>
              </mc:Choice>
              <mc:Fallback>
                <p:oleObj name="Equation" r:id="rId8" imgW="215806" imgH="72358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91200"/>
                        <a:ext cx="2127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372183"/>
              </p:ext>
            </p:extLst>
          </p:nvPr>
        </p:nvGraphicFramePr>
        <p:xfrm>
          <a:off x="6905625" y="1676400"/>
          <a:ext cx="4095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5" name="Equation" r:id="rId10" imgW="215640" imgH="253800" progId="Equation.3">
                  <p:embed/>
                </p:oleObj>
              </mc:Choice>
              <mc:Fallback>
                <p:oleObj name="Equation" r:id="rId10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1676400"/>
                        <a:ext cx="4095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4074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Outer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epresentation: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           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4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3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63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Dimension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Subspace  (a Notion of “Size”):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Number of Elements in a Basis (Unique)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(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U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asis Above)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  dim of a line is  1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e.g.    dim of a plane is  2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Dimension is “Degrees of Freedom”</a:t>
            </a:r>
          </a:p>
          <a:p>
            <a:pPr marL="0" indent="0" algn="ctr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(in Statistical Uses, e.g. ANOVA)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4397375" y="2887663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smtClean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25402"/>
              </p:ext>
            </p:extLst>
          </p:nvPr>
        </p:nvGraphicFramePr>
        <p:xfrm>
          <a:off x="1447799" y="2743200"/>
          <a:ext cx="2207781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7" name="Equation" r:id="rId4" imgW="1574800" imgH="393700" progId="Equation.3">
                  <p:embed/>
                </p:oleObj>
              </mc:Choice>
              <mc:Fallback>
                <p:oleObj name="Equation" r:id="rId4" imgW="1574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2743200"/>
                        <a:ext cx="2207781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8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Outer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epresentation: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           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2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457200" y="4038600"/>
          <a:ext cx="60198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43" name="Equation" r:id="rId6" imgW="4508500" imgH="812800" progId="Equation.3">
                  <p:embed/>
                </p:oleObj>
              </mc:Choice>
              <mc:Fallback>
                <p:oleObj name="Equation" r:id="rId6" imgW="4508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60198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66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Outer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epresentation: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           ,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here: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0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457200" y="4038600"/>
          <a:ext cx="60198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1" name="Equation" r:id="rId6" imgW="4508500" imgH="812800" progId="Equation.3">
                  <p:embed/>
                </p:oleObj>
              </mc:Choice>
              <mc:Fallback>
                <p:oleObj name="Equation" r:id="rId6" imgW="4508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60198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8" name="Object 18"/>
          <p:cNvGraphicFramePr>
            <a:graphicFrameLocks noChangeAspect="1"/>
          </p:cNvGraphicFramePr>
          <p:nvPr/>
        </p:nvGraphicFramePr>
        <p:xfrm>
          <a:off x="2057400" y="5486400"/>
          <a:ext cx="59436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2" name="Equation" r:id="rId8" imgW="4520880" imgH="723600" progId="Equation.3">
                  <p:embed/>
                </p:oleObj>
              </mc:Choice>
              <mc:Fallback>
                <p:oleObj name="Equation" r:id="rId8" imgW="4520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86400"/>
                        <a:ext cx="594360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5715000" y="4191000"/>
            <a:ext cx="838200" cy="609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05000" y="1600200"/>
            <a:ext cx="4114800" cy="259080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4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9559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Aside on Terminology,</a:t>
                </a:r>
              </a:p>
              <a:p>
                <a:pPr eaLnBrk="1" hangingPunct="1"/>
                <a:endParaRPr lang="en-US" sz="3200" u="sng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Product: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9559989"/>
              </a:xfrm>
              <a:prstGeom prst="rect">
                <a:avLst/>
              </a:prstGeom>
              <a:blipFill rotWithShape="1">
                <a:blip r:embed="rId3"/>
                <a:stretch>
                  <a:fillRect l="-1754" t="-8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21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Aside on Terminology,</a:t>
                </a:r>
              </a:p>
              <a:p>
                <a:pPr eaLnBrk="1" hangingPunct="1"/>
                <a:endParaRPr lang="en-US" sz="3200" u="sng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Product: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=                            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(scalar)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blipFill rotWithShape="1">
                <a:blip r:embed="rId3"/>
                <a:stretch>
                  <a:fillRect l="-1754" t="-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5181600"/>
            <a:ext cx="228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467100" y="5486400"/>
            <a:ext cx="1143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213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10544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Aside on Terminology,</a:t>
                </a:r>
              </a:p>
              <a:p>
                <a:pPr eaLnBrk="1" hangingPunct="1"/>
                <a:endParaRPr lang="en-US" sz="3200" u="sng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Product:                       Outer Product: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</m:bar>
                      </m:e>
                      <m:sup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=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(scalar)</a:t>
                </a:r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10544874"/>
              </a:xfrm>
              <a:prstGeom prst="rect">
                <a:avLst/>
              </a:prstGeom>
              <a:blipFill rotWithShape="1">
                <a:blip r:embed="rId3"/>
                <a:stretch>
                  <a:fillRect l="-1754" t="-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5181600"/>
            <a:ext cx="228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67100" y="5486400"/>
            <a:ext cx="1143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30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88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Aside on Terminology,</a:t>
                </a:r>
              </a:p>
              <a:p>
                <a:pPr eaLnBrk="1" hangingPunct="1"/>
                <a:endParaRPr lang="en-US" sz="3200" u="sng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Inner Product:                       Outer Product: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lang="en-US" sz="32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𝑦</m:t>
                            </m:r>
                          </m:e>
                        </m:bar>
                      </m:e>
                      <m:sup>
                        <m: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=                                 =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(scalar)            (matrix)</a:t>
                </a: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endParaRPr lang="en-US" sz="32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eaLnBrk="1" hangingPunct="1"/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blipFill rotWithShape="1">
                <a:blip r:embed="rId3"/>
                <a:stretch>
                  <a:fillRect l="-1754" t="-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5181600"/>
            <a:ext cx="228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67100" y="5486400"/>
            <a:ext cx="1143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30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4724400"/>
            <a:ext cx="1752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705600" y="5791200"/>
            <a:ext cx="838200" cy="304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392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0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“Direction of Greatest Variability”: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29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0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“Direction of Greatest Variability”: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056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“Direction of Greatest Variability”: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Raw Data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6" name="Picture 1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51946" b="21824"/>
          <a:stretch/>
        </p:blipFill>
        <p:spPr>
          <a:xfrm>
            <a:off x="2542253" y="2752842"/>
            <a:ext cx="4010947" cy="4105158"/>
          </a:xfrm>
          <a:noFill/>
        </p:spPr>
      </p:pic>
    </p:spTree>
    <p:extLst>
      <p:ext uri="{BB962C8B-B14F-4D97-AF65-F5344CB8AC3E}">
        <p14:creationId xmlns:p14="http://schemas.microsoft.com/office/powerpoint/2010/main" val="3051856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“Direction of Greatest Variability”: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chemeClr val="bg1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Mean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Residuals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(Shift to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Origin)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3" name="Picture 1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51946" b="21472"/>
          <a:stretch/>
        </p:blipFill>
        <p:spPr>
          <a:xfrm>
            <a:off x="2590800" y="2727358"/>
            <a:ext cx="4010947" cy="4130642"/>
          </a:xfrm>
          <a:noFill/>
        </p:spPr>
      </p:pic>
    </p:spTree>
    <p:extLst>
      <p:ext uri="{BB962C8B-B14F-4D97-AF65-F5344CB8AC3E}">
        <p14:creationId xmlns:p14="http://schemas.microsoft.com/office/powerpoint/2010/main" val="3338834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5371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Parseval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 identity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for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in subsp.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gen’d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by o. n. basis             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	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Pythagorean theorem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“Decomposition of Energy”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ANOVA - sums of squares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Transform,     , has same length as    , 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“rotation in      ” </a:t>
            </a:r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11"/>
          <p:cNvGraphicFramePr>
            <a:graphicFrameLocks noChangeAspect="1"/>
          </p:cNvGraphicFramePr>
          <p:nvPr/>
        </p:nvGraphicFramePr>
        <p:xfrm>
          <a:off x="4724400" y="1143000"/>
          <a:ext cx="2714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4" name="Equation" r:id="rId4" imgW="190417" imgH="355446" progId="Equation.3">
                  <p:embed/>
                </p:oleObj>
              </mc:Choice>
              <mc:Fallback>
                <p:oleObj name="Equation" r:id="rId4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2714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Rectangle 14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13"/>
          <p:cNvGraphicFramePr>
            <a:graphicFrameLocks noChangeAspect="1"/>
          </p:cNvGraphicFramePr>
          <p:nvPr/>
        </p:nvGraphicFramePr>
        <p:xfrm>
          <a:off x="6705600" y="1828800"/>
          <a:ext cx="1219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5" name="Equation" r:id="rId6" imgW="939800" imgH="419100" progId="Equation.3">
                  <p:embed/>
                </p:oleObj>
              </mc:Choice>
              <mc:Fallback>
                <p:oleObj name="Equation" r:id="rId6" imgW="939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828800"/>
                        <a:ext cx="12192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057400" y="2286000"/>
          <a:ext cx="403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6" name="Equation" r:id="rId8" imgW="3695700" imgH="863600" progId="Equation.3">
                  <p:embed/>
                </p:oleObj>
              </mc:Choice>
              <mc:Fallback>
                <p:oleObj name="Equation" r:id="rId8" imgW="36957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86000"/>
                        <a:ext cx="4038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Rectangle 1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7"/>
          <p:cNvGraphicFramePr>
            <a:graphicFrameLocks noChangeAspect="1"/>
          </p:cNvGraphicFramePr>
          <p:nvPr/>
        </p:nvGraphicFramePr>
        <p:xfrm>
          <a:off x="3352800" y="5257800"/>
          <a:ext cx="2936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7" name="Equation" r:id="rId10" imgW="203024" imgH="355292" progId="Equation.3">
                  <p:embed/>
                </p:oleObj>
              </mc:Choice>
              <mc:Fallback>
                <p:oleObj name="Equation" r:id="rId10" imgW="203024" imgH="3552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257800"/>
                        <a:ext cx="29368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2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6" name="Object 19"/>
          <p:cNvGraphicFramePr>
            <a:graphicFrameLocks noChangeAspect="1"/>
          </p:cNvGraphicFramePr>
          <p:nvPr/>
        </p:nvGraphicFramePr>
        <p:xfrm>
          <a:off x="7620000" y="5257800"/>
          <a:ext cx="2698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8" name="Equation" r:id="rId12" imgW="190417" imgH="355446" progId="Equation.3">
                  <p:embed/>
                </p:oleObj>
              </mc:Choice>
              <mc:Fallback>
                <p:oleObj name="Equation" r:id="rId12" imgW="19041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257800"/>
                        <a:ext cx="2698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3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7" name="Object 21"/>
          <p:cNvGraphicFramePr>
            <a:graphicFrameLocks noChangeAspect="1"/>
          </p:cNvGraphicFramePr>
          <p:nvPr/>
        </p:nvGraphicFramePr>
        <p:xfrm>
          <a:off x="5867400" y="5943600"/>
          <a:ext cx="533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9" name="Equation" r:id="rId14" imgW="406048" imgH="342603" progId="Equation.3">
                  <p:embed/>
                </p:oleObj>
              </mc:Choice>
              <mc:Fallback>
                <p:oleObj name="Equation" r:id="rId14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943600"/>
                        <a:ext cx="5334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553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“Direction of Greatest Variability”: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chemeClr val="bg1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Mean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1"/>
                </a:solidFill>
                <a:sym typeface="Wingdings" pitchFamily="2" charset="2"/>
              </a:rPr>
              <a:t>Residuals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(Shift to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Origin)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53106" b="21472"/>
          <a:stretch/>
        </p:blipFill>
        <p:spPr>
          <a:xfrm>
            <a:off x="2584951" y="2727358"/>
            <a:ext cx="3892049" cy="4130642"/>
          </a:xfrm>
          <a:noFill/>
        </p:spPr>
      </p:pic>
    </p:spTree>
    <p:extLst>
      <p:ext uri="{BB962C8B-B14F-4D97-AF65-F5344CB8AC3E}">
        <p14:creationId xmlns:p14="http://schemas.microsoft.com/office/powerpoint/2010/main" val="876068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“Direction of Greatest Variability”: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Centered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Data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1447800" y="2770189"/>
            <a:ext cx="2438400" cy="12541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38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“Direction of Greatest Variability”: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C</a:t>
            </a: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entered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D</a:t>
            </a: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ata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FF"/>
                </a:solidFill>
                <a:sym typeface="Wingdings" pitchFamily="2" charset="2"/>
              </a:rPr>
              <a:t>Projections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438400" y="2971800"/>
            <a:ext cx="914400" cy="11430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04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Centered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 Data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FF"/>
                </a:solidFill>
                <a:sym typeface="Wingdings" pitchFamily="2" charset="2"/>
              </a:rPr>
              <a:t>Projections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Direction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971800"/>
            <a:ext cx="1447800" cy="2590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098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Variable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Over Which Will Optimize)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70694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0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661046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1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65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       in the Direction       :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611683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6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34236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7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8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9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90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4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       in the Direction       :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: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887155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8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896189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59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0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1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2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21242"/>
              </p:ext>
            </p:extLst>
          </p:nvPr>
        </p:nvGraphicFramePr>
        <p:xfrm>
          <a:off x="990600" y="4267200"/>
          <a:ext cx="7925610" cy="9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3" name="Equation" r:id="rId14" imgW="3682800" imgH="431640" progId="Equation.3">
                  <p:embed/>
                </p:oleObj>
              </mc:Choice>
              <mc:Fallback>
                <p:oleObj name="Equation" r:id="rId14" imgW="368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925610" cy="931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8" name="Object 31"/>
          <p:cNvGraphicFramePr>
            <a:graphicFrameLocks noChangeAspect="1"/>
          </p:cNvGraphicFramePr>
          <p:nvPr/>
        </p:nvGraphicFramePr>
        <p:xfrm>
          <a:off x="5029200" y="3886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64" name="Equation" r:id="rId16" imgW="190417" imgH="330057" progId="Equation.3">
                  <p:embed/>
                </p:oleObj>
              </mc:Choice>
              <mc:Fallback>
                <p:oleObj name="Equation" r:id="rId16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347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       in the Direction       :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: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61168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06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489264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07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08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09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10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538680"/>
              </p:ext>
            </p:extLst>
          </p:nvPr>
        </p:nvGraphicFramePr>
        <p:xfrm>
          <a:off x="990600" y="4267200"/>
          <a:ext cx="7925610" cy="9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11" name="Equation" r:id="rId14" imgW="3682800" imgH="431640" progId="Equation.3">
                  <p:embed/>
                </p:oleObj>
              </mc:Choice>
              <mc:Fallback>
                <p:oleObj name="Equation" r:id="rId14" imgW="368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925610" cy="931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6" name="Object 26"/>
          <p:cNvGraphicFramePr>
            <a:graphicFrameLocks noChangeAspect="1"/>
          </p:cNvGraphicFramePr>
          <p:nvPr/>
        </p:nvGraphicFramePr>
        <p:xfrm>
          <a:off x="3200400" y="5105400"/>
          <a:ext cx="48006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12" name="Equation" r:id="rId16" imgW="4648200" imgH="812800" progId="Equation.3">
                  <p:embed/>
                </p:oleObj>
              </mc:Choice>
              <mc:Fallback>
                <p:oleObj name="Equation" r:id="rId16" imgW="46482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05400"/>
                        <a:ext cx="48006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8" name="Object 31"/>
          <p:cNvGraphicFramePr>
            <a:graphicFrameLocks noChangeAspect="1"/>
          </p:cNvGraphicFramePr>
          <p:nvPr/>
        </p:nvGraphicFramePr>
        <p:xfrm>
          <a:off x="5029200" y="3886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13" name="Equation" r:id="rId18" imgW="190417" imgH="330057" progId="Equation.3">
                  <p:embed/>
                </p:oleObj>
              </mc:Choice>
              <mc:Fallback>
                <p:oleObj name="Equation" r:id="rId18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045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Given 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 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           (i.e.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Projection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       in the Direction       :  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: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007789"/>
              </p:ext>
            </p:extLst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54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227958"/>
              </p:ext>
            </p:extLst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55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56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57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58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626788"/>
              </p:ext>
            </p:extLst>
          </p:nvPr>
        </p:nvGraphicFramePr>
        <p:xfrm>
          <a:off x="990600" y="4267200"/>
          <a:ext cx="7925610" cy="9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59" name="Equation" r:id="rId14" imgW="3682800" imgH="431640" progId="Equation.3">
                  <p:embed/>
                </p:oleObj>
              </mc:Choice>
              <mc:Fallback>
                <p:oleObj name="Equation" r:id="rId14" imgW="368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925610" cy="931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6" name="Object 26"/>
          <p:cNvGraphicFramePr>
            <a:graphicFrameLocks noChangeAspect="1"/>
          </p:cNvGraphicFramePr>
          <p:nvPr/>
        </p:nvGraphicFramePr>
        <p:xfrm>
          <a:off x="3200400" y="5105400"/>
          <a:ext cx="48006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0" name="Equation" r:id="rId16" imgW="4648200" imgH="812800" progId="Equation.3">
                  <p:embed/>
                </p:oleObj>
              </mc:Choice>
              <mc:Fallback>
                <p:oleObj name="Equation" r:id="rId16" imgW="46482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05400"/>
                        <a:ext cx="48006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7" name="Object 28"/>
          <p:cNvGraphicFramePr>
            <a:graphicFrameLocks noChangeAspect="1"/>
          </p:cNvGraphicFramePr>
          <p:nvPr/>
        </p:nvGraphicFramePr>
        <p:xfrm>
          <a:off x="3200400" y="5943600"/>
          <a:ext cx="35210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1" name="Equation" r:id="rId18" imgW="3517900" imgH="812800" progId="Equation.3">
                  <p:embed/>
                </p:oleObj>
              </mc:Choice>
              <mc:Fallback>
                <p:oleObj name="Equation" r:id="rId18" imgW="35179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943600"/>
                        <a:ext cx="3521075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31"/>
          <p:cNvGraphicFramePr>
            <a:graphicFrameLocks noChangeAspect="1"/>
          </p:cNvGraphicFramePr>
          <p:nvPr/>
        </p:nvGraphicFramePr>
        <p:xfrm>
          <a:off x="5029200" y="3886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2" name="Equation" r:id="rId20" imgW="190417" imgH="330057" progId="Equation.3">
                  <p:embed/>
                </p:oleObj>
              </mc:Choice>
              <mc:Fallback>
                <p:oleObj name="Equation" r:id="rId20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026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0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1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09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0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Singular Value Decomposition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(SVD):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For a Matrix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Find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iagonal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with  Entries   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called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ingular Values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Unitary (Rotation) Matrices        ,   </a:t>
            </a:r>
          </a:p>
          <a:p>
            <a:pPr algn="ctr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(recall                         )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 That   </a:t>
            </a:r>
          </a:p>
        </p:txBody>
      </p:sp>
      <p:sp>
        <p:nvSpPr>
          <p:cNvPr id="22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11"/>
          <p:cNvGraphicFramePr>
            <a:graphicFrameLocks noChangeAspect="1"/>
          </p:cNvGraphicFramePr>
          <p:nvPr/>
        </p:nvGraphicFramePr>
        <p:xfrm>
          <a:off x="3276600" y="1885950"/>
          <a:ext cx="762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7" name="Equation" r:id="rId4" imgW="609336" imgH="380835" progId="Equation.3">
                  <p:embed/>
                </p:oleObj>
              </mc:Choice>
              <mc:Fallback>
                <p:oleObj name="Equation" r:id="rId4" imgW="609336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85950"/>
                        <a:ext cx="762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13"/>
          <p:cNvGraphicFramePr>
            <a:graphicFrameLocks noChangeAspect="1"/>
          </p:cNvGraphicFramePr>
          <p:nvPr/>
        </p:nvGraphicFramePr>
        <p:xfrm>
          <a:off x="4876800" y="2590800"/>
          <a:ext cx="609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8" name="Equation" r:id="rId6" imgW="533169" imgH="380835" progId="Equation.3">
                  <p:embed/>
                </p:oleObj>
              </mc:Choice>
              <mc:Fallback>
                <p:oleObj name="Equation" r:id="rId6" imgW="533169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90800"/>
                        <a:ext cx="6096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2" name="Object 15"/>
          <p:cNvGraphicFramePr>
            <a:graphicFrameLocks noChangeAspect="1"/>
          </p:cNvGraphicFramePr>
          <p:nvPr/>
        </p:nvGraphicFramePr>
        <p:xfrm>
          <a:off x="4038600" y="3200400"/>
          <a:ext cx="2209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9" name="Equation" r:id="rId8" imgW="1511300" imgH="419100" progId="Equation.3">
                  <p:embed/>
                </p:oleObj>
              </mc:Choice>
              <mc:Fallback>
                <p:oleObj name="Equation" r:id="rId8" imgW="151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00400"/>
                        <a:ext cx="22098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Rectangle 1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69302"/>
              </p:ext>
            </p:extLst>
          </p:nvPr>
        </p:nvGraphicFramePr>
        <p:xfrm>
          <a:off x="6629400" y="4648200"/>
          <a:ext cx="685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0" name="Equation" r:id="rId10" imgW="596900" imgH="381000" progId="Equation.3">
                  <p:embed/>
                </p:oleObj>
              </mc:Choice>
              <mc:Fallback>
                <p:oleObj name="Equation" r:id="rId10" imgW="596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685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42975"/>
              </p:ext>
            </p:extLst>
          </p:nvPr>
        </p:nvGraphicFramePr>
        <p:xfrm>
          <a:off x="7696200" y="4648200"/>
          <a:ext cx="6096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1" name="Equation" r:id="rId12" imgW="495085" imgH="380835" progId="Equation.3">
                  <p:embed/>
                </p:oleObj>
              </mc:Choice>
              <mc:Fallback>
                <p:oleObj name="Equation" r:id="rId12" imgW="495085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648200"/>
                        <a:ext cx="6096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2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944730"/>
              </p:ext>
            </p:extLst>
          </p:nvPr>
        </p:nvGraphicFramePr>
        <p:xfrm>
          <a:off x="4081462" y="5257800"/>
          <a:ext cx="26241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2" name="Equation" r:id="rId14" imgW="1866090" imgH="342751" progId="Equation.3">
                  <p:embed/>
                </p:oleObj>
              </mc:Choice>
              <mc:Fallback>
                <p:oleObj name="Equation" r:id="rId14" imgW="1866090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2" y="5257800"/>
                        <a:ext cx="2624138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150362"/>
              </p:ext>
            </p:extLst>
          </p:nvPr>
        </p:nvGraphicFramePr>
        <p:xfrm>
          <a:off x="2971800" y="5943600"/>
          <a:ext cx="197707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3" name="Equation" r:id="rId16" imgW="1269449" imgH="342751" progId="Equation.3">
                  <p:embed/>
                </p:oleObj>
              </mc:Choice>
              <mc:Fallback>
                <p:oleObj name="Equation" r:id="rId16" imgW="1269449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943600"/>
                        <a:ext cx="1977079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431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(Proportional to) a</a:t>
            </a:r>
          </a:p>
          <a:p>
            <a:pPr algn="ctr" eaLnBrk="1" hangingPunct="1"/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Q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uadratic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orm in the Covariance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4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5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86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(Proportional to) a</a:t>
            </a:r>
          </a:p>
          <a:p>
            <a:pPr algn="ctr" eaLnBrk="1" hangingPunct="1"/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Q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uadratic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orm in the Covariance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Simple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olution Comes from the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6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7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388948"/>
              </p:ext>
            </p:extLst>
          </p:nvPr>
        </p:nvGraphicFramePr>
        <p:xfrm>
          <a:off x="4337050" y="44735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8" name="Equation" r:id="rId8" imgW="215806" imgH="330057" progId="Equation.3">
                  <p:embed/>
                </p:oleObj>
              </mc:Choice>
              <mc:Fallback>
                <p:oleObj name="Equation" r:id="rId8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44735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7" name="Object 20"/>
          <p:cNvGraphicFramePr>
            <a:graphicFrameLocks noChangeAspect="1"/>
          </p:cNvGraphicFramePr>
          <p:nvPr/>
        </p:nvGraphicFramePr>
        <p:xfrm>
          <a:off x="6019800" y="4495800"/>
          <a:ext cx="1676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9" name="Equation" r:id="rId10" imgW="1219200" imgH="330200" progId="Equation.3">
                  <p:embed/>
                </p:oleObj>
              </mc:Choice>
              <mc:Fallback>
                <p:oleObj name="Equation" r:id="rId10" imgW="12192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95800"/>
                        <a:ext cx="16764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08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i.e. (Proportional to) a</a:t>
            </a:r>
          </a:p>
          <a:p>
            <a:pPr algn="ctr" eaLnBrk="1" hangingPunct="1"/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Q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uadratic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orm in the Covariance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atrix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Simple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olution Comes from the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Representation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     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                    is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Orthonormal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&amp; </a:t>
            </a: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78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79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372859"/>
              </p:ext>
            </p:extLst>
          </p:nvPr>
        </p:nvGraphicFramePr>
        <p:xfrm>
          <a:off x="4337050" y="44735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80" name="Equation" r:id="rId8" imgW="215806" imgH="330057" progId="Equation.3">
                  <p:embed/>
                </p:oleObj>
              </mc:Choice>
              <mc:Fallback>
                <p:oleObj name="Equation" r:id="rId8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44735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7" name="Object 20"/>
          <p:cNvGraphicFramePr>
            <a:graphicFrameLocks noChangeAspect="1"/>
          </p:cNvGraphicFramePr>
          <p:nvPr/>
        </p:nvGraphicFramePr>
        <p:xfrm>
          <a:off x="6019800" y="4495800"/>
          <a:ext cx="1676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81" name="Equation" r:id="rId10" imgW="1219200" imgH="330200" progId="Equation.3">
                  <p:embed/>
                </p:oleObj>
              </mc:Choice>
              <mc:Fallback>
                <p:oleObj name="Equation" r:id="rId10" imgW="12192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95800"/>
                        <a:ext cx="16764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8" name="Object 22"/>
          <p:cNvGraphicFramePr>
            <a:graphicFrameLocks noChangeAspect="1"/>
          </p:cNvGraphicFramePr>
          <p:nvPr/>
        </p:nvGraphicFramePr>
        <p:xfrm>
          <a:off x="1676400" y="5486400"/>
          <a:ext cx="1981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82" name="Equation" r:id="rId12" imgW="1651000" imgH="406400" progId="Equation.3">
                  <p:embed/>
                </p:oleObj>
              </mc:Choice>
              <mc:Fallback>
                <p:oleObj name="Equation" r:id="rId12" imgW="1651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86400"/>
                        <a:ext cx="1981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3559" name="Object 24"/>
          <p:cNvGraphicFramePr>
            <a:graphicFrameLocks noChangeAspect="1"/>
          </p:cNvGraphicFramePr>
          <p:nvPr/>
        </p:nvGraphicFramePr>
        <p:xfrm>
          <a:off x="6705600" y="5453063"/>
          <a:ext cx="2438400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83" name="Equation" r:id="rId14" imgW="2286000" imgH="1320800" progId="Equation.3">
                  <p:embed/>
                </p:oleObj>
              </mc:Choice>
              <mc:Fallback>
                <p:oleObj name="Equation" r:id="rId14" imgW="2286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453063"/>
                        <a:ext cx="2438400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993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506692"/>
              </p:ext>
            </p:extLst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6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7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49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332762"/>
              </p:ext>
            </p:extLst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4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5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6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9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                            = “     Transform of    ”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579477"/>
              </p:ext>
            </p:extLst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6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7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8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/>
        </p:nvGraphicFramePr>
        <p:xfrm>
          <a:off x="4724400" y="26670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9" name="Equation" r:id="rId10" imgW="241091" imgH="266469" progId="Equation.3">
                  <p:embed/>
                </p:oleObj>
              </mc:Choice>
              <mc:Fallback>
                <p:oleObj name="Equation" r:id="rId10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2" name="Object 24"/>
          <p:cNvGraphicFramePr>
            <a:graphicFrameLocks noChangeAspect="1"/>
          </p:cNvGraphicFramePr>
          <p:nvPr/>
        </p:nvGraphicFramePr>
        <p:xfrm>
          <a:off x="7620000" y="2590800"/>
          <a:ext cx="273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0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90800"/>
                        <a:ext cx="2730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32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                            = “     Transform of    ”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= “    Rotated into     Coordinates”,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11114"/>
              </p:ext>
            </p:extLst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98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99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0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24251"/>
              </p:ext>
            </p:extLst>
          </p:nvPr>
        </p:nvGraphicFramePr>
        <p:xfrm>
          <a:off x="4724400" y="26670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1" name="Equation" r:id="rId10" imgW="241091" imgH="266469" progId="Equation.3">
                  <p:embed/>
                </p:oleObj>
              </mc:Choice>
              <mc:Fallback>
                <p:oleObj name="Equation" r:id="rId10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384175" cy="419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2" name="Object 24"/>
          <p:cNvGraphicFramePr>
            <a:graphicFrameLocks noChangeAspect="1"/>
          </p:cNvGraphicFramePr>
          <p:nvPr/>
        </p:nvGraphicFramePr>
        <p:xfrm>
          <a:off x="7620000" y="2590800"/>
          <a:ext cx="273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2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90800"/>
                        <a:ext cx="2730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666712"/>
              </p:ext>
            </p:extLst>
          </p:nvPr>
        </p:nvGraphicFramePr>
        <p:xfrm>
          <a:off x="3124200" y="37338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3" name="Equation" r:id="rId13" imgW="190417" imgH="330057" progId="Equation.3">
                  <p:embed/>
                </p:oleObj>
              </mc:Choice>
              <mc:Fallback>
                <p:oleObj name="Equation" r:id="rId13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7338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406211"/>
              </p:ext>
            </p:extLst>
          </p:nvPr>
        </p:nvGraphicFramePr>
        <p:xfrm>
          <a:off x="5840412" y="382905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4" name="Equation" r:id="rId14" imgW="241091" imgH="266469" progId="Equation.3">
                  <p:embed/>
                </p:oleObj>
              </mc:Choice>
              <mc:Fallback>
                <p:oleObj name="Equation" r:id="rId1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2" y="382905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3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Variability in the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Direction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: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                            = “     Transform of    ”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</a:t>
            </a: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= “    Rotated into     Coordinates”,</a:t>
            </a: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the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iagonalized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Q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uadratic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orm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Becomes</a:t>
            </a: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126732"/>
              </p:ext>
            </p:extLst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46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47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48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/>
        </p:nvGraphicFramePr>
        <p:xfrm>
          <a:off x="4724400" y="26670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49" name="Equation" r:id="rId10" imgW="241091" imgH="266469" progId="Equation.3">
                  <p:embed/>
                </p:oleObj>
              </mc:Choice>
              <mc:Fallback>
                <p:oleObj name="Equation" r:id="rId10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2" name="Object 24"/>
          <p:cNvGraphicFramePr>
            <a:graphicFrameLocks noChangeAspect="1"/>
          </p:cNvGraphicFramePr>
          <p:nvPr/>
        </p:nvGraphicFramePr>
        <p:xfrm>
          <a:off x="7620000" y="2590800"/>
          <a:ext cx="273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50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90800"/>
                        <a:ext cx="2730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939798"/>
              </p:ext>
            </p:extLst>
          </p:nvPr>
        </p:nvGraphicFramePr>
        <p:xfrm>
          <a:off x="3124200" y="37338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51" name="Equation" r:id="rId13" imgW="190417" imgH="330057" progId="Equation.3">
                  <p:embed/>
                </p:oleObj>
              </mc:Choice>
              <mc:Fallback>
                <p:oleObj name="Equation" r:id="rId13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7338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80186"/>
              </p:ext>
            </p:extLst>
          </p:nvPr>
        </p:nvGraphicFramePr>
        <p:xfrm>
          <a:off x="5840412" y="382905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52" name="Equation" r:id="rId14" imgW="241091" imgH="266469" progId="Equation.3">
                  <p:embed/>
                </p:oleObj>
              </mc:Choice>
              <mc:Fallback>
                <p:oleObj name="Equation" r:id="rId1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2" y="382905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4585" name="Object 30"/>
          <p:cNvGraphicFramePr>
            <a:graphicFrameLocks noChangeAspect="1"/>
          </p:cNvGraphicFramePr>
          <p:nvPr/>
        </p:nvGraphicFramePr>
        <p:xfrm>
          <a:off x="1981200" y="5410200"/>
          <a:ext cx="5257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53" name="Equation" r:id="rId16" imgW="4597400" imgH="838200" progId="Equation.3">
                  <p:embed/>
                </p:oleObj>
              </mc:Choice>
              <mc:Fallback>
                <p:oleObj name="Equation" r:id="rId16" imgW="4597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52578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1568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since      is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and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0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1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2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07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since      is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and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otation                    Gives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istribution of the Energy of      Over the        Eigen-Directions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2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3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4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/>
        </p:nvGraphicFramePr>
        <p:xfrm>
          <a:off x="3200400" y="2133600"/>
          <a:ext cx="19272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5" name="Equation" r:id="rId10" imgW="1854200" imgH="1397000" progId="Equation.3">
                  <p:embed/>
                </p:oleObj>
              </mc:Choice>
              <mc:Fallback>
                <p:oleObj name="Equation" r:id="rId10" imgW="1854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92722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0347"/>
              </p:ext>
            </p:extLst>
          </p:nvPr>
        </p:nvGraphicFramePr>
        <p:xfrm>
          <a:off x="8255000" y="32004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6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0" y="32004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01276"/>
              </p:ext>
            </p:extLst>
          </p:nvPr>
        </p:nvGraphicFramePr>
        <p:xfrm>
          <a:off x="6096000" y="31781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57" name="Equation" r:id="rId14" imgW="215806" imgH="330057" progId="Equation.3">
                  <p:embed/>
                </p:oleObj>
              </mc:Choice>
              <mc:Fallback>
                <p:oleObj name="Equation" r:id="rId14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781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55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SVD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Full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Representation:</a:t>
            </a: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=</a:t>
            </a: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Graphics Display Assumes    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7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8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9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0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036756"/>
              </p:ext>
            </p:extLst>
          </p:nvPr>
        </p:nvGraphicFramePr>
        <p:xfrm>
          <a:off x="5880100" y="5715000"/>
          <a:ext cx="10590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1" name="Equation" r:id="rId12" imgW="368140" imgH="177723" progId="Equation.3">
                  <p:embed/>
                </p:oleObj>
              </mc:Choice>
              <mc:Fallback>
                <p:oleObj name="Equation" r:id="rId12" imgW="36814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715000"/>
                        <a:ext cx="1059088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36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since      is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and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otation                    Gives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istribution of the Energy of      Over the       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igen-Directions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                                     is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ax’d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(Over     ), by Putting all Energy in the “Largest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irection”,  i.e.           ,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   “Eigenvalues are Ordered”, </a:t>
            </a: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76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77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78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/>
        </p:nvGraphicFramePr>
        <p:xfrm>
          <a:off x="3200400" y="2133600"/>
          <a:ext cx="19272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79" name="Equation" r:id="rId10" imgW="1854200" imgH="1397000" progId="Equation.3">
                  <p:embed/>
                </p:oleObj>
              </mc:Choice>
              <mc:Fallback>
                <p:oleObj name="Equation" r:id="rId10" imgW="1854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92722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507282"/>
              </p:ext>
            </p:extLst>
          </p:nvPr>
        </p:nvGraphicFramePr>
        <p:xfrm>
          <a:off x="8255000" y="32004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80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0" y="32004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547373"/>
              </p:ext>
            </p:extLst>
          </p:nvPr>
        </p:nvGraphicFramePr>
        <p:xfrm>
          <a:off x="6096000" y="31781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81" name="Equation" r:id="rId14" imgW="215806" imgH="330057" progId="Equation.3">
                  <p:embed/>
                </p:oleObj>
              </mc:Choice>
              <mc:Fallback>
                <p:oleObj name="Equation" r:id="rId14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781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8" name="Object 26"/>
          <p:cNvGraphicFramePr>
            <a:graphicFrameLocks noChangeAspect="1"/>
          </p:cNvGraphicFramePr>
          <p:nvPr/>
        </p:nvGraphicFramePr>
        <p:xfrm>
          <a:off x="1295400" y="4267200"/>
          <a:ext cx="39624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82" name="Equation" r:id="rId16" imgW="4597400" imgH="838200" progId="Equation.3">
                  <p:embed/>
                </p:oleObj>
              </mc:Choice>
              <mc:Fallback>
                <p:oleObj name="Equation" r:id="rId16" imgW="4597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39624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9" name="Object 28"/>
          <p:cNvGraphicFramePr>
            <a:graphicFrameLocks noChangeAspect="1"/>
          </p:cNvGraphicFramePr>
          <p:nvPr/>
        </p:nvGraphicFramePr>
        <p:xfrm>
          <a:off x="8153400" y="4343400"/>
          <a:ext cx="3238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83" name="Equation" r:id="rId18" imgW="190417" imgH="330057" progId="Equation.3">
                  <p:embed/>
                </p:oleObj>
              </mc:Choice>
              <mc:Fallback>
                <p:oleObj name="Equation" r:id="rId18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343400"/>
                        <a:ext cx="3238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10" name="Object 30"/>
          <p:cNvGraphicFramePr>
            <a:graphicFrameLocks noChangeAspect="1"/>
          </p:cNvGraphicFramePr>
          <p:nvPr/>
        </p:nvGraphicFramePr>
        <p:xfrm>
          <a:off x="3657600" y="5562600"/>
          <a:ext cx="990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84" name="Equation" r:id="rId19" imgW="736280" imgH="406224" progId="Equation.3">
                  <p:embed/>
                </p:oleObj>
              </mc:Choice>
              <mc:Fallback>
                <p:oleObj name="Equation" r:id="rId19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62600"/>
                        <a:ext cx="9906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1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047162"/>
              </p:ext>
            </p:extLst>
          </p:nvPr>
        </p:nvGraphicFramePr>
        <p:xfrm>
          <a:off x="6781800" y="6172200"/>
          <a:ext cx="2286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85" name="Equation" r:id="rId21" imgW="2032000" imgH="381000" progId="Equation.3">
                  <p:embed/>
                </p:oleObj>
              </mc:Choice>
              <mc:Fallback>
                <p:oleObj name="Equation" r:id="rId21" imgW="2032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172200"/>
                        <a:ext cx="2286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1819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Notes: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Solution is Unique when</a:t>
            </a:r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14"/>
          <p:cNvGraphicFramePr>
            <a:graphicFrameLocks noChangeAspect="1"/>
          </p:cNvGraphicFramePr>
          <p:nvPr/>
        </p:nvGraphicFramePr>
        <p:xfrm>
          <a:off x="5410200" y="1905000"/>
          <a:ext cx="106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4" name="Equation" r:id="rId4" imgW="876300" imgH="368300" progId="Equation.3">
                  <p:embed/>
                </p:oleObj>
              </mc:Choice>
              <mc:Fallback>
                <p:oleObj name="Equation" r:id="rId4" imgW="87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106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57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Notes: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Solution is Unique when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Else have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ol’ns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ubsp.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G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en’d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by 1st     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14"/>
          <p:cNvGraphicFramePr>
            <a:graphicFrameLocks noChangeAspect="1"/>
          </p:cNvGraphicFramePr>
          <p:nvPr/>
        </p:nvGraphicFramePr>
        <p:xfrm>
          <a:off x="5410200" y="1905000"/>
          <a:ext cx="106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2" name="Equation" r:id="rId4" imgW="876300" imgH="368300" progId="Equation.3">
                  <p:embed/>
                </p:oleObj>
              </mc:Choice>
              <mc:Fallback>
                <p:oleObj name="Equation" r:id="rId4" imgW="87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106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833283"/>
              </p:ext>
            </p:extLst>
          </p:nvPr>
        </p:nvGraphicFramePr>
        <p:xfrm>
          <a:off x="8237537" y="2438400"/>
          <a:ext cx="2968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23" name="Equation" r:id="rId6" imgW="177646" imgH="329914" progId="Equation.3">
                  <p:embed/>
                </p:oleObj>
              </mc:Choice>
              <mc:Fallback>
                <p:oleObj name="Equation" r:id="rId6" imgW="177646" imgH="3299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7" y="2438400"/>
                        <a:ext cx="2968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65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Notes: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Solution is Unique when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Else have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ol’ns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ubsp.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G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en’d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by 1st     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Projecting onto Subspace       to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Gives       as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ext Direction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14"/>
          <p:cNvGraphicFramePr>
            <a:graphicFrameLocks noChangeAspect="1"/>
          </p:cNvGraphicFramePr>
          <p:nvPr/>
        </p:nvGraphicFramePr>
        <p:xfrm>
          <a:off x="5410200" y="1905000"/>
          <a:ext cx="106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18" name="Equation" r:id="rId4" imgW="876300" imgH="368300" progId="Equation.3">
                  <p:embed/>
                </p:oleObj>
              </mc:Choice>
              <mc:Fallback>
                <p:oleObj name="Equation" r:id="rId4" imgW="87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106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517679"/>
              </p:ext>
            </p:extLst>
          </p:nvPr>
        </p:nvGraphicFramePr>
        <p:xfrm>
          <a:off x="8237537" y="2438400"/>
          <a:ext cx="2968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19" name="Equation" r:id="rId6" imgW="177646" imgH="329914" progId="Equation.3">
                  <p:embed/>
                </p:oleObj>
              </mc:Choice>
              <mc:Fallback>
                <p:oleObj name="Equation" r:id="rId6" imgW="177646" imgH="3299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7" y="2438400"/>
                        <a:ext cx="2968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8" name="Object 18"/>
          <p:cNvGraphicFramePr>
            <a:graphicFrameLocks noChangeAspect="1"/>
          </p:cNvGraphicFramePr>
          <p:nvPr/>
        </p:nvGraphicFramePr>
        <p:xfrm>
          <a:off x="5638800" y="32766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20" name="Equation" r:id="rId8" imgW="241091" imgH="266469" progId="Equation.3">
                  <p:embed/>
                </p:oleObj>
              </mc:Choice>
              <mc:Fallback>
                <p:oleObj name="Equation" r:id="rId8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766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9" name="Object 20"/>
          <p:cNvGraphicFramePr>
            <a:graphicFrameLocks noChangeAspect="1"/>
          </p:cNvGraphicFramePr>
          <p:nvPr/>
        </p:nvGraphicFramePr>
        <p:xfrm>
          <a:off x="6858000" y="3200400"/>
          <a:ext cx="3667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21" name="Equation" r:id="rId10" imgW="266469" imgH="406048" progId="Equation.3">
                  <p:embed/>
                </p:oleObj>
              </mc:Choice>
              <mc:Fallback>
                <p:oleObj name="Equation" r:id="rId10" imgW="266469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200400"/>
                        <a:ext cx="36671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0" name="Object 22"/>
          <p:cNvGraphicFramePr>
            <a:graphicFrameLocks noChangeAspect="1"/>
          </p:cNvGraphicFramePr>
          <p:nvPr/>
        </p:nvGraphicFramePr>
        <p:xfrm>
          <a:off x="2057400" y="3886200"/>
          <a:ext cx="4206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22" name="Equation" r:id="rId12" imgW="304536" imgH="406048" progId="Equation.3">
                  <p:embed/>
                </p:oleObj>
              </mc:Choice>
              <mc:Fallback>
                <p:oleObj name="Equation" r:id="rId12" imgW="304536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86200"/>
                        <a:ext cx="420688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78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Notes: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Solution is Unique when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Else have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ol’ns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ubsp.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G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en’d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by 1st     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Projecting onto Subspace       to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Gives       as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ext Direction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Continue Through        ,…,</a:t>
            </a:r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14"/>
          <p:cNvGraphicFramePr>
            <a:graphicFrameLocks noChangeAspect="1"/>
          </p:cNvGraphicFramePr>
          <p:nvPr/>
        </p:nvGraphicFramePr>
        <p:xfrm>
          <a:off x="5410200" y="1905000"/>
          <a:ext cx="106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0" name="Equation" r:id="rId4" imgW="876300" imgH="368300" progId="Equation.3">
                  <p:embed/>
                </p:oleObj>
              </mc:Choice>
              <mc:Fallback>
                <p:oleObj name="Equation" r:id="rId4" imgW="87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106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257384"/>
              </p:ext>
            </p:extLst>
          </p:nvPr>
        </p:nvGraphicFramePr>
        <p:xfrm>
          <a:off x="8237537" y="2438400"/>
          <a:ext cx="2968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1" name="Equation" r:id="rId6" imgW="177646" imgH="329914" progId="Equation.3">
                  <p:embed/>
                </p:oleObj>
              </mc:Choice>
              <mc:Fallback>
                <p:oleObj name="Equation" r:id="rId6" imgW="177646" imgH="3299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7" y="2438400"/>
                        <a:ext cx="2968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8" name="Object 18"/>
          <p:cNvGraphicFramePr>
            <a:graphicFrameLocks noChangeAspect="1"/>
          </p:cNvGraphicFramePr>
          <p:nvPr/>
        </p:nvGraphicFramePr>
        <p:xfrm>
          <a:off x="5638800" y="32766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2" name="Equation" r:id="rId8" imgW="241091" imgH="266469" progId="Equation.3">
                  <p:embed/>
                </p:oleObj>
              </mc:Choice>
              <mc:Fallback>
                <p:oleObj name="Equation" r:id="rId8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766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9" name="Object 20"/>
          <p:cNvGraphicFramePr>
            <a:graphicFrameLocks noChangeAspect="1"/>
          </p:cNvGraphicFramePr>
          <p:nvPr/>
        </p:nvGraphicFramePr>
        <p:xfrm>
          <a:off x="6858000" y="3200400"/>
          <a:ext cx="3667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3" name="Equation" r:id="rId10" imgW="266469" imgH="406048" progId="Equation.3">
                  <p:embed/>
                </p:oleObj>
              </mc:Choice>
              <mc:Fallback>
                <p:oleObj name="Equation" r:id="rId10" imgW="266469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200400"/>
                        <a:ext cx="36671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0" name="Object 22"/>
          <p:cNvGraphicFramePr>
            <a:graphicFrameLocks noChangeAspect="1"/>
          </p:cNvGraphicFramePr>
          <p:nvPr/>
        </p:nvGraphicFramePr>
        <p:xfrm>
          <a:off x="2057400" y="3886200"/>
          <a:ext cx="4206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4" name="Equation" r:id="rId12" imgW="304536" imgH="406048" progId="Equation.3">
                  <p:embed/>
                </p:oleObj>
              </mc:Choice>
              <mc:Fallback>
                <p:oleObj name="Equation" r:id="rId12" imgW="304536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86200"/>
                        <a:ext cx="420688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1" name="Object 24"/>
          <p:cNvGraphicFramePr>
            <a:graphicFrameLocks noChangeAspect="1"/>
          </p:cNvGraphicFramePr>
          <p:nvPr/>
        </p:nvGraphicFramePr>
        <p:xfrm>
          <a:off x="4419600" y="4572000"/>
          <a:ext cx="3984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5" name="Equation" r:id="rId14" imgW="291847" imgH="406048" progId="Equation.3">
                  <p:embed/>
                </p:oleObj>
              </mc:Choice>
              <mc:Fallback>
                <p:oleObj name="Equation" r:id="rId14" imgW="291847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572000"/>
                        <a:ext cx="3984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2" name="Object 26"/>
          <p:cNvGraphicFramePr>
            <a:graphicFrameLocks noChangeAspect="1"/>
          </p:cNvGraphicFramePr>
          <p:nvPr/>
        </p:nvGraphicFramePr>
        <p:xfrm>
          <a:off x="5638800" y="4572000"/>
          <a:ext cx="4413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6" name="Equation" r:id="rId16" imgW="317225" imgH="406048" progId="Equation.3">
                  <p:embed/>
                </p:oleObj>
              </mc:Choice>
              <mc:Fallback>
                <p:oleObj name="Equation" r:id="rId16" imgW="317225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0"/>
                        <a:ext cx="4413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8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Iterated PCA Visualization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FT3FansPCax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1116012"/>
            <a:ext cx="6944783" cy="52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69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Notes: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Solution is Unique when 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Else have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ol’ns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in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ubsp. </a:t>
            </a:r>
            <a:r>
              <a:rPr lang="en-US" sz="3200" i="1" dirty="0" err="1">
                <a:solidFill>
                  <a:srgbClr val="000000"/>
                </a:solidFill>
                <a:sym typeface="Wingdings" pitchFamily="2" charset="2"/>
              </a:rPr>
              <a:t>G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en’d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 by 1st     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Projecting onto Subspace       to      ,  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	Gives       as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ext Direction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Continue Through        ,…,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Replace       by       to get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T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heoretical PCA</a:t>
            </a:r>
          </a:p>
          <a:p>
            <a:pPr eaLnBrk="1" hangingPunct="1">
              <a:lnSpc>
                <a:spcPct val="14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Estimated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by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mpirical Version</a:t>
            </a:r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6" name="Object 14"/>
          <p:cNvGraphicFramePr>
            <a:graphicFrameLocks noChangeAspect="1"/>
          </p:cNvGraphicFramePr>
          <p:nvPr/>
        </p:nvGraphicFramePr>
        <p:xfrm>
          <a:off x="5410200" y="1905000"/>
          <a:ext cx="106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2" name="Equation" r:id="rId4" imgW="876300" imgH="368300" progId="Equation.3">
                  <p:embed/>
                </p:oleObj>
              </mc:Choice>
              <mc:Fallback>
                <p:oleObj name="Equation" r:id="rId4" imgW="87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5000"/>
                        <a:ext cx="10668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598218"/>
              </p:ext>
            </p:extLst>
          </p:nvPr>
        </p:nvGraphicFramePr>
        <p:xfrm>
          <a:off x="8237537" y="2438400"/>
          <a:ext cx="2968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3" name="Equation" r:id="rId6" imgW="177646" imgH="329914" progId="Equation.3">
                  <p:embed/>
                </p:oleObj>
              </mc:Choice>
              <mc:Fallback>
                <p:oleObj name="Equation" r:id="rId6" imgW="177646" imgH="3299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7" y="2438400"/>
                        <a:ext cx="2968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8" name="Object 18"/>
          <p:cNvGraphicFramePr>
            <a:graphicFrameLocks noChangeAspect="1"/>
          </p:cNvGraphicFramePr>
          <p:nvPr/>
        </p:nvGraphicFramePr>
        <p:xfrm>
          <a:off x="5638800" y="32766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4" name="Equation" r:id="rId8" imgW="241091" imgH="266469" progId="Equation.3">
                  <p:embed/>
                </p:oleObj>
              </mc:Choice>
              <mc:Fallback>
                <p:oleObj name="Equation" r:id="rId8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766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29" name="Object 20"/>
          <p:cNvGraphicFramePr>
            <a:graphicFrameLocks noChangeAspect="1"/>
          </p:cNvGraphicFramePr>
          <p:nvPr/>
        </p:nvGraphicFramePr>
        <p:xfrm>
          <a:off x="6858000" y="3200400"/>
          <a:ext cx="3667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5" name="Equation" r:id="rId10" imgW="266469" imgH="406048" progId="Equation.3">
                  <p:embed/>
                </p:oleObj>
              </mc:Choice>
              <mc:Fallback>
                <p:oleObj name="Equation" r:id="rId10" imgW="266469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200400"/>
                        <a:ext cx="36671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0" name="Object 22"/>
          <p:cNvGraphicFramePr>
            <a:graphicFrameLocks noChangeAspect="1"/>
          </p:cNvGraphicFramePr>
          <p:nvPr/>
        </p:nvGraphicFramePr>
        <p:xfrm>
          <a:off x="2057400" y="3886200"/>
          <a:ext cx="4206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6" name="Equation" r:id="rId12" imgW="304536" imgH="406048" progId="Equation.3">
                  <p:embed/>
                </p:oleObj>
              </mc:Choice>
              <mc:Fallback>
                <p:oleObj name="Equation" r:id="rId12" imgW="304536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86200"/>
                        <a:ext cx="420688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1" name="Object 24"/>
          <p:cNvGraphicFramePr>
            <a:graphicFrameLocks noChangeAspect="1"/>
          </p:cNvGraphicFramePr>
          <p:nvPr/>
        </p:nvGraphicFramePr>
        <p:xfrm>
          <a:off x="4419600" y="4572000"/>
          <a:ext cx="3984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7" name="Equation" r:id="rId14" imgW="291847" imgH="406048" progId="Equation.3">
                  <p:embed/>
                </p:oleObj>
              </mc:Choice>
              <mc:Fallback>
                <p:oleObj name="Equation" r:id="rId14" imgW="291847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572000"/>
                        <a:ext cx="3984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2" name="Object 26"/>
          <p:cNvGraphicFramePr>
            <a:graphicFrameLocks noChangeAspect="1"/>
          </p:cNvGraphicFramePr>
          <p:nvPr/>
        </p:nvGraphicFramePr>
        <p:xfrm>
          <a:off x="5638800" y="4572000"/>
          <a:ext cx="4413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8" name="Equation" r:id="rId16" imgW="317225" imgH="406048" progId="Equation.3">
                  <p:embed/>
                </p:oleObj>
              </mc:Choice>
              <mc:Fallback>
                <p:oleObj name="Equation" r:id="rId16" imgW="317225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0"/>
                        <a:ext cx="4413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3" name="Object 28"/>
          <p:cNvGraphicFramePr>
            <a:graphicFrameLocks noChangeAspect="1"/>
          </p:cNvGraphicFramePr>
          <p:nvPr/>
        </p:nvGraphicFramePr>
        <p:xfrm>
          <a:off x="2590800" y="5257800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9" name="Equation" r:id="rId18" imgW="215806" imgH="330057" progId="Equation.3">
                  <p:embed/>
                </p:oleObj>
              </mc:Choice>
              <mc:Fallback>
                <p:oleObj name="Equation" r:id="rId18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257800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6634" name="Object 30"/>
          <p:cNvGraphicFramePr>
            <a:graphicFrameLocks noChangeAspect="1"/>
          </p:cNvGraphicFramePr>
          <p:nvPr/>
        </p:nvGraphicFramePr>
        <p:xfrm>
          <a:off x="3810000" y="5334000"/>
          <a:ext cx="3413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70" name="Equation" r:id="rId20" imgW="215640" imgH="253800" progId="Equation.3">
                  <p:embed/>
                </p:oleObj>
              </mc:Choice>
              <mc:Fallback>
                <p:oleObj name="Equation" r:id="rId20" imgW="215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3413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78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07488"/>
            <a:ext cx="8562458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10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07488"/>
            <a:ext cx="8562458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299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Descriptor Space               Object Space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1998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715000"/>
            <a:ext cx="85970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i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</a:rPr>
              <a:t>     </a:t>
            </a:r>
            <a:r>
              <a:rPr lang="en-US" sz="2800" dirty="0" smtClean="0">
                <a:solidFill>
                  <a:srgbClr val="000000"/>
                </a:solidFill>
              </a:rPr>
              <a:t>Scatterplot View            Parallel Coordinate View</a:t>
            </a:r>
            <a:endParaRPr lang="en-US" sz="28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8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4300</TotalTime>
  <Words>3418</Words>
  <Application>Microsoft Office PowerPoint</Application>
  <PresentationFormat>On-screen Show (4:3)</PresentationFormat>
  <Paragraphs>1242</Paragraphs>
  <Slides>143</Slides>
  <Notes>143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7" baseType="lpstr">
      <vt:lpstr>Default Design</vt:lpstr>
      <vt:lpstr>1_Default Design</vt:lpstr>
      <vt:lpstr>4_Default Design</vt:lpstr>
      <vt:lpstr>Equation</vt:lpstr>
      <vt:lpstr>Participant Presentations</vt:lpstr>
      <vt:lpstr>PCA to find clusters</vt:lpstr>
      <vt:lpstr>Detailed Look at PCA</vt:lpstr>
      <vt:lpstr>Detailed Look at PCA</vt:lpstr>
      <vt:lpstr>Review of Linear Algebra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Recall Linear Algebra  (Cont.)</vt:lpstr>
      <vt:lpstr>Recall Linear Algebra  (Cont.)</vt:lpstr>
      <vt:lpstr>Recall Linear Algebra  (Cont.)</vt:lpstr>
      <vt:lpstr>Recall Linear Algebra  (Cont.)</vt:lpstr>
      <vt:lpstr>Recall Linear Algebra  (Cont.)</vt:lpstr>
      <vt:lpstr>Recall Linear Algebra  (Cont.)</vt:lpstr>
      <vt:lpstr>Recall Linear Algebra  (Cont.)</vt:lpstr>
      <vt:lpstr>Review of Linear Algebra  (Cont.)</vt:lpstr>
      <vt:lpstr>Review of Multivariate Probability</vt:lpstr>
      <vt:lpstr>Review of Multivariate Probability</vt:lpstr>
      <vt:lpstr>Review of Multivariate Probability</vt:lpstr>
      <vt:lpstr>Review of Multivariate Probability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PCA as an Optimization Problem</vt:lpstr>
      <vt:lpstr>PCA as an Optimization Problem</vt:lpstr>
      <vt:lpstr>PCA as an Optimization Problem</vt:lpstr>
      <vt:lpstr>PCA as an Optimization Problem</vt:lpstr>
      <vt:lpstr>PCA as an Optimization Problem</vt:lpstr>
      <vt:lpstr>PCA as an Optimization Problem</vt:lpstr>
      <vt:lpstr>PCA as an Optimization Problem</vt:lpstr>
      <vt:lpstr>PCA as an Optimization Problem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Iterated PCA Visualization</vt:lpstr>
      <vt:lpstr>PCA as Optimization (Cont.)</vt:lpstr>
      <vt:lpstr>PCA as Optimization (Cont.)</vt:lpstr>
      <vt:lpstr>PCA as Optimization (Cont.)</vt:lpstr>
      <vt:lpstr>Connect Math to Graphics</vt:lpstr>
      <vt:lpstr>Connect Math to Graphics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PCA Redistribution of Energy</vt:lpstr>
      <vt:lpstr>PCA Redistribution of Energy</vt:lpstr>
      <vt:lpstr>PCA Redistribution of Energy</vt:lpstr>
      <vt:lpstr>PCA Redistribution of Energy</vt:lpstr>
      <vt:lpstr>PCA Redistribution of Energy</vt:lpstr>
      <vt:lpstr>PCA Redist’n of Energy (Cont.)</vt:lpstr>
      <vt:lpstr>PCA Redist’n of Energy (Cont.)</vt:lpstr>
      <vt:lpstr>PCA Redist’n of Energy (Cont.)</vt:lpstr>
      <vt:lpstr>PCA Redist’n of Energy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205</cp:revision>
  <dcterms:created xsi:type="dcterms:W3CDTF">2001-06-08T01:38:43Z</dcterms:created>
  <dcterms:modified xsi:type="dcterms:W3CDTF">2014-09-18T00:14:29Z</dcterms:modified>
</cp:coreProperties>
</file>