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6" r:id="rId2"/>
    <p:sldMasterId id="2147483718" r:id="rId3"/>
  </p:sldMasterIdLst>
  <p:notesMasterIdLst>
    <p:notesMasterId r:id="rId130"/>
  </p:notesMasterIdLst>
  <p:sldIdLst>
    <p:sldId id="1016" r:id="rId4"/>
    <p:sldId id="840" r:id="rId5"/>
    <p:sldId id="1014" r:id="rId6"/>
    <p:sldId id="859" r:id="rId7"/>
    <p:sldId id="939" r:id="rId8"/>
    <p:sldId id="954" r:id="rId9"/>
    <p:sldId id="969" r:id="rId10"/>
    <p:sldId id="978" r:id="rId11"/>
    <p:sldId id="979" r:id="rId12"/>
    <p:sldId id="987" r:id="rId13"/>
    <p:sldId id="1015" r:id="rId14"/>
    <p:sldId id="997" r:id="rId15"/>
    <p:sldId id="998" r:id="rId16"/>
    <p:sldId id="999" r:id="rId17"/>
    <p:sldId id="1134" r:id="rId18"/>
    <p:sldId id="1135" r:id="rId19"/>
    <p:sldId id="1136" r:id="rId20"/>
    <p:sldId id="1000" r:id="rId21"/>
    <p:sldId id="1001" r:id="rId22"/>
    <p:sldId id="1002" r:id="rId23"/>
    <p:sldId id="1003" r:id="rId24"/>
    <p:sldId id="1004" r:id="rId25"/>
    <p:sldId id="1005" r:id="rId26"/>
    <p:sldId id="1007" r:id="rId27"/>
    <p:sldId id="1006" r:id="rId28"/>
    <p:sldId id="1133" r:id="rId29"/>
    <p:sldId id="1008" r:id="rId30"/>
    <p:sldId id="1009" r:id="rId31"/>
    <p:sldId id="1010" r:id="rId32"/>
    <p:sldId id="1011" r:id="rId33"/>
    <p:sldId id="1012" r:id="rId34"/>
    <p:sldId id="1013" r:id="rId35"/>
    <p:sldId id="1017" r:id="rId36"/>
    <p:sldId id="1018" r:id="rId37"/>
    <p:sldId id="1019" r:id="rId38"/>
    <p:sldId id="1020" r:id="rId39"/>
    <p:sldId id="1021" r:id="rId40"/>
    <p:sldId id="1022" r:id="rId41"/>
    <p:sldId id="1023" r:id="rId42"/>
    <p:sldId id="1024" r:id="rId43"/>
    <p:sldId id="1026" r:id="rId44"/>
    <p:sldId id="1027" r:id="rId45"/>
    <p:sldId id="1028" r:id="rId46"/>
    <p:sldId id="1029" r:id="rId47"/>
    <p:sldId id="1030" r:id="rId48"/>
    <p:sldId id="1031" r:id="rId49"/>
    <p:sldId id="1032" r:id="rId50"/>
    <p:sldId id="1033" r:id="rId51"/>
    <p:sldId id="1034" r:id="rId52"/>
    <p:sldId id="1035" r:id="rId53"/>
    <p:sldId id="1036" r:id="rId54"/>
    <p:sldId id="1037" r:id="rId55"/>
    <p:sldId id="1038" r:id="rId56"/>
    <p:sldId id="1039" r:id="rId57"/>
    <p:sldId id="1040" r:id="rId58"/>
    <p:sldId id="1041" r:id="rId59"/>
    <p:sldId id="1042" r:id="rId60"/>
    <p:sldId id="1043" r:id="rId61"/>
    <p:sldId id="1044" r:id="rId62"/>
    <p:sldId id="1045" r:id="rId63"/>
    <p:sldId id="1046" r:id="rId64"/>
    <p:sldId id="1047" r:id="rId65"/>
    <p:sldId id="1048" r:id="rId66"/>
    <p:sldId id="1049" r:id="rId67"/>
    <p:sldId id="1050" r:id="rId68"/>
    <p:sldId id="1051" r:id="rId69"/>
    <p:sldId id="1052" r:id="rId70"/>
    <p:sldId id="1053" r:id="rId71"/>
    <p:sldId id="1054" r:id="rId72"/>
    <p:sldId id="1055" r:id="rId73"/>
    <p:sldId id="1056" r:id="rId74"/>
    <p:sldId id="1057" r:id="rId75"/>
    <p:sldId id="1058" r:id="rId76"/>
    <p:sldId id="1059" r:id="rId77"/>
    <p:sldId id="1060" r:id="rId78"/>
    <p:sldId id="1061" r:id="rId79"/>
    <p:sldId id="1062" r:id="rId80"/>
    <p:sldId id="1063" r:id="rId81"/>
    <p:sldId id="1064" r:id="rId82"/>
    <p:sldId id="1065" r:id="rId83"/>
    <p:sldId id="1066" r:id="rId84"/>
    <p:sldId id="1067" r:id="rId85"/>
    <p:sldId id="1068" r:id="rId86"/>
    <p:sldId id="1069" r:id="rId87"/>
    <p:sldId id="1070" r:id="rId88"/>
    <p:sldId id="1071" r:id="rId89"/>
    <p:sldId id="1072" r:id="rId90"/>
    <p:sldId id="1073" r:id="rId91"/>
    <p:sldId id="1074" r:id="rId92"/>
    <p:sldId id="1075" r:id="rId93"/>
    <p:sldId id="1076" r:id="rId94"/>
    <p:sldId id="1077" r:id="rId95"/>
    <p:sldId id="1078" r:id="rId96"/>
    <p:sldId id="1079" r:id="rId97"/>
    <p:sldId id="1080" r:id="rId98"/>
    <p:sldId id="1081" r:id="rId99"/>
    <p:sldId id="1082" r:id="rId100"/>
    <p:sldId id="1083" r:id="rId101"/>
    <p:sldId id="1084" r:id="rId102"/>
    <p:sldId id="1085" r:id="rId103"/>
    <p:sldId id="1086" r:id="rId104"/>
    <p:sldId id="1087" r:id="rId105"/>
    <p:sldId id="1088" r:id="rId106"/>
    <p:sldId id="1089" r:id="rId107"/>
    <p:sldId id="1090" r:id="rId108"/>
    <p:sldId id="1091" r:id="rId109"/>
    <p:sldId id="1092" r:id="rId110"/>
    <p:sldId id="1093" r:id="rId111"/>
    <p:sldId id="1094" r:id="rId112"/>
    <p:sldId id="1095" r:id="rId113"/>
    <p:sldId id="1096" r:id="rId114"/>
    <p:sldId id="1097" r:id="rId115"/>
    <p:sldId id="1098" r:id="rId116"/>
    <p:sldId id="1099" r:id="rId117"/>
    <p:sldId id="1100" r:id="rId118"/>
    <p:sldId id="1101" r:id="rId119"/>
    <p:sldId id="1102" r:id="rId120"/>
    <p:sldId id="1103" r:id="rId121"/>
    <p:sldId id="1104" r:id="rId122"/>
    <p:sldId id="1105" r:id="rId123"/>
    <p:sldId id="1106" r:id="rId124"/>
    <p:sldId id="1107" r:id="rId125"/>
    <p:sldId id="1108" r:id="rId126"/>
    <p:sldId id="1109" r:id="rId127"/>
    <p:sldId id="1110" r:id="rId128"/>
    <p:sldId id="1111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13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Relationship Id="rId4" Type="http://schemas.openxmlformats.org/officeDocument/2006/relationships/image" Target="../media/image61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6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68.wmf"/><Relationship Id="rId4" Type="http://schemas.openxmlformats.org/officeDocument/2006/relationships/image" Target="../media/image7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6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54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9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9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4.wmf"/><Relationship Id="rId1" Type="http://schemas.openxmlformats.org/officeDocument/2006/relationships/image" Target="../media/image114.wmf"/><Relationship Id="rId4" Type="http://schemas.openxmlformats.org/officeDocument/2006/relationships/image" Target="../media/image122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9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02.wmf"/><Relationship Id="rId1" Type="http://schemas.openxmlformats.org/officeDocument/2006/relationships/image" Target="../media/image132.wmf"/><Relationship Id="rId4" Type="http://schemas.openxmlformats.org/officeDocument/2006/relationships/image" Target="../media/image1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6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D559A-27F4-4A55-BF0F-D71EE41652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6BB6CC-6E10-49D9-9156-E6EA91521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899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5223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098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8630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4015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4691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0E9D-EC0A-4FC0-A686-71623DDAAE0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8377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5837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0369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7052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7908F-5700-442F-A1C3-E6FDB80980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15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D559A-27F4-4A55-BF0F-D71EE41652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6BB6CC-6E10-49D9-9156-E6EA91521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1169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593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2172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9934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1E390F-5F1D-4534-98C5-DE70848AE6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410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490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3544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296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3589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561C9-B9ED-408C-8F11-9F708EFA35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0620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8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BC92D6-A429-42DC-AF49-6EEAD79D04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7105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7247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4323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5715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333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0977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5709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10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5FBC9-C1B1-483E-B3A8-75507E5284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3496856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61213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2272905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1406445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4076315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F7AA52-4F5B-4CC4-9DCC-BE060DFD33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63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04B6C-F7BE-49EE-93AA-FBD26653A8F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6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D45A46-42AE-4BF4-BA2E-E7B4F3E89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A2B00-D0C2-4E55-B580-2FFE7C0D5C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CellCycRaw.ps</a:t>
            </a:r>
          </a:p>
        </p:txBody>
      </p:sp>
    </p:spTree>
    <p:extLst>
      <p:ext uri="{BB962C8B-B14F-4D97-AF65-F5344CB8AC3E}">
        <p14:creationId xmlns:p14="http://schemas.microsoft.com/office/powerpoint/2010/main" val="3313388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3A3F9-D574-489F-B6AB-96FFE178B5E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spellman_alpah_complete_pca.ps</a:t>
            </a:r>
          </a:p>
        </p:txBody>
      </p:sp>
    </p:spTree>
    <p:extLst>
      <p:ext uri="{BB962C8B-B14F-4D97-AF65-F5344CB8AC3E}">
        <p14:creationId xmlns:p14="http://schemas.microsoft.com/office/powerpoint/2010/main" val="101569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5854A-E1C7-481E-8D21-723140390A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89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5DB06-222E-4552-BCDC-D6AF072CDA8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spellman_alpah_complete_proj_pca.ps</a:t>
            </a:r>
          </a:p>
        </p:txBody>
      </p:sp>
    </p:spTree>
    <p:extLst>
      <p:ext uri="{BB962C8B-B14F-4D97-AF65-F5344CB8AC3E}">
        <p14:creationId xmlns:p14="http://schemas.microsoft.com/office/powerpoint/2010/main" val="4001064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D7B70-B39B-4A7C-A087-DA5EF9EED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50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DAC530-A41D-4628-893D-0562BE7795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  <p:extLst>
      <p:ext uri="{BB962C8B-B14F-4D97-AF65-F5344CB8AC3E}">
        <p14:creationId xmlns:p14="http://schemas.microsoft.com/office/powerpoint/2010/main" val="3549756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D7B70-B39B-4A7C-A087-DA5EF9EED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96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2822F-F4EC-4E54-842D-FFA3BE5571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62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6CE5A3-1B9D-431E-93E4-F01EAB6283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CellCycTh200SiZer.ps</a:t>
            </a:r>
          </a:p>
        </p:txBody>
      </p:sp>
    </p:spTree>
    <p:extLst>
      <p:ext uri="{BB962C8B-B14F-4D97-AF65-F5344CB8AC3E}">
        <p14:creationId xmlns:p14="http://schemas.microsoft.com/office/powerpoint/2010/main" val="3222932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7EBA7-8966-4274-9D55-1F8F2897BD5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CellCycTh200ScatPlot.ps</a:t>
            </a:r>
          </a:p>
        </p:txBody>
      </p:sp>
    </p:spTree>
    <p:extLst>
      <p:ext uri="{BB962C8B-B14F-4D97-AF65-F5344CB8AC3E}">
        <p14:creationId xmlns:p14="http://schemas.microsoft.com/office/powerpoint/2010/main" val="394783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4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A60B3-79A8-4BEC-870D-C8F826CAAE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  <p:extLst>
      <p:ext uri="{BB962C8B-B14F-4D97-AF65-F5344CB8AC3E}">
        <p14:creationId xmlns:p14="http://schemas.microsoft.com/office/powerpoint/2010/main" val="2146180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  <p:extLst>
      <p:ext uri="{BB962C8B-B14F-4D97-AF65-F5344CB8AC3E}">
        <p14:creationId xmlns:p14="http://schemas.microsoft.com/office/powerpoint/2010/main" val="176270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41149-AE7E-448D-84B5-9E6F67422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  <p:extLst>
      <p:ext uri="{BB962C8B-B14F-4D97-AF65-F5344CB8AC3E}">
        <p14:creationId xmlns:p14="http://schemas.microsoft.com/office/powerpoint/2010/main" val="3314561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72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98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87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78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393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33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8F876-3181-42DE-B7E5-F3046D079D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6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B8BA7-5CDE-49A1-94BB-C59A9A0931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19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8F876-3181-42DE-B7E5-F3046D079D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988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76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0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188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631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77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628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255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446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B8E00-2D4E-4851-9D2C-082BDD0168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3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81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487B34-833E-4D33-96CE-AE5FFEE397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409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487B34-833E-4D33-96CE-AE5FFEE397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384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F90A4-A2A5-4588-A176-71D95089BB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061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8B9A4-F1D0-4E9B-92FB-C6279DE2AA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34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8B9A4-F1D0-4E9B-92FB-C6279DE2AA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961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8B9A4-F1D0-4E9B-92FB-C6279DE2AA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060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210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222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157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7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7CC96-8B06-4706-8DED-277758603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3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95793-525F-41A1-8D60-AF3245F8F6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411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608226-F415-4B41-93D4-36B5C2D54BB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519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608226-F415-4B41-93D4-36B5C2D54BB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346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DF661-9055-4F13-ACD0-4C52CC7B42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72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DF661-9055-4F13-ACD0-4C52CC7B42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03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DF661-9055-4F13-ACD0-4C52CC7B42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397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899CC-4DC9-4F00-946B-397767F3ED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224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899CC-4DC9-4F00-946B-397767F3ED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375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899CC-4DC9-4F00-946B-397767F3ED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559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C26D45-82D3-4561-A444-49D1C17AEB7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5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45552-4324-4A61-B292-54D792CF8B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363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C26D45-82D3-4561-A444-49D1C17AEB7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170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8FFDE-6FB2-4C38-B6FC-A9B4DAF703B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440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8FFDE-6FB2-4C38-B6FC-A9B4DAF703B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50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04647-DD65-4435-8998-68701B2F4C5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73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04647-DD65-4435-8998-68701B2F4C5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916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53801-D7B0-44D8-A725-AB7824BFC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241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014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670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3613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A0593A-FFFA-4E47-B1A0-4527F438ED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696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3A231-D646-4A1D-B7C2-4D11B00D7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298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884B-F828-4388-A71B-5856E9CC94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640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884B-F828-4388-A71B-5856E9CC94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216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884B-F828-4388-A71B-5856E9CC94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978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EEC25-F28E-4906-883D-4750973B1C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905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EEC25-F28E-4906-883D-4750973B1C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935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EEC25-F28E-4906-883D-4750973B1C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7843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435EE-AA69-4356-AAD2-A3C2BD7FD1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0983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435EE-AA69-4356-AAD2-A3C2BD7FD1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8185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435EE-AA69-4356-AAD2-A3C2BD7FD1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3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77B3F-B39A-46A1-A54D-81BECB654E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2144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E2C905-AC7D-43B2-8C17-FE9900DC42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0480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E2C905-AC7D-43B2-8C17-FE9900DC42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39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6994FC-1F34-4F99-8CE7-0392EFF0E6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925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6994FC-1F34-4F99-8CE7-0392EFF0E6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736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EDCA-FA12-49C5-B81D-FA3360F15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0168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EDCA-FA12-49C5-B81D-FA3360F15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8516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EDCA-FA12-49C5-B81D-FA3360F15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4558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9870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9119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9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3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1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8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9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9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11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565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091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49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893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42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319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252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840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3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63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181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40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12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95.bin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97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96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99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98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200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03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04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06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104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09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104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211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212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14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213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105.wmf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10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22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20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222.bin"/><Relationship Id="rId4" Type="http://schemas.openxmlformats.org/officeDocument/2006/relationships/oleObject" Target="../embeddings/oleObject219.bin"/><Relationship Id="rId9" Type="http://schemas.openxmlformats.org/officeDocument/2006/relationships/image" Target="../media/image111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227.bin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111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231.bin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111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23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33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32.bin"/><Relationship Id="rId9" Type="http://schemas.openxmlformats.org/officeDocument/2006/relationships/image" Target="../media/image116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116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242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244.bin"/><Relationship Id="rId4" Type="http://schemas.openxmlformats.org/officeDocument/2006/relationships/oleObject" Target="../embeddings/oleObject241.bin"/><Relationship Id="rId9" Type="http://schemas.openxmlformats.org/officeDocument/2006/relationships/image" Target="../media/image116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13" Type="http://schemas.openxmlformats.org/officeDocument/2006/relationships/image" Target="../media/image123.wmf"/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24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122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248.bin"/><Relationship Id="rId4" Type="http://schemas.openxmlformats.org/officeDocument/2006/relationships/oleObject" Target="../embeddings/oleObject245.bin"/><Relationship Id="rId9" Type="http://schemas.openxmlformats.org/officeDocument/2006/relationships/image" Target="../media/image121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13" Type="http://schemas.openxmlformats.org/officeDocument/2006/relationships/image" Target="../media/image123.wmf"/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25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51.bin"/><Relationship Id="rId11" Type="http://schemas.openxmlformats.org/officeDocument/2006/relationships/image" Target="../media/image122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253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121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56.bin"/><Relationship Id="rId11" Type="http://schemas.openxmlformats.org/officeDocument/2006/relationships/image" Target="../media/image122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258.bin"/><Relationship Id="rId4" Type="http://schemas.openxmlformats.org/officeDocument/2006/relationships/oleObject" Target="../embeddings/oleObject255.bin"/><Relationship Id="rId9" Type="http://schemas.openxmlformats.org/officeDocument/2006/relationships/image" Target="../media/image121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25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61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260.bin"/><Relationship Id="rId9" Type="http://schemas.openxmlformats.org/officeDocument/2006/relationships/image" Target="../media/image127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3" Type="http://schemas.openxmlformats.org/officeDocument/2006/relationships/notesSlide" Target="../notesSlides/notesSlide121.xml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64.bin"/><Relationship Id="rId11" Type="http://schemas.openxmlformats.org/officeDocument/2006/relationships/image" Target="../media/image129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266.bin"/><Relationship Id="rId4" Type="http://schemas.openxmlformats.org/officeDocument/2006/relationships/oleObject" Target="../embeddings/oleObject263.bin"/><Relationship Id="rId9" Type="http://schemas.openxmlformats.org/officeDocument/2006/relationships/image" Target="../media/image128.w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9.bin"/><Relationship Id="rId13" Type="http://schemas.openxmlformats.org/officeDocument/2006/relationships/image" Target="../media/image130.wmf"/><Relationship Id="rId3" Type="http://schemas.openxmlformats.org/officeDocument/2006/relationships/notesSlide" Target="../notesSlides/notesSlide122.xml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2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68.bin"/><Relationship Id="rId11" Type="http://schemas.openxmlformats.org/officeDocument/2006/relationships/image" Target="../media/image129.wmf"/><Relationship Id="rId5" Type="http://schemas.openxmlformats.org/officeDocument/2006/relationships/image" Target="../media/image125.wmf"/><Relationship Id="rId15" Type="http://schemas.openxmlformats.org/officeDocument/2006/relationships/image" Target="../media/image131.wmf"/><Relationship Id="rId10" Type="http://schemas.openxmlformats.org/officeDocument/2006/relationships/oleObject" Target="../embeddings/oleObject270.bin"/><Relationship Id="rId4" Type="http://schemas.openxmlformats.org/officeDocument/2006/relationships/oleObject" Target="../embeddings/oleObject267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272.bin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273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275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274.bin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8.bin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277.bin"/><Relationship Id="rId11" Type="http://schemas.openxmlformats.org/officeDocument/2006/relationships/image" Target="../media/image133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279.bin"/><Relationship Id="rId4" Type="http://schemas.openxmlformats.org/officeDocument/2006/relationships/oleObject" Target="../embeddings/oleObject276.bin"/><Relationship Id="rId9" Type="http://schemas.openxmlformats.org/officeDocument/2006/relationships/image" Target="../media/image1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4.wmf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4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4.wmf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4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0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7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4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7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8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48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48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52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48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56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0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60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61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0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106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5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61.wmf"/><Relationship Id="rId5" Type="http://schemas.openxmlformats.org/officeDocument/2006/relationships/image" Target="../media/image54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0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114.bin"/><Relationship Id="rId3" Type="http://schemas.openxmlformats.org/officeDocument/2006/relationships/notesSlide" Target="../notesSlides/notesSlide80.xml"/><Relationship Id="rId21" Type="http://schemas.openxmlformats.org/officeDocument/2006/relationships/image" Target="../media/image67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3.bin"/><Relationship Id="rId20" Type="http://schemas.openxmlformats.org/officeDocument/2006/relationships/oleObject" Target="../embeddings/oleObject115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61.wmf"/><Relationship Id="rId5" Type="http://schemas.openxmlformats.org/officeDocument/2006/relationships/image" Target="../media/image54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12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70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70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127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1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85.xml"/><Relationship Id="rId7" Type="http://schemas.openxmlformats.org/officeDocument/2006/relationships/oleObject" Target="../embeddings/oleObject134.bin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75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5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86.xml"/><Relationship Id="rId7" Type="http://schemas.openxmlformats.org/officeDocument/2006/relationships/oleObject" Target="../embeddings/oleObject140.bin"/><Relationship Id="rId12" Type="http://schemas.openxmlformats.org/officeDocument/2006/relationships/oleObject" Target="../embeddings/oleObject14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75.wmf"/><Relationship Id="rId5" Type="http://schemas.openxmlformats.org/officeDocument/2006/relationships/image" Target="../media/image68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1.bin"/><Relationship Id="rId14" Type="http://schemas.openxmlformats.org/officeDocument/2006/relationships/oleObject" Target="../embeddings/oleObject144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80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80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8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54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6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64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8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89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72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93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180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93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81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97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8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188.bin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9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146096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 and Kernel Choice,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Shape of Window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Compelling Answer:    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“Variation Diminishing” Kernel Shape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 e.  # Modes decreases with bandwidth, h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Lindebergh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(1994)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(2000)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iagonal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 Entries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called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ingular Values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Unitary (Rotation) Matrices        , 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(recall              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That   </a:t>
            </a: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7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876800" y="2590800"/>
          <a:ext cx="609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8" name="Equation" r:id="rId6" imgW="533169" imgH="380835" progId="Equation.3">
                  <p:embed/>
                </p:oleObj>
              </mc:Choice>
              <mc:Fallback>
                <p:oleObj name="Equation" r:id="rId6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609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5"/>
          <p:cNvGraphicFramePr>
            <a:graphicFrameLocks noChangeAspect="1"/>
          </p:cNvGraphicFramePr>
          <p:nvPr/>
        </p:nvGraphicFramePr>
        <p:xfrm>
          <a:off x="4038600" y="3200400"/>
          <a:ext cx="2209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9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22098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69302"/>
              </p:ext>
            </p:extLst>
          </p:nvPr>
        </p:nvGraphicFramePr>
        <p:xfrm>
          <a:off x="6629400" y="4648200"/>
          <a:ext cx="685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0" name="Equation" r:id="rId10" imgW="596900" imgH="381000" progId="Equation.3">
                  <p:embed/>
                </p:oleObj>
              </mc:Choice>
              <mc:Fallback>
                <p:oleObj name="Equation" r:id="rId10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685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42975"/>
              </p:ext>
            </p:extLst>
          </p:nvPr>
        </p:nvGraphicFramePr>
        <p:xfrm>
          <a:off x="7696200" y="4648200"/>
          <a:ext cx="609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1" name="Equation" r:id="rId12" imgW="495085" imgH="380835" progId="Equation.3">
                  <p:embed/>
                </p:oleObj>
              </mc:Choice>
              <mc:Fallback>
                <p:oleObj name="Equation" r:id="rId12" imgW="49508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648200"/>
                        <a:ext cx="609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44730"/>
              </p:ext>
            </p:extLst>
          </p:nvPr>
        </p:nvGraphicFramePr>
        <p:xfrm>
          <a:off x="4081462" y="5257800"/>
          <a:ext cx="2624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2" name="Equation" r:id="rId14" imgW="1866090" imgH="342751" progId="Equation.3">
                  <p:embed/>
                </p:oleObj>
              </mc:Choice>
              <mc:Fallback>
                <p:oleObj name="Equation" r:id="rId14" imgW="186609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5257800"/>
                        <a:ext cx="26241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50362"/>
              </p:ext>
            </p:extLst>
          </p:nvPr>
        </p:nvGraphicFramePr>
        <p:xfrm>
          <a:off x="2971800" y="5943600"/>
          <a:ext cx="197707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3" name="Equation" r:id="rId16" imgW="1269449" imgH="342751" progId="Equation.3">
                  <p:embed/>
                </p:oleObj>
              </mc:Choice>
              <mc:Fallback>
                <p:oleObj name="Equation" r:id="rId16" imgW="126944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1977079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431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marL="0" indent="0"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6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7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2041173" y="2944461"/>
            <a:ext cx="369887" cy="729367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19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0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1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6689376" y="3031772"/>
            <a:ext cx="369887" cy="881767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819400" y="3657599"/>
            <a:ext cx="4054920" cy="152401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46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Second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rescale coordinate axes (by     )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9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0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5"/>
          <p:cNvGraphicFramePr>
            <a:graphicFrameLocks noChangeAspect="1"/>
          </p:cNvGraphicFramePr>
          <p:nvPr/>
        </p:nvGraphicFramePr>
        <p:xfrm>
          <a:off x="7391400" y="4343400"/>
          <a:ext cx="36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1" name="Equation" r:id="rId8" imgW="228600" imgH="381000" progId="Equation.3">
                  <p:embed/>
                </p:oleObj>
              </mc:Choice>
              <mc:Fallback>
                <p:oleObj name="Equation" r:id="rId8" imgW="228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65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/>
          <p:cNvSpPr/>
          <p:nvPr/>
        </p:nvSpPr>
        <p:spPr>
          <a:xfrm rot="16200000">
            <a:off x="6444455" y="2710653"/>
            <a:ext cx="369887" cy="1524003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>
            <a:off x="3505200" y="3657598"/>
            <a:ext cx="3124199" cy="838202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7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Second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rescale coordinate axes (by     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Third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rotate again</a:t>
            </a: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3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4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5"/>
          <p:cNvGraphicFramePr>
            <a:graphicFrameLocks noChangeAspect="1"/>
          </p:cNvGraphicFramePr>
          <p:nvPr/>
        </p:nvGraphicFramePr>
        <p:xfrm>
          <a:off x="7391400" y="4343400"/>
          <a:ext cx="36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5" name="Equation" r:id="rId8" imgW="228600" imgH="381000" progId="Equation.3">
                  <p:embed/>
                </p:oleObj>
              </mc:Choice>
              <mc:Fallback>
                <p:oleObj name="Equation" r:id="rId8" imgW="228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65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/>
          <p:cNvSpPr/>
          <p:nvPr/>
        </p:nvSpPr>
        <p:spPr>
          <a:xfrm rot="16200000">
            <a:off x="6177757" y="2367753"/>
            <a:ext cx="369887" cy="2209801"/>
          </a:xfrm>
          <a:prstGeom prst="lef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895600" y="3657598"/>
            <a:ext cx="3467101" cy="1676402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5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behind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     a “linear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 (via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First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Second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rescale coordinate axes (by     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Third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rotate again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have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diagonalized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the transformation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1447800" y="20574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7" name="Equation" r:id="rId4" imgW="304536" imgH="266469" progId="Equation.3">
                  <p:embed/>
                </p:oleObj>
              </mc:Choice>
              <mc:Fallback>
                <p:oleObj name="Equation" r:id="rId4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828800" y="2743200"/>
          <a:ext cx="5638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8" name="Equation" r:id="rId6" imgW="4368800" imgH="393700" progId="Equation.3">
                  <p:embed/>
                </p:oleObj>
              </mc:Choice>
              <mc:Fallback>
                <p:oleObj name="Equation" r:id="rId6" imgW="436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6388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5"/>
          <p:cNvGraphicFramePr>
            <a:graphicFrameLocks noChangeAspect="1"/>
          </p:cNvGraphicFramePr>
          <p:nvPr/>
        </p:nvGraphicFramePr>
        <p:xfrm>
          <a:off x="7391400" y="4343400"/>
          <a:ext cx="36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9" name="Equation" r:id="rId8" imgW="228600" imgH="381000" progId="Equation.3">
                  <p:embed/>
                </p:oleObj>
              </mc:Choice>
              <mc:Fallback>
                <p:oleObj name="Equation" r:id="rId8" imgW="228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65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87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Equation" r:id="rId4" imgW="1930320" imgH="406080" progId="Equation.3">
                  <p:embed/>
                </p:oleObj>
              </mc:Choice>
              <mc:Fallback>
                <p:oleObj name="Equation" r:id="rId4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556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values  =  0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can be omitted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(Since do “0-Stretching”)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Equation" r:id="rId4" imgW="1930320" imgH="406080" progId="Equation.3">
                  <p:embed/>
                </p:oleObj>
              </mc:Choice>
              <mc:Fallback>
                <p:oleObj name="Equation" r:id="rId4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098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3074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00200" y="4419600"/>
          <a:ext cx="2651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Equation" r:id="rId4" imgW="164880" imgH="190440" progId="Equation.3">
                  <p:embed/>
                </p:oleObj>
              </mc:Choice>
              <mc:Fallback>
                <p:oleObj name="Equation" r:id="rId4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2651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values  =  0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can be omitted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Let       =  # of positive singular values</a:t>
            </a: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name="Equation" r:id="rId6" imgW="1930320" imgH="406080" progId="Equation.3">
                  <p:embed/>
                </p:oleObj>
              </mc:Choice>
              <mc:Fallback>
                <p:oleObj name="Equation" r:id="rId6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47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3074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00200" y="4419600"/>
          <a:ext cx="2651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8" name="Equation" r:id="rId4" imgW="164880" imgH="190440" progId="Equation.3">
                  <p:embed/>
                </p:oleObj>
              </mc:Choice>
              <mc:Fallback>
                <p:oleObj name="Equation" r:id="rId4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2651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SVD Compact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Useful Labeling: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Singular Values in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Increasing Order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values  =  0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can be omitted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Let       =  # of positive singular values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        are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truncations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0" y="4953000"/>
          <a:ext cx="2971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9" name="Equation" r:id="rId6" imgW="2057400" imgH="444240" progId="Equation.3">
                  <p:embed/>
                </p:oleObj>
              </mc:Choice>
              <mc:Fallback>
                <p:oleObj name="Equation" r:id="rId6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2971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0"/>
          <p:cNvGraphicFramePr>
            <a:graphicFrameLocks noChangeAspect="1"/>
          </p:cNvGraphicFramePr>
          <p:nvPr/>
        </p:nvGraphicFramePr>
        <p:xfrm>
          <a:off x="6248400" y="5791200"/>
          <a:ext cx="1600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0" name="Equation" r:id="rId8" imgW="914400" imgH="342720" progId="Equation.3">
                  <p:embed/>
                </p:oleObj>
              </mc:Choice>
              <mc:Fallback>
                <p:oleObj name="Equation" r:id="rId8" imgW="914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791200"/>
                        <a:ext cx="1600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Line 31"/>
          <p:cNvSpPr>
            <a:spLocks noChangeShapeType="1"/>
          </p:cNvSpPr>
          <p:nvPr/>
        </p:nvSpPr>
        <p:spPr bwMode="auto">
          <a:xfrm flipV="1">
            <a:off x="2286000" y="5410200"/>
            <a:ext cx="8382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Line 32"/>
          <p:cNvSpPr>
            <a:spLocks noChangeShapeType="1"/>
          </p:cNvSpPr>
          <p:nvPr/>
        </p:nvSpPr>
        <p:spPr bwMode="auto">
          <a:xfrm flipV="1">
            <a:off x="2286000" y="5334000"/>
            <a:ext cx="1524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Line 33"/>
          <p:cNvSpPr>
            <a:spLocks noChangeShapeType="1"/>
          </p:cNvSpPr>
          <p:nvPr/>
        </p:nvSpPr>
        <p:spPr bwMode="auto">
          <a:xfrm flipV="1">
            <a:off x="2286000" y="5257800"/>
            <a:ext cx="22098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7" name="Object 34"/>
          <p:cNvGraphicFramePr>
            <a:graphicFrameLocks noChangeAspect="1"/>
          </p:cNvGraphicFramePr>
          <p:nvPr/>
        </p:nvGraphicFramePr>
        <p:xfrm>
          <a:off x="3962400" y="2057400"/>
          <a:ext cx="2647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1" name="Equation" r:id="rId10" imgW="1930320" imgH="406080" progId="Equation.3">
                  <p:embed/>
                </p:oleObj>
              </mc:Choice>
              <mc:Fallback>
                <p:oleObj name="Equation" r:id="rId10" imgW="193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6479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60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Hidalgo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Stamps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701800"/>
            <a:ext cx="5257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Graphics Display Assumes  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7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8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9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0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036756"/>
              </p:ext>
            </p:extLst>
          </p:nvPr>
        </p:nvGraphicFramePr>
        <p:xfrm>
          <a:off x="5880100" y="5715000"/>
          <a:ext cx="10590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1" name="Equation" r:id="rId12" imgW="368140" imgH="177723" progId="Equation.3">
                  <p:embed/>
                </p:oleObj>
              </mc:Choice>
              <mc:Fallback>
                <p:oleObj name="Equation" r:id="rId12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15000"/>
                        <a:ext cx="10590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36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7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8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3325813"/>
            <a:ext cx="1600200" cy="17033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1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	All 0s in Bottom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0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1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2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3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14800" y="3657600"/>
            <a:ext cx="2171700" cy="21478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2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Columns Get 0ed Out</a:t>
            </a: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59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1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2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818188" y="3481388"/>
          <a:ext cx="9636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3" name="Equation" r:id="rId12" imgW="444240" imgH="241200" progId="Equation.3">
                  <p:embed/>
                </p:oleObj>
              </mc:Choice>
              <mc:Fallback>
                <p:oleObj name="Equation" r:id="rId1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481388"/>
                        <a:ext cx="963612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3429000"/>
            <a:ext cx="1143000" cy="609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2209800"/>
            <a:ext cx="5334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43200" y="3429000"/>
            <a:ext cx="2476500" cy="23764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5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0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1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3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Also, Some of These May be 0 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3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5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1450" y="3219450"/>
            <a:ext cx="2724150" cy="190023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3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1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2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3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4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5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1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Get 0ed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Out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5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6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7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8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9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71600" y="3048000"/>
            <a:ext cx="3352800" cy="2743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47800" y="3200400"/>
            <a:ext cx="6324600" cy="2590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6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6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5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2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Diagonal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Called Eigenvalues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Convenient Ordering:   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4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91373"/>
              </p:ext>
            </p:extLst>
          </p:nvPr>
        </p:nvGraphicFramePr>
        <p:xfrm>
          <a:off x="5257800" y="2718329"/>
          <a:ext cx="2819400" cy="162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5" name="Equation" r:id="rId6" imgW="2286000" imgH="1320800" progId="Equation.3">
                  <p:embed/>
                </p:oleObj>
              </mc:Choice>
              <mc:Fallback>
                <p:oleObj name="Equation" r:id="rId6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8329"/>
                        <a:ext cx="2819400" cy="162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267200" y="3116264"/>
            <a:ext cx="1905000" cy="237013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21259"/>
              </p:ext>
            </p:extLst>
          </p:nvPr>
        </p:nvGraphicFramePr>
        <p:xfrm>
          <a:off x="5867400" y="5914585"/>
          <a:ext cx="2057400" cy="63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6" name="Equation" r:id="rId8" imgW="736560" imgH="228600" progId="Equation.3">
                  <p:embed/>
                </p:oleObj>
              </mc:Choice>
              <mc:Fallback>
                <p:oleObj name="Equation" r:id="rId8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914585"/>
                        <a:ext cx="2057400" cy="638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58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Diagonal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 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(i.e.                              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2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93001"/>
              </p:ext>
            </p:extLst>
          </p:nvPr>
        </p:nvGraphicFramePr>
        <p:xfrm>
          <a:off x="5257800" y="2718329"/>
          <a:ext cx="2819400" cy="162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3" name="Equation" r:id="rId6" imgW="2286000" imgH="1320800" progId="Equation.3">
                  <p:embed/>
                </p:oleObj>
              </mc:Choice>
              <mc:Fallback>
                <p:oleObj name="Equation" r:id="rId6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8329"/>
                        <a:ext cx="2819400" cy="162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212249"/>
              </p:ext>
            </p:extLst>
          </p:nvPr>
        </p:nvGraphicFramePr>
        <p:xfrm>
          <a:off x="5867400" y="4572000"/>
          <a:ext cx="762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4" name="Equation" r:id="rId8" imgW="558800" imgH="381000" progId="Equation.3">
                  <p:embed/>
                </p:oleObj>
              </mc:Choice>
              <mc:Fallback>
                <p:oleObj name="Equation" r:id="rId8" imgW="55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0"/>
                        <a:ext cx="7620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69387"/>
              </p:ext>
            </p:extLst>
          </p:nvPr>
        </p:nvGraphicFramePr>
        <p:xfrm>
          <a:off x="2514600" y="5257800"/>
          <a:ext cx="3200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5" name="Equation" r:id="rId10" imgW="2476500" imgH="419100" progId="Equation.3">
                  <p:embed/>
                </p:oleObj>
              </mc:Choice>
              <mc:Fallback>
                <p:oleObj name="Equation" r:id="rId10" imgW="247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257800"/>
                        <a:ext cx="32004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29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Diagonal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 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(i.e.                   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that:                    ,    i.e. 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4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43596"/>
              </p:ext>
            </p:extLst>
          </p:nvPr>
        </p:nvGraphicFramePr>
        <p:xfrm>
          <a:off x="5257800" y="2718329"/>
          <a:ext cx="2819400" cy="162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5" name="Equation" r:id="rId6" imgW="2286000" imgH="1320800" progId="Equation.3">
                  <p:embed/>
                </p:oleObj>
              </mc:Choice>
              <mc:Fallback>
                <p:oleObj name="Equation" r:id="rId6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8329"/>
                        <a:ext cx="2819400" cy="162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45896"/>
              </p:ext>
            </p:extLst>
          </p:nvPr>
        </p:nvGraphicFramePr>
        <p:xfrm>
          <a:off x="5867400" y="4572000"/>
          <a:ext cx="762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6" name="Equation" r:id="rId8" imgW="558800" imgH="381000" progId="Equation.3">
                  <p:embed/>
                </p:oleObj>
              </mc:Choice>
              <mc:Fallback>
                <p:oleObj name="Equation" r:id="rId8" imgW="55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0"/>
                        <a:ext cx="7620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98291"/>
              </p:ext>
            </p:extLst>
          </p:nvPr>
        </p:nvGraphicFramePr>
        <p:xfrm>
          <a:off x="2514600" y="5257800"/>
          <a:ext cx="3200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7" name="Equation" r:id="rId10" imgW="2476500" imgH="419100" progId="Equation.3">
                  <p:embed/>
                </p:oleObj>
              </mc:Choice>
              <mc:Fallback>
                <p:oleObj name="Equation" r:id="rId10" imgW="247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257800"/>
                        <a:ext cx="32004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19"/>
          <p:cNvGraphicFramePr>
            <a:graphicFrameLocks noChangeAspect="1"/>
          </p:cNvGraphicFramePr>
          <p:nvPr/>
        </p:nvGraphicFramePr>
        <p:xfrm>
          <a:off x="2362200" y="6019800"/>
          <a:ext cx="21336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8" name="Equation" r:id="rId12" imgW="1548728" imgH="266584" progId="Equation.3">
                  <p:embed/>
                </p:oleObj>
              </mc:Choice>
              <mc:Fallback>
                <p:oleObj name="Equation" r:id="rId12" imgW="154872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19800"/>
                        <a:ext cx="21336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3" name="Object 21"/>
          <p:cNvGraphicFramePr>
            <a:graphicFrameLocks noChangeAspect="1"/>
          </p:cNvGraphicFramePr>
          <p:nvPr/>
        </p:nvGraphicFramePr>
        <p:xfrm>
          <a:off x="5638800" y="5943600"/>
          <a:ext cx="220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9" name="Equation" r:id="rId14" imgW="1625600" imgH="330200" progId="Equation.3">
                  <p:embed/>
                </p:oleObj>
              </mc:Choice>
              <mc:Fallback>
                <p:oleObj name="Equation" r:id="rId14" imgW="1625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943600"/>
                        <a:ext cx="2209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604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1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09908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8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70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Price is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Generally 	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Complex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(uses             )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14245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6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721606"/>
              </p:ext>
            </p:extLst>
          </p:nvPr>
        </p:nvGraphicFramePr>
        <p:xfrm>
          <a:off x="4953000" y="3930234"/>
          <a:ext cx="1234517" cy="52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7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30234"/>
                        <a:ext cx="1234517" cy="52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1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Price is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Generally 	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Complex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(uses             )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Except for        Square and Symmetric</a:t>
            </a:r>
          </a:p>
          <a:p>
            <a:pPr lvl="1"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is Real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alued</a:t>
            </a:r>
          </a:p>
          <a:p>
            <a:pPr lvl="1"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Thus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the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ing’r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 with: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02432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8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06281"/>
              </p:ext>
            </p:extLst>
          </p:nvPr>
        </p:nvGraphicFramePr>
        <p:xfrm>
          <a:off x="2971800" y="44958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9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68853"/>
              </p:ext>
            </p:extLst>
          </p:nvPr>
        </p:nvGraphicFramePr>
        <p:xfrm>
          <a:off x="6248400" y="6096000"/>
          <a:ext cx="2057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0" name="Equation" r:id="rId8" imgW="1308100" imgH="279400" progId="Equation.3">
                  <p:embed/>
                </p:oleObj>
              </mc:Choice>
              <mc:Fallback>
                <p:oleObj name="Equation" r:id="rId8" imgW="1308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0"/>
                        <a:ext cx="20574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71518"/>
              </p:ext>
            </p:extLst>
          </p:nvPr>
        </p:nvGraphicFramePr>
        <p:xfrm>
          <a:off x="4953000" y="3930234"/>
          <a:ext cx="1234517" cy="52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1" name="Equation" r:id="rId10" imgW="520560" imgH="215640" progId="Equation.3">
                  <p:embed/>
                </p:oleObj>
              </mc:Choice>
              <mc:Fallback>
                <p:oleObj name="Equation" r:id="rId10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30234"/>
                        <a:ext cx="1234517" cy="52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002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39244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11281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3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Signif’t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447800" y="17526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1752600"/>
            <a:ext cx="2133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1752600"/>
            <a:ext cx="2514600" cy="1600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2514600" y="2982913"/>
            <a:ext cx="9144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14600" y="2982913"/>
            <a:ext cx="12192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Comp’s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1981200" y="4648200"/>
            <a:ext cx="62484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81200" y="4724400"/>
            <a:ext cx="4419600" cy="1143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36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360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Conclusion:  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3 significant clusters!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 to 3 known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deeper investigation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Yeast Cell Cycle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Micro-array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28674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23003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538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42673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    which genes are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approach:      Simple PCA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apparent (2 cycle) periodic structure?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Eigenvalues suggest large amount of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of maximal variation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Often, but not always, same as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need better approach to study periodicities</a:t>
            </a:r>
          </a:p>
        </p:txBody>
      </p:sp>
    </p:spTree>
    <p:extLst>
      <p:ext uri="{BB962C8B-B14F-4D97-AF65-F5344CB8AC3E}">
        <p14:creationId xmlns:p14="http://schemas.microsoft.com/office/powerpoint/2010/main" val="31224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Freq.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Periodic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Component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14566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 from Zhao,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Wells (2004)</a:t>
            </a:r>
          </a:p>
        </p:txBody>
      </p:sp>
    </p:spTree>
    <p:extLst>
      <p:ext uri="{BB962C8B-B14F-4D97-AF65-F5344CB8AC3E}">
        <p14:creationId xmlns:p14="http://schemas.microsoft.com/office/powerpoint/2010/main" val="42011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30171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Colors:  Spellman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cell cycle phase classification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was labeled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phases approx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same, but notable differences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try to improve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approach: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outer 200 genes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numbers tried,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resolution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of angles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SiZer analysis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(finds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bumps, etc., in histogram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redrew boundaries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by studying k.d.e. angles</a:t>
            </a:r>
          </a:p>
        </p:txBody>
      </p:sp>
    </p:spTree>
    <p:extLst>
      <p:ext uri="{BB962C8B-B14F-4D97-AF65-F5344CB8AC3E}">
        <p14:creationId xmlns:p14="http://schemas.microsoft.com/office/powerpoint/2010/main" val="41532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Study of 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Angles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5089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Reclassification of Major Genes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40837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to Previous Classif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7130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</p:spTree>
    <p:extLst>
      <p:ext uri="{BB962C8B-B14F-4D97-AF65-F5344CB8AC3E}">
        <p14:creationId xmlns:p14="http://schemas.microsoft.com/office/powerpoint/2010/main" val="21977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2098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Subdensities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Have Same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Bandwidth &amp;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Proportional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Areas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(so 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dirty="0" smtClean="0">
                <a:solidFill>
                  <a:srgbClr val="000000"/>
                </a:solidFill>
              </a:rPr>
              <a:t> = 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Now Study “Folklore” More Carefully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BackGround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History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Underpinnings 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(Mathematical &amp; Computational)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Good Overall Reference:    </a:t>
            </a:r>
            <a:r>
              <a:rPr lang="en-US" sz="3200" dirty="0" err="1" smtClean="0">
                <a:solidFill>
                  <a:srgbClr val="000000"/>
                </a:solidFill>
              </a:rPr>
              <a:t>Jolliffe</a:t>
            </a:r>
            <a:r>
              <a:rPr lang="en-US" sz="3200" dirty="0" smtClean="0">
                <a:solidFill>
                  <a:srgbClr val="000000"/>
                </a:solidFill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312886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98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02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Probability / Electrical </a:t>
            </a:r>
            <a:r>
              <a:rPr lang="en-US" sz="3200" u="sng" dirty="0" err="1" smtClean="0">
                <a:solidFill>
                  <a:srgbClr val="000000"/>
                </a:solidFill>
              </a:rPr>
              <a:t>Eng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Karhunen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Loeve</a:t>
            </a:r>
            <a:r>
              <a:rPr lang="en-US" sz="3200" dirty="0" smtClean="0">
                <a:solidFill>
                  <a:srgbClr val="000000"/>
                </a:solidFill>
              </a:rPr>
              <a:t> expansion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438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Probability / Electrical </a:t>
            </a:r>
            <a:r>
              <a:rPr lang="en-US" sz="3200" u="sng" dirty="0" err="1" smtClean="0">
                <a:solidFill>
                  <a:srgbClr val="000000"/>
                </a:solidFill>
              </a:rPr>
              <a:t>Eng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Karhunen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Loeve</a:t>
            </a:r>
            <a:r>
              <a:rPr lang="en-US" sz="3200" dirty="0" smtClean="0">
                <a:solidFill>
                  <a:srgbClr val="000000"/>
                </a:solidFill>
              </a:rPr>
              <a:t> expansion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Applied Mathematics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Proper Orthogonal Decomposition (POD)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43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Statistics</a:t>
            </a:r>
            <a:r>
              <a:rPr lang="en-US" sz="320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Social Sciences</a:t>
            </a:r>
            <a:r>
              <a:rPr lang="en-US" sz="320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Probability / Electrical Eng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Karhunen – Loeve expansion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Applied Mathematics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Proper Orthogonal Decomposition (POD)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Geo-Sciences</a:t>
            </a:r>
            <a:r>
              <a:rPr lang="en-US" sz="3200" smtClean="0">
                <a:solidFill>
                  <a:srgbClr val="000000"/>
                </a:solidFill>
              </a:rPr>
              <a:t>:   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Empirical Orthogonal Functions (EOF)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15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5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(?) application of PCA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Functional Data Analysis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8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8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(?) application of PCA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Functional Data Analysis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Rao (1958)</a:t>
            </a:r>
          </a:p>
          <a:p>
            <a:pPr algn="ctr" eaLnBrk="1" hangingPunct="1">
              <a:lnSpc>
                <a:spcPct val="16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</a:pPr>
            <a:r>
              <a:rPr lang="en-US" sz="3200" dirty="0">
                <a:solidFill>
                  <a:srgbClr val="000000"/>
                </a:solidFill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</a:rPr>
              <a:t>st</a:t>
            </a:r>
            <a:r>
              <a:rPr lang="en-US" sz="3200" dirty="0">
                <a:solidFill>
                  <a:srgbClr val="000000"/>
                </a:solidFill>
              </a:rPr>
              <a:t> Paper with “Curves as </a:t>
            </a:r>
            <a:r>
              <a:rPr lang="en-US" sz="3200" dirty="0" smtClean="0">
                <a:solidFill>
                  <a:srgbClr val="000000"/>
                </a:solidFill>
              </a:rPr>
              <a:t>Data Objects” </a:t>
            </a:r>
            <a:r>
              <a:rPr lang="en-US" sz="3200" dirty="0">
                <a:solidFill>
                  <a:srgbClr val="000000"/>
                </a:solidFill>
              </a:rPr>
              <a:t>viewpoint</a:t>
            </a:r>
          </a:p>
          <a:p>
            <a:pPr algn="ctr"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marL="0" indent="0" eaLnBrk="1" hangingPunct="1">
              <a:lnSpc>
                <a:spcPct val="16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Goal:  Study Interrelationships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55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:  Review Linear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lg. and </a:t>
            </a: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ultivar</a:t>
            </a:r>
            <a:r>
              <a:rPr lang="en-US" sz="3200" dirty="0" smtClean="0">
                <a:solidFill>
                  <a:srgbClr val="000000"/>
                </a:solidFill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324294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83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“closed” under “linear combination”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(              in space)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9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5638800" y="3886200"/>
          <a:ext cx="1371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Equation" r:id="rId8" imgW="914400" imgH="622300" progId="Equation.3">
                  <p:embed/>
                </p:oleObj>
              </mc:Choice>
              <mc:Fallback>
                <p:oleObj name="Equation" r:id="rId8" imgW="91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13716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“closed” under “linear combination”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(              in space)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e.g.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,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    dim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Euclid’n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space”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3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4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5638800" y="3886200"/>
          <a:ext cx="1371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5" name="Equation" r:id="rId8" imgW="914400" imgH="622300" progId="Equation.3">
                  <p:embed/>
                </p:oleObj>
              </mc:Choice>
              <mc:Fallback>
                <p:oleObj name="Equation" r:id="rId8" imgW="91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13716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47317"/>
              </p:ext>
            </p:extLst>
          </p:nvPr>
        </p:nvGraphicFramePr>
        <p:xfrm>
          <a:off x="1447800" y="4191000"/>
          <a:ext cx="38862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6" name="Equation" r:id="rId10" imgW="3784600" imgH="1346200" progId="Equation.3">
                  <p:embed/>
                </p:oleObj>
              </mc:Choice>
              <mc:Fallback>
                <p:oleObj name="Equation" r:id="rId10" imgW="37846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38862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89149"/>
              </p:ext>
            </p:extLst>
          </p:nvPr>
        </p:nvGraphicFramePr>
        <p:xfrm>
          <a:off x="2971800" y="59436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7" name="Equation" r:id="rId12" imgW="228600" imgH="279400" progId="Equation.3">
                  <p:embed/>
                </p:oleObj>
              </mc:Choice>
              <mc:Fallback>
                <p:oleObj name="Equation" r:id="rId12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50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7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Lines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Planes through the Origin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55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Lines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Planes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Note:  Planes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not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Through the Origin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              are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not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Subspaces</a:t>
            </a:r>
          </a:p>
          <a:p>
            <a:pPr marL="0" indent="0"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(Do not Contain                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4570"/>
              </p:ext>
            </p:extLst>
          </p:nvPr>
        </p:nvGraphicFramePr>
        <p:xfrm>
          <a:off x="5281613" y="5638800"/>
          <a:ext cx="1652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4" imgW="495000" imgH="228600" progId="Equation.3">
                  <p:embed/>
                </p:oleObj>
              </mc:Choice>
              <mc:Fallback>
                <p:oleObj name="Equation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5638800"/>
                        <a:ext cx="16525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11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Subspace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Subset that is Again a Vector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i.e.  Closed under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Combination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Lines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Planes through the Origin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Subsp. “Generated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y” a Set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ectors	(all Linear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ombos of them  =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= Containing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H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yperplane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through Origin)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11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Subspace:  Set of Vectors that: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Span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i.e. Everything is a Lin. Com. of them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are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Linearly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ndep’t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 i.e. Lin. Com. is Unique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1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Subspace:  Set of Vectors that: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Span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i.e. Everything is a Lin. Com. of them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are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Linearly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ndep’t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 i.e. Lin. Com. is Unique</a:t>
            </a:r>
          </a:p>
          <a:p>
            <a:pPr eaLnBrk="1" hangingPunct="1">
              <a:lnSpc>
                <a:spcPct val="13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e.g.        “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nit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ector Basis” </a:t>
            </a:r>
          </a:p>
          <a:p>
            <a:pPr eaLnBrk="1" hangingPunct="1">
              <a:lnSpc>
                <a:spcPct val="13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Since   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133600" y="3276600"/>
          <a:ext cx="609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5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76600"/>
                        <a:ext cx="609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5943600" y="2895600"/>
          <a:ext cx="25146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6" name="Equation" r:id="rId6" imgW="2171700" imgH="1778000" progId="Equation.3">
                  <p:embed/>
                </p:oleObj>
              </mc:Choice>
              <mc:Fallback>
                <p:oleObj name="Equation" r:id="rId6" imgW="2171700" imgH="177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95600"/>
                        <a:ext cx="2514600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15"/>
          <p:cNvGraphicFramePr>
            <a:graphicFrameLocks noChangeAspect="1"/>
          </p:cNvGraphicFramePr>
          <p:nvPr/>
        </p:nvGraphicFramePr>
        <p:xfrm>
          <a:off x="1905000" y="5083175"/>
          <a:ext cx="43211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Equation" r:id="rId8" imgW="4318000" imgH="1778000" progId="Equation.3">
                  <p:embed/>
                </p:oleObj>
              </mc:Choice>
              <mc:Fallback>
                <p:oleObj name="Equation" r:id="rId8" imgW="4318000" imgH="177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83175"/>
                        <a:ext cx="4321175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99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Basis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of subspace of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basis,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create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matrix of columns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6019800" y="106680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9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066800"/>
                        <a:ext cx="76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3505200" y="1752600"/>
          <a:ext cx="1828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0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1828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16"/>
          <p:cNvGraphicFramePr>
            <a:graphicFrameLocks noChangeAspect="1"/>
          </p:cNvGraphicFramePr>
          <p:nvPr/>
        </p:nvGraphicFramePr>
        <p:xfrm>
          <a:off x="1143000" y="3430588"/>
          <a:ext cx="7086600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Equation" r:id="rId8" imgW="2234880" imgH="711000" progId="Equation.3">
                  <p:embed/>
                </p:oleObj>
              </mc:Choice>
              <mc:Fallback>
                <p:oleObj name="Equation" r:id="rId8" imgW="2234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30588"/>
                        <a:ext cx="7086600" cy="210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1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linear combo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multiplicat’n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where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1066800" y="2057400"/>
          <a:ext cx="251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4" imgW="1562100" imgH="812800" progId="Equation.3">
                  <p:embed/>
                </p:oleObj>
              </mc:Choice>
              <mc:Fallback>
                <p:oleObj name="Equation" r:id="rId4" imgW="15621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251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6248400" y="1905000"/>
          <a:ext cx="14033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9" name="Equation" r:id="rId6" imgW="1091726" imgH="1320227" progId="Equation.3">
                  <p:embed/>
                </p:oleObj>
              </mc:Choice>
              <mc:Fallback>
                <p:oleObj name="Equation" r:id="rId6" imgW="1091726" imgH="13202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14033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linear combo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multiplicat’n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where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Right Multiplication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Gives: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Linear Combination of Column Vectors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1066800" y="2057400"/>
          <a:ext cx="251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Equation" r:id="rId4" imgW="1562100" imgH="812800" progId="Equation.3">
                  <p:embed/>
                </p:oleObj>
              </mc:Choice>
              <mc:Fallback>
                <p:oleObj name="Equation" r:id="rId4" imgW="15621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251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6248400" y="1905000"/>
          <a:ext cx="14033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Equation" r:id="rId6" imgW="1091726" imgH="1320227" progId="Equation.3">
                  <p:embed/>
                </p:oleObj>
              </mc:Choice>
              <mc:Fallback>
                <p:oleObj name="Equation" r:id="rId6" imgW="1091726" imgH="13202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14033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590800" y="3006536"/>
            <a:ext cx="685800" cy="1032064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69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linear combo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a matrix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multiplicat’n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where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Check sizes:   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1066800" y="2057400"/>
          <a:ext cx="251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1" name="Equation" r:id="rId4" imgW="1562100" imgH="812800" progId="Equation.3">
                  <p:embed/>
                </p:oleObj>
              </mc:Choice>
              <mc:Fallback>
                <p:oleObj name="Equation" r:id="rId4" imgW="15621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251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6248400" y="1905000"/>
          <a:ext cx="14033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2" name="Equation" r:id="rId6" imgW="1091726" imgH="1320227" progId="Equation.3">
                  <p:embed/>
                </p:oleObj>
              </mc:Choice>
              <mc:Fallback>
                <p:oleObj name="Equation" r:id="rId6" imgW="1091726" imgH="13202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140335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62542"/>
              </p:ext>
            </p:extLst>
          </p:nvPr>
        </p:nvGraphicFramePr>
        <p:xfrm>
          <a:off x="3657600" y="5486400"/>
          <a:ext cx="3810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Equation" r:id="rId8" imgW="2819400" imgH="342900" progId="Equation.3">
                  <p:embed/>
                </p:oleObj>
              </mc:Choice>
              <mc:Fallback>
                <p:oleObj name="Equation" r:id="rId8" imgW="2819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38100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3124200" y="2895600"/>
            <a:ext cx="2209800" cy="2667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581400" y="2895600"/>
            <a:ext cx="3429000" cy="2667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5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6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36210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7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0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9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0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47525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1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50392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2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03300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19400" y="1981200"/>
            <a:ext cx="2019300" cy="381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19800" y="1981200"/>
            <a:ext cx="533400" cy="127635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2362200"/>
            <a:ext cx="228600" cy="2895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4600" y="3287713"/>
            <a:ext cx="914400" cy="1970087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6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(Composition of Linear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ransformations)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766394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45122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002524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14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(Composition of Linear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ransformations)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Often Useful to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heck Sizes:</a:t>
            </a:r>
            <a:r>
              <a:rPr lang="en-US" sz="2800" dirty="0" smtClean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2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3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21692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4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17"/>
          <p:cNvGraphicFramePr>
            <a:graphicFrameLocks noChangeAspect="1"/>
          </p:cNvGraphicFramePr>
          <p:nvPr/>
        </p:nvGraphicFramePr>
        <p:xfrm>
          <a:off x="5334000" y="6248400"/>
          <a:ext cx="3352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5" name="Equation" r:id="rId10" imgW="2641600" imgH="279400" progId="Equation.3">
                  <p:embed/>
                </p:oleObj>
              </mc:Choice>
              <mc:Fallback>
                <p:oleObj name="Equation" r:id="rId10" imgW="2641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248400"/>
                        <a:ext cx="33528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30507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6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44251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7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648200" y="3257550"/>
            <a:ext cx="2209800" cy="3009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696200" y="3257550"/>
            <a:ext cx="609600" cy="3009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57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Question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both of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Estimation:   “Histograms”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Regression:    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bumps are “really there”?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 “artifacts of sampling noise”?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Aside on 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ultiplication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(linear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transformat’n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matrices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,    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Define the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Matrix </a:t>
            </a:r>
            <a:r>
              <a:rPr lang="en-US" sz="2800" i="1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roduct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800" u="sng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nner Products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Rows,        With Columns,    )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(Composition of Linear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ransformations)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Often Useful to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heck Sizes:</a:t>
            </a:r>
            <a:r>
              <a:rPr lang="en-US" sz="2800" dirty="0" smtClean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286000" y="1905000"/>
          <a:ext cx="257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6" name="Equation" r:id="rId4" imgW="2578100" imgH="1371600" progId="Equation.3">
                  <p:embed/>
                </p:oleObj>
              </mc:Choice>
              <mc:Fallback>
                <p:oleObj name="Equation" r:id="rId4" imgW="25781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2574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5410200" y="1905000"/>
          <a:ext cx="256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7" name="Equation" r:id="rId6" imgW="2565400" imgH="1371600" progId="Equation.3">
                  <p:embed/>
                </p:oleObj>
              </mc:Choice>
              <mc:Fallback>
                <p:oleObj name="Equation" r:id="rId6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56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299545"/>
              </p:ext>
            </p:extLst>
          </p:nvPr>
        </p:nvGraphicFramePr>
        <p:xfrm>
          <a:off x="4419600" y="3276600"/>
          <a:ext cx="411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8" name="Equation" r:id="rId8" imgW="4114800" imgH="1981200" progId="Equation.3">
                  <p:embed/>
                </p:oleObj>
              </mc:Choice>
              <mc:Fallback>
                <p:oleObj name="Equation" r:id="rId8" imgW="41148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41148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17"/>
          <p:cNvGraphicFramePr>
            <a:graphicFrameLocks noChangeAspect="1"/>
          </p:cNvGraphicFramePr>
          <p:nvPr/>
        </p:nvGraphicFramePr>
        <p:xfrm>
          <a:off x="5334000" y="6248400"/>
          <a:ext cx="3352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9" name="Equation" r:id="rId10" imgW="2641600" imgH="279400" progId="Equation.3">
                  <p:embed/>
                </p:oleObj>
              </mc:Choice>
              <mc:Fallback>
                <p:oleObj name="Equation" r:id="rId10" imgW="2641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248400"/>
                        <a:ext cx="33528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64987"/>
              </p:ext>
            </p:extLst>
          </p:nvPr>
        </p:nvGraphicFramePr>
        <p:xfrm>
          <a:off x="5029200" y="5105400"/>
          <a:ext cx="433387" cy="4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0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433387" cy="4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65713"/>
              </p:ext>
            </p:extLst>
          </p:nvPr>
        </p:nvGraphicFramePr>
        <p:xfrm>
          <a:off x="8024813" y="5105400"/>
          <a:ext cx="433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1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5105400"/>
                        <a:ext cx="433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724400" y="4419600"/>
            <a:ext cx="990600" cy="1905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010400" y="6324600"/>
            <a:ext cx="1143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>
            <a:stCxn id="6" idx="0"/>
          </p:cNvCxnSpPr>
          <p:nvPr/>
        </p:nvCxnSpPr>
        <p:spPr>
          <a:xfrm flipH="1" flipV="1">
            <a:off x="5715000" y="3856831"/>
            <a:ext cx="1866900" cy="246776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52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Matrix Trace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         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Define    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209296"/>
              </p:ext>
            </p:extLst>
          </p:nvPr>
        </p:nvGraphicFramePr>
        <p:xfrm>
          <a:off x="5105400" y="1960562"/>
          <a:ext cx="3417954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0" name="Equation" r:id="rId4" imgW="2641600" imgH="1371600" progId="Equation.3">
                  <p:embed/>
                </p:oleObj>
              </mc:Choice>
              <mc:Fallback>
                <p:oleObj name="Equation" r:id="rId4" imgW="2641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60562"/>
                        <a:ext cx="3417954" cy="177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06406"/>
              </p:ext>
            </p:extLst>
          </p:nvPr>
        </p:nvGraphicFramePr>
        <p:xfrm>
          <a:off x="2362200" y="3505200"/>
          <a:ext cx="213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1" name="Equation" r:id="rId6" imgW="1714500" imgH="812800" progId="Equation.3">
                  <p:embed/>
                </p:oleObj>
              </mc:Choice>
              <mc:Fallback>
                <p:oleObj name="Equation" r:id="rId6" imgW="1714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05200"/>
                        <a:ext cx="2133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Matrix Trace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         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Define 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Trace Commutes with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ultiplication:   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481282"/>
              </p:ext>
            </p:extLst>
          </p:nvPr>
        </p:nvGraphicFramePr>
        <p:xfrm>
          <a:off x="5105400" y="1960562"/>
          <a:ext cx="3417954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9" name="Equation" r:id="rId4" imgW="2641600" imgH="1371600" progId="Equation.3">
                  <p:embed/>
                </p:oleObj>
              </mc:Choice>
              <mc:Fallback>
                <p:oleObj name="Equation" r:id="rId4" imgW="2641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60562"/>
                        <a:ext cx="3417954" cy="177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4351"/>
              </p:ext>
            </p:extLst>
          </p:nvPr>
        </p:nvGraphicFramePr>
        <p:xfrm>
          <a:off x="2362200" y="3505200"/>
          <a:ext cx="213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0" name="Equation" r:id="rId6" imgW="1714500" imgH="812800" progId="Equation.3">
                  <p:embed/>
                </p:oleObj>
              </mc:Choice>
              <mc:Fallback>
                <p:oleObj name="Equation" r:id="rId6" imgW="1714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05200"/>
                        <a:ext cx="2133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5"/>
          <p:cNvGraphicFramePr>
            <a:graphicFrameLocks noChangeAspect="1"/>
          </p:cNvGraphicFramePr>
          <p:nvPr/>
        </p:nvGraphicFramePr>
        <p:xfrm>
          <a:off x="3733800" y="5648325"/>
          <a:ext cx="2667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1" name="Equation" r:id="rId8" imgW="1954951" imgH="355446" progId="Equation.3">
                  <p:embed/>
                </p:oleObj>
              </mc:Choice>
              <mc:Fallback>
                <p:oleObj name="Equation" r:id="rId8" imgW="195495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48325"/>
                        <a:ext cx="26670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98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Dimension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Subspace  (a Notion of “Size”):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Number of Elements in a Basis (Unique)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4397375" y="288766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3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Dimension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Subspace  (a Notion of “Size”):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Number of Elements in a Basis (Unique)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Above)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line is  1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plane is  2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4397375" y="288766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98631"/>
              </p:ext>
            </p:extLst>
          </p:nvPr>
        </p:nvGraphicFramePr>
        <p:xfrm>
          <a:off x="1447799" y="2743200"/>
          <a:ext cx="2207781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4" imgW="1574800" imgH="393700" progId="Equation.3">
                  <p:embed/>
                </p:oleObj>
              </mc:Choice>
              <mc:Fallback>
                <p:oleObj name="Equation" r:id="rId4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743200"/>
                        <a:ext cx="2207781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6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63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Dimension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Subspace  (a Notion of “Size”):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Number of Elements in a Basis (Unique)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Above)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line is  1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plane is  2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Dimension is “Degrees of Freedom”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(in Statistical Uses, e.g. ANOVA)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4397375" y="288766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25402"/>
              </p:ext>
            </p:extLst>
          </p:nvPr>
        </p:nvGraphicFramePr>
        <p:xfrm>
          <a:off x="1447799" y="2743200"/>
          <a:ext cx="2207781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4" imgW="1574800" imgH="393700" progId="Equation.3">
                  <p:embed/>
                </p:oleObj>
              </mc:Choice>
              <mc:Fallback>
                <p:oleObj name="Equation" r:id="rId4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743200"/>
                        <a:ext cx="2207781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       ,    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1752600" y="2308225"/>
          <a:ext cx="762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6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08225"/>
                        <a:ext cx="7620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3124200" y="1981200"/>
          <a:ext cx="44196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7" name="Equation" r:id="rId6" imgW="3060700" imgH="952500" progId="Equation.3">
                  <p:embed/>
                </p:oleObj>
              </mc:Choice>
              <mc:Fallback>
                <p:oleObj name="Equation" r:id="rId6" imgW="30607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44196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240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       ,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length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vector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1752600" y="2308225"/>
          <a:ext cx="762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08225"/>
                        <a:ext cx="7620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3124200" y="1981200"/>
          <a:ext cx="44196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6" imgW="3060700" imgH="952500" progId="Equation.3">
                  <p:embed/>
                </p:oleObj>
              </mc:Choice>
              <mc:Fallback>
                <p:oleObj name="Equation" r:id="rId6" imgW="30607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44196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240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8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       ,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length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vector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    strange properties for high     ,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e.g.   “length of diagonal of unit cube” = 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1752600" y="2308225"/>
          <a:ext cx="762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9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08225"/>
                        <a:ext cx="7620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3124200" y="1981200"/>
          <a:ext cx="44196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0" name="Equation" r:id="rId6" imgW="3060700" imgH="952500" progId="Equation.3">
                  <p:embed/>
                </p:oleObj>
              </mc:Choice>
              <mc:Fallback>
                <p:oleObj name="Equation" r:id="rId6" imgW="30607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44196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/>
        </p:nvGraphicFramePr>
        <p:xfrm>
          <a:off x="2438400" y="4343400"/>
          <a:ext cx="3270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1" name="Equation" r:id="rId8" imgW="190417" imgH="253890" progId="Equation.3">
                  <p:embed/>
                </p:oleObj>
              </mc:Choice>
              <mc:Fallback>
                <p:oleObj name="Equation" r:id="rId8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43400"/>
                        <a:ext cx="3270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/>
        </p:nvGraphicFramePr>
        <p:xfrm>
          <a:off x="7848600" y="4343400"/>
          <a:ext cx="3603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2" name="Equation" r:id="rId10" imgW="228600" imgH="279400" progId="Equation.3">
                  <p:embed/>
                </p:oleObj>
              </mc:Choice>
              <mc:Fallback>
                <p:oleObj name="Equation" r:id="rId10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343400"/>
                        <a:ext cx="3603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19"/>
          <p:cNvGraphicFramePr>
            <a:graphicFrameLocks noChangeAspect="1"/>
          </p:cNvGraphicFramePr>
          <p:nvPr/>
        </p:nvGraphicFramePr>
        <p:xfrm>
          <a:off x="8382000" y="5334000"/>
          <a:ext cx="609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3" name="Equation" r:id="rId12" imgW="444307" imgH="342751" progId="Equation.3">
                  <p:embed/>
                </p:oleObj>
              </mc:Choice>
              <mc:Fallback>
                <p:oleObj name="Equation" r:id="rId12" imgW="44430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334000"/>
                        <a:ext cx="609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240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1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ength Normalized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(has Length 1, thus on Surf. of Unit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phere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is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2"/>
          <p:cNvGraphicFramePr>
            <a:graphicFrameLocks noChangeAspect="1"/>
          </p:cNvGraphicFramePr>
          <p:nvPr/>
        </p:nvGraphicFramePr>
        <p:xfrm>
          <a:off x="6553200" y="1752600"/>
          <a:ext cx="56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4" imgW="355446" imgH="812447" progId="Equation.3">
                  <p:embed/>
                </p:oleObj>
              </mc:Choice>
              <mc:Fallback>
                <p:oleObj name="Equation" r:id="rId4" imgW="355446" imgH="812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560388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6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5401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a Vector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ength Normalized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(has Length 1, thus on Surf. of Unit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phere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is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Define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istance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as: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2"/>
          <p:cNvGraphicFramePr>
            <a:graphicFrameLocks noChangeAspect="1"/>
          </p:cNvGraphicFramePr>
          <p:nvPr/>
        </p:nvGraphicFramePr>
        <p:xfrm>
          <a:off x="6553200" y="1752600"/>
          <a:ext cx="56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4" imgW="355446" imgH="812447" progId="Equation.3">
                  <p:embed/>
                </p:oleObj>
              </mc:Choice>
              <mc:Fallback>
                <p:oleObj name="Equation" r:id="rId4" imgW="355446" imgH="812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560388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24"/>
          <p:cNvGraphicFramePr>
            <a:graphicFrameLocks noChangeAspect="1"/>
          </p:cNvGraphicFramePr>
          <p:nvPr/>
        </p:nvGraphicFramePr>
        <p:xfrm>
          <a:off x="1905000" y="5715000"/>
          <a:ext cx="6553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Equation" r:id="rId6" imgW="4064000" imgH="508000" progId="Equation.3">
                  <p:embed/>
                </p:oleObj>
              </mc:Choice>
              <mc:Fallback>
                <p:oleObj name="Equation" r:id="rId6" imgW="4064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15000"/>
                        <a:ext cx="65532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Vectors      and    </a:t>
            </a:r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5"/>
          <p:cNvGraphicFramePr>
            <a:graphicFrameLocks noChangeAspect="1"/>
          </p:cNvGraphicFramePr>
          <p:nvPr/>
        </p:nvGraphicFramePr>
        <p:xfrm>
          <a:off x="2819400" y="2133600"/>
          <a:ext cx="4572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1" name="Equation" r:id="rId4" imgW="2667000" imgH="838200" progId="Equation.3">
                  <p:embed/>
                </p:oleObj>
              </mc:Choice>
              <mc:Fallback>
                <p:oleObj name="Equation" r:id="rId4" imgW="2667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4572000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21"/>
          <p:cNvGraphicFramePr>
            <a:graphicFrameLocks noChangeAspect="1"/>
          </p:cNvGraphicFramePr>
          <p:nvPr/>
        </p:nvGraphicFramePr>
        <p:xfrm>
          <a:off x="3276600" y="3657600"/>
          <a:ext cx="447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2" name="Equation" r:id="rId6" imgW="126720" imgH="228600" progId="Equation.3">
                  <p:embed/>
                </p:oleObj>
              </mc:Choice>
              <mc:Fallback>
                <p:oleObj name="Equation" r:id="rId6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4476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23"/>
          <p:cNvGraphicFramePr>
            <a:graphicFrameLocks noChangeAspect="1"/>
          </p:cNvGraphicFramePr>
          <p:nvPr/>
        </p:nvGraphicFramePr>
        <p:xfrm>
          <a:off x="4572000" y="3733800"/>
          <a:ext cx="3476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Equation" r:id="rId8" imgW="215713" imgH="406048" progId="Equation.3">
                  <p:embed/>
                </p:oleObj>
              </mc:Choice>
              <mc:Fallback>
                <p:oleObj name="Equation" r:id="rId8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47663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Rectangle 2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Vectors      and    ,   </a:t>
            </a:r>
          </a:p>
          <a:p>
            <a:pPr eaLnBrk="1" hangingPunct="1">
              <a:lnSpc>
                <a:spcPct val="2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elated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via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23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5"/>
          <p:cNvGraphicFramePr>
            <a:graphicFrameLocks noChangeAspect="1"/>
          </p:cNvGraphicFramePr>
          <p:nvPr/>
        </p:nvGraphicFramePr>
        <p:xfrm>
          <a:off x="2819400" y="2133600"/>
          <a:ext cx="4572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2" name="Equation" r:id="rId4" imgW="2667000" imgH="838200" progId="Equation.3">
                  <p:embed/>
                </p:oleObj>
              </mc:Choice>
              <mc:Fallback>
                <p:oleObj name="Equation" r:id="rId4" imgW="2667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4572000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21"/>
          <p:cNvGraphicFramePr>
            <a:graphicFrameLocks noChangeAspect="1"/>
          </p:cNvGraphicFramePr>
          <p:nvPr/>
        </p:nvGraphicFramePr>
        <p:xfrm>
          <a:off x="3276600" y="3657600"/>
          <a:ext cx="447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3" name="Equation" r:id="rId6" imgW="126720" imgH="228600" progId="Equation.3">
                  <p:embed/>
                </p:oleObj>
              </mc:Choice>
              <mc:Fallback>
                <p:oleObj name="Equation" r:id="rId6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4476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23"/>
          <p:cNvGraphicFramePr>
            <a:graphicFrameLocks noChangeAspect="1"/>
          </p:cNvGraphicFramePr>
          <p:nvPr/>
        </p:nvGraphicFramePr>
        <p:xfrm>
          <a:off x="4572000" y="3733800"/>
          <a:ext cx="3476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4" name="Equation" r:id="rId8" imgW="215713" imgH="406048" progId="Equation.3">
                  <p:embed/>
                </p:oleObj>
              </mc:Choice>
              <mc:Fallback>
                <p:oleObj name="Equation" r:id="rId8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47663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Rectangle 2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963445"/>
              </p:ext>
            </p:extLst>
          </p:nvPr>
        </p:nvGraphicFramePr>
        <p:xfrm>
          <a:off x="3094038" y="5468938"/>
          <a:ext cx="38401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Equation" r:id="rId10" imgW="799920" imgH="279360" progId="Equation.3">
                  <p:embed/>
                </p:oleObj>
              </mc:Choice>
              <mc:Fallback>
                <p:oleObj name="Equation" r:id="rId10" imgW="79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5468938"/>
                        <a:ext cx="38401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6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measures “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angle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between     and    ” as: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762000" y="2667000"/>
          <a:ext cx="7848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" name="Equation" r:id="rId4" imgW="5854700" imgH="1066800" progId="Equation.3">
                  <p:embed/>
                </p:oleObj>
              </mc:Choice>
              <mc:Fallback>
                <p:oleObj name="Equation" r:id="rId4" imgW="5854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7848600" cy="143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22"/>
          <p:cNvGraphicFramePr>
            <a:graphicFrameLocks noChangeAspect="1"/>
          </p:cNvGraphicFramePr>
          <p:nvPr/>
        </p:nvGraphicFramePr>
        <p:xfrm>
          <a:off x="6019800" y="1905000"/>
          <a:ext cx="3778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05000"/>
                        <a:ext cx="3778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24"/>
          <p:cNvGraphicFramePr>
            <a:graphicFrameLocks noChangeAspect="1"/>
          </p:cNvGraphicFramePr>
          <p:nvPr/>
        </p:nvGraphicFramePr>
        <p:xfrm>
          <a:off x="7239000" y="1905000"/>
          <a:ext cx="346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Equation" r:id="rId8" imgW="215713" imgH="406048" progId="Equation.3">
                  <p:embed/>
                </p:oleObj>
              </mc:Choice>
              <mc:Fallback>
                <p:oleObj name="Equation" r:id="rId8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05000"/>
                        <a:ext cx="346075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Inner (Dot, Scalar)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measures “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angle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between     and    ” as: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key to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rthogonality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i.e.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erpendicul’ty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if and only if 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762000" y="2667000"/>
          <a:ext cx="7848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3" name="Equation" r:id="rId4" imgW="5854700" imgH="1066800" progId="Equation.3">
                  <p:embed/>
                </p:oleObj>
              </mc:Choice>
              <mc:Fallback>
                <p:oleObj name="Equation" r:id="rId4" imgW="5854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7848600" cy="143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22"/>
          <p:cNvGraphicFramePr>
            <a:graphicFrameLocks noChangeAspect="1"/>
          </p:cNvGraphicFramePr>
          <p:nvPr/>
        </p:nvGraphicFramePr>
        <p:xfrm>
          <a:off x="6019800" y="1905000"/>
          <a:ext cx="3778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4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05000"/>
                        <a:ext cx="3778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24"/>
          <p:cNvGraphicFramePr>
            <a:graphicFrameLocks noChangeAspect="1"/>
          </p:cNvGraphicFramePr>
          <p:nvPr/>
        </p:nvGraphicFramePr>
        <p:xfrm>
          <a:off x="7239000" y="1905000"/>
          <a:ext cx="346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5" name="Equation" r:id="rId8" imgW="215713" imgH="406048" progId="Equation.3">
                  <p:embed/>
                </p:oleObj>
              </mc:Choice>
              <mc:Fallback>
                <p:oleObj name="Equation" r:id="rId8" imgW="215713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05000"/>
                        <a:ext cx="346075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26"/>
          <p:cNvGraphicFramePr>
            <a:graphicFrameLocks noChangeAspect="1"/>
          </p:cNvGraphicFramePr>
          <p:nvPr/>
        </p:nvGraphicFramePr>
        <p:xfrm>
          <a:off x="2057400" y="5029200"/>
          <a:ext cx="1371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6" name="Equation" r:id="rId10" imgW="558558" imgH="406224" progId="Equation.3">
                  <p:embed/>
                </p:oleObj>
              </mc:Choice>
              <mc:Fallback>
                <p:oleObj name="Equation" r:id="rId10" imgW="558558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29200"/>
                        <a:ext cx="13716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4" name="Object 28"/>
          <p:cNvGraphicFramePr>
            <a:graphicFrameLocks noChangeAspect="1"/>
          </p:cNvGraphicFramePr>
          <p:nvPr/>
        </p:nvGraphicFramePr>
        <p:xfrm>
          <a:off x="6400800" y="5013325"/>
          <a:ext cx="20574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7" name="Equation" r:id="rId12" imgW="1143000" imgH="457200" progId="Equation.3">
                  <p:embed/>
                </p:oleObj>
              </mc:Choice>
              <mc:Fallback>
                <p:oleObj name="Equation" r:id="rId12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13325"/>
                        <a:ext cx="205740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991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All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Orthogonal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each other,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i.e.               ,    for   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All have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Length 1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i.e.               ,    for   </a:t>
            </a:r>
          </a:p>
        </p:txBody>
      </p:sp>
      <p:sp>
        <p:nvSpPr>
          <p:cNvPr id="133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4038600" y="12192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7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14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4038600" y="4114800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8" name="Equation" r:id="rId6" imgW="1193800" imgH="482600" progId="Equation.3">
                  <p:embed/>
                </p:oleObj>
              </mc:Choice>
              <mc:Fallback>
                <p:oleObj name="Equation" r:id="rId6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14800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6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5"/>
          <p:cNvGraphicFramePr>
            <a:graphicFrameLocks noChangeAspect="1"/>
          </p:cNvGraphicFramePr>
          <p:nvPr/>
        </p:nvGraphicFramePr>
        <p:xfrm>
          <a:off x="4038600" y="2743200"/>
          <a:ext cx="1287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9" name="Equation" r:id="rId8" imgW="1295400" imgH="482600" progId="Equation.3">
                  <p:embed/>
                </p:oleObj>
              </mc:Choice>
              <mc:Fallback>
                <p:oleObj name="Equation" r:id="rId8" imgW="1295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43200"/>
                        <a:ext cx="12874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7"/>
          <p:cNvGraphicFramePr>
            <a:graphicFrameLocks noChangeAspect="1"/>
          </p:cNvGraphicFramePr>
          <p:nvPr/>
        </p:nvGraphicFramePr>
        <p:xfrm>
          <a:off x="6629400" y="2819400"/>
          <a:ext cx="571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0" name="Equation" r:id="rId10" imgW="571252" imgH="279279" progId="Equation.3">
                  <p:embed/>
                </p:oleObj>
              </mc:Choice>
              <mc:Fallback>
                <p:oleObj name="Equation" r:id="rId10" imgW="571252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19400"/>
                        <a:ext cx="5715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9"/>
          <p:cNvGraphicFramePr>
            <a:graphicFrameLocks noChangeAspect="1"/>
          </p:cNvGraphicFramePr>
          <p:nvPr/>
        </p:nvGraphicFramePr>
        <p:xfrm>
          <a:off x="6477000" y="4267200"/>
          <a:ext cx="11049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1" name="Equation" r:id="rId12" imgW="1104900" imgH="330200" progId="Equation.3">
                  <p:embed/>
                </p:oleObj>
              </mc:Choice>
              <mc:Fallback>
                <p:oleObj name="Equation" r:id="rId12" imgW="1104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67200"/>
                        <a:ext cx="11049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4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3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3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41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</a:t>
            </a:r>
          </a:p>
          <a:p>
            <a:pPr eaLnBrk="1" hangingPunct="1">
              <a:lnSpc>
                <a:spcPct val="200000"/>
              </a:lnSpc>
            </a:pPr>
            <a:endParaRPr lang="en-US" sz="28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35322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52389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8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</a:t>
            </a:r>
          </a:p>
          <a:p>
            <a:pPr eaLnBrk="1" hangingPunct="1">
              <a:lnSpc>
                <a:spcPct val="200000"/>
              </a:lnSpc>
            </a:pPr>
            <a:endParaRPr lang="en-US" sz="28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20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(Coefficient is Inner Product,   Cool Notation)      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5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85696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6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75550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7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98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	Check: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4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04825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5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184542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6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294211"/>
              </p:ext>
            </p:extLst>
          </p:nvPr>
        </p:nvGraphicFramePr>
        <p:xfrm>
          <a:off x="2133600" y="3580396"/>
          <a:ext cx="5410200" cy="106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7" name="Equation" r:id="rId10" imgW="5016500" imgH="838200" progId="Equation.3">
                  <p:embed/>
                </p:oleObj>
              </mc:Choice>
              <mc:Fallback>
                <p:oleObj name="Equation" r:id="rId10" imgW="5016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0396"/>
                        <a:ext cx="5410200" cy="1067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0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	Check: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Matrix Notation:              where                  i.e.  </a:t>
            </a:r>
          </a:p>
          <a:p>
            <a:pPr marL="0" indent="0" eaLnBrk="1" hangingPunct="1"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the Basis Matrix      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8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70641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9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87121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0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7188"/>
              </p:ext>
            </p:extLst>
          </p:nvPr>
        </p:nvGraphicFramePr>
        <p:xfrm>
          <a:off x="2133600" y="3580396"/>
          <a:ext cx="5410200" cy="106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" name="Equation" r:id="rId10" imgW="5016500" imgH="838200" progId="Equation.3">
                  <p:embed/>
                </p:oleObj>
              </mc:Choice>
              <mc:Fallback>
                <p:oleObj name="Equation" r:id="rId10" imgW="5016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0396"/>
                        <a:ext cx="5410200" cy="1067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52692"/>
              </p:ext>
            </p:extLst>
          </p:nvPr>
        </p:nvGraphicFramePr>
        <p:xfrm>
          <a:off x="3352800" y="4724400"/>
          <a:ext cx="1143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2" name="Equation" r:id="rId12" imgW="875920" imgH="355446" progId="Equation.3">
                  <p:embed/>
                </p:oleObj>
              </mc:Choice>
              <mc:Fallback>
                <p:oleObj name="Equation" r:id="rId12" imgW="87592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1143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947752"/>
              </p:ext>
            </p:extLst>
          </p:nvPr>
        </p:nvGraphicFramePr>
        <p:xfrm>
          <a:off x="5715000" y="469265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3" name="Equation" r:id="rId14" imgW="1066337" imgH="406224" progId="Equation.3">
                  <p:embed/>
                </p:oleObj>
              </mc:Choice>
              <mc:Fallback>
                <p:oleObj name="Equation" r:id="rId14" imgW="106633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92650"/>
                        <a:ext cx="1295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77083"/>
              </p:ext>
            </p:extLst>
          </p:nvPr>
        </p:nvGraphicFramePr>
        <p:xfrm>
          <a:off x="7924799" y="4724401"/>
          <a:ext cx="1141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" name="Equation" r:id="rId16" imgW="990170" imgH="393529" progId="Equation.3">
                  <p:embed/>
                </p:oleObj>
              </mc:Choice>
              <mc:Fallback>
                <p:oleObj name="Equation" r:id="rId16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799" y="4724401"/>
                        <a:ext cx="1141171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370696"/>
              </p:ext>
            </p:extLst>
          </p:nvPr>
        </p:nvGraphicFramePr>
        <p:xfrm>
          <a:off x="3733800" y="6038276"/>
          <a:ext cx="1867824" cy="74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5" name="Equation" r:id="rId18" imgW="1028520" imgH="266400" progId="Equation.3">
                  <p:embed/>
                </p:oleObj>
              </mc:Choice>
              <mc:Fallback>
                <p:oleObj name="Equation" r:id="rId18" imgW="10285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38276"/>
                        <a:ext cx="1867824" cy="74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1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4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Orthonormal Basis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(cont.):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 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               where 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	Check:   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Matrix Notation:              where                  i.e. 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     is called 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transform of</a:t>
            </a:r>
            <a:endParaRPr lang="en-US" sz="2800" i="1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(e.g.    Fourier or Wavelet)</a:t>
            </a:r>
          </a:p>
        </p:txBody>
      </p:sp>
      <p:sp>
        <p:nvSpPr>
          <p:cNvPr id="143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4038600" y="12954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7" name="Equation" r:id="rId4" imgW="952087" imgH="418918" progId="Equation.3">
                  <p:embed/>
                </p:oleObj>
              </mc:Choice>
              <mc:Fallback>
                <p:oleObj name="Equation" r:id="rId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15"/>
          <p:cNvSpPr>
            <a:spLocks noChangeArrowheads="1"/>
          </p:cNvSpPr>
          <p:nvPr/>
        </p:nvSpPr>
        <p:spPr bwMode="auto">
          <a:xfrm>
            <a:off x="0" y="3151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86311"/>
              </p:ext>
            </p:extLst>
          </p:nvPr>
        </p:nvGraphicFramePr>
        <p:xfrm>
          <a:off x="5791200" y="1835150"/>
          <a:ext cx="17526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8" name="Equation" r:id="rId6" imgW="1333500" imgH="812800" progId="Equation.3">
                  <p:embed/>
                </p:oleObj>
              </mc:Choice>
              <mc:Fallback>
                <p:oleObj name="Equation" r:id="rId6" imgW="1333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835150"/>
                        <a:ext cx="17526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05114"/>
              </p:ext>
            </p:extLst>
          </p:nvPr>
        </p:nvGraphicFramePr>
        <p:xfrm>
          <a:off x="3962400" y="2979737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9"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9737"/>
                        <a:ext cx="1295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97115"/>
              </p:ext>
            </p:extLst>
          </p:nvPr>
        </p:nvGraphicFramePr>
        <p:xfrm>
          <a:off x="2133600" y="3580396"/>
          <a:ext cx="5410200" cy="106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0" name="Equation" r:id="rId10" imgW="5016500" imgH="838200" progId="Equation.3">
                  <p:embed/>
                </p:oleObj>
              </mc:Choice>
              <mc:Fallback>
                <p:oleObj name="Equation" r:id="rId10" imgW="5016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0396"/>
                        <a:ext cx="5410200" cy="1067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4313"/>
              </p:ext>
            </p:extLst>
          </p:nvPr>
        </p:nvGraphicFramePr>
        <p:xfrm>
          <a:off x="3352800" y="4724400"/>
          <a:ext cx="1143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1" name="Equation" r:id="rId12" imgW="875920" imgH="355446" progId="Equation.3">
                  <p:embed/>
                </p:oleObj>
              </mc:Choice>
              <mc:Fallback>
                <p:oleObj name="Equation" r:id="rId12" imgW="87592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1143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58756"/>
              </p:ext>
            </p:extLst>
          </p:nvPr>
        </p:nvGraphicFramePr>
        <p:xfrm>
          <a:off x="5715000" y="469265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2" name="Equation" r:id="rId14" imgW="1066337" imgH="406224" progId="Equation.3">
                  <p:embed/>
                </p:oleObj>
              </mc:Choice>
              <mc:Fallback>
                <p:oleObj name="Equation" r:id="rId14" imgW="106633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92650"/>
                        <a:ext cx="1295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05548"/>
              </p:ext>
            </p:extLst>
          </p:nvPr>
        </p:nvGraphicFramePr>
        <p:xfrm>
          <a:off x="7924799" y="4724401"/>
          <a:ext cx="11411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3" name="Equation" r:id="rId16" imgW="990170" imgH="393529" progId="Equation.3">
                  <p:embed/>
                </p:oleObj>
              </mc:Choice>
              <mc:Fallback>
                <p:oleObj name="Equation" r:id="rId16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799" y="4724401"/>
                        <a:ext cx="1141171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277868"/>
              </p:ext>
            </p:extLst>
          </p:nvPr>
        </p:nvGraphicFramePr>
        <p:xfrm>
          <a:off x="4495800" y="5486400"/>
          <a:ext cx="3222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4" name="Equation" r:id="rId18" imgW="190417" imgH="355446" progId="Equation.3">
                  <p:embed/>
                </p:oleObj>
              </mc:Choice>
              <mc:Fallback>
                <p:oleObj name="Equation" r:id="rId18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86400"/>
                        <a:ext cx="3222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7" name="Rectangle 35"/>
          <p:cNvSpPr>
            <a:spLocks noChangeArrowheads="1"/>
          </p:cNvSpPr>
          <p:nvPr/>
        </p:nvSpPr>
        <p:spPr bwMode="auto">
          <a:xfrm>
            <a:off x="2286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6" name="Object 36"/>
          <p:cNvGraphicFramePr>
            <a:graphicFrameLocks noChangeAspect="1"/>
          </p:cNvGraphicFramePr>
          <p:nvPr/>
        </p:nvGraphicFramePr>
        <p:xfrm>
          <a:off x="304800" y="5486400"/>
          <a:ext cx="457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5" name="Equation" r:id="rId20" imgW="203024" imgH="355292" progId="Equation.3">
                  <p:embed/>
                </p:oleObj>
              </mc:Choice>
              <mc:Fallback>
                <p:oleObj name="Equation" r:id="rId20" imgW="203024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86400"/>
                        <a:ext cx="4572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37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identity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for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in subsp.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gen’d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o. n. basis             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	</a:t>
            </a: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4724400" y="1143000"/>
          <a:ext cx="271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1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714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6705600" y="18288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2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219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057400" y="228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3" name="Equation" r:id="rId8" imgW="3695700" imgH="863600" progId="Equation.3">
                  <p:embed/>
                </p:oleObj>
              </mc:Choice>
              <mc:Fallback>
                <p:oleObj name="Equation" r:id="rId8" imgW="369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3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identity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for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in subsp.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gen’d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o. n. basis             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	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Pythagorean theorem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“Decomposition of Energy”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- sums of squares</a:t>
            </a: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4724400" y="1143000"/>
          <a:ext cx="271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5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714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6705600" y="18288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6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219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057400" y="228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7" name="Equation" r:id="rId8" imgW="3695700" imgH="863600" progId="Equation.3">
                  <p:embed/>
                </p:oleObj>
              </mc:Choice>
              <mc:Fallback>
                <p:oleObj name="Equation" r:id="rId8" imgW="369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9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identity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for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in subsp.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gen’d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o. n. basis             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	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Pythagorean theorem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“Decomposition of Energy”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- sums of squares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Transform,     , has same length as    ,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“rotation in      ” </a:t>
            </a: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4724400" y="1143000"/>
          <a:ext cx="271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4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714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6705600" y="18288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5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219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057400" y="228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6" name="Equation" r:id="rId8" imgW="3695700" imgH="863600" progId="Equation.3">
                  <p:embed/>
                </p:oleObj>
              </mc:Choice>
              <mc:Fallback>
                <p:oleObj name="Equation" r:id="rId8" imgW="369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7"/>
          <p:cNvGraphicFramePr>
            <a:graphicFrameLocks noChangeAspect="1"/>
          </p:cNvGraphicFramePr>
          <p:nvPr/>
        </p:nvGraphicFramePr>
        <p:xfrm>
          <a:off x="3352800" y="5257800"/>
          <a:ext cx="2936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7" name="Equation" r:id="rId10" imgW="203024" imgH="355292" progId="Equation.3">
                  <p:embed/>
                </p:oleObj>
              </mc:Choice>
              <mc:Fallback>
                <p:oleObj name="Equation" r:id="rId10" imgW="203024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2936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9"/>
          <p:cNvGraphicFramePr>
            <a:graphicFrameLocks noChangeAspect="1"/>
          </p:cNvGraphicFramePr>
          <p:nvPr/>
        </p:nvGraphicFramePr>
        <p:xfrm>
          <a:off x="7620000" y="52578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8" name="Equation" r:id="rId12" imgW="190417" imgH="355446" progId="Equation.3">
                  <p:embed/>
                </p:oleObj>
              </mc:Choice>
              <mc:Fallback>
                <p:oleObj name="Equation" r:id="rId12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2578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21"/>
          <p:cNvGraphicFramePr>
            <a:graphicFrameLocks noChangeAspect="1"/>
          </p:cNvGraphicFramePr>
          <p:nvPr/>
        </p:nvGraphicFramePr>
        <p:xfrm>
          <a:off x="5867400" y="59436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9" name="Equation" r:id="rId14" imgW="406048" imgH="342603" progId="Equation.3">
                  <p:embed/>
                </p:oleObj>
              </mc:Choice>
              <mc:Fallback>
                <p:oleObj name="Equation" r:id="rId1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9436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55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      onto a Subspace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Idea:  Member of        that is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Closest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(i.e. “Best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Approx’n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4343400" y="12192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8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95025"/>
              </p:ext>
            </p:extLst>
          </p:nvPr>
        </p:nvGraphicFramePr>
        <p:xfrm>
          <a:off x="7502525" y="1927225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9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1927225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26333"/>
              </p:ext>
            </p:extLst>
          </p:nvPr>
        </p:nvGraphicFramePr>
        <p:xfrm>
          <a:off x="4191000" y="1981200"/>
          <a:ext cx="309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" name="Equation" r:id="rId7" imgW="241195" imgH="279279" progId="Equation.3">
                  <p:embed/>
                </p:oleObj>
              </mc:Choice>
              <mc:Fallback>
                <p:oleObj name="Equation" r:id="rId7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309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838780"/>
              </p:ext>
            </p:extLst>
          </p:nvPr>
        </p:nvGraphicFramePr>
        <p:xfrm>
          <a:off x="7613650" y="129540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" name="Equation" r:id="rId9" imgW="241195" imgH="279279" progId="Equation.3">
                  <p:embed/>
                </p:oleObj>
              </mc:Choice>
              <mc:Fallback>
                <p:oleObj name="Equation" r:id="rId9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295400"/>
                        <a:ext cx="3111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      onto a Subspace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Idea:  Member of        that is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Closest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(i.e. “Best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Approx’n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Find                 that Solves:          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(“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east Squares”)</a:t>
            </a:r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4343400" y="12192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2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8938"/>
              </p:ext>
            </p:extLst>
          </p:nvPr>
        </p:nvGraphicFramePr>
        <p:xfrm>
          <a:off x="7502525" y="1927225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3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1927225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73809"/>
              </p:ext>
            </p:extLst>
          </p:nvPr>
        </p:nvGraphicFramePr>
        <p:xfrm>
          <a:off x="4191000" y="1981200"/>
          <a:ext cx="309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4" name="Equation" r:id="rId7" imgW="241195" imgH="279279" progId="Equation.3">
                  <p:embed/>
                </p:oleObj>
              </mc:Choice>
              <mc:Fallback>
                <p:oleObj name="Equation" r:id="rId7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309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69536"/>
              </p:ext>
            </p:extLst>
          </p:nvPr>
        </p:nvGraphicFramePr>
        <p:xfrm>
          <a:off x="7613650" y="129540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5" name="Equation" r:id="rId9" imgW="241195" imgH="279279" progId="Equation.3">
                  <p:embed/>
                </p:oleObj>
              </mc:Choice>
              <mc:Fallback>
                <p:oleObj name="Equation" r:id="rId9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295400"/>
                        <a:ext cx="3111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4" name="Object 19"/>
          <p:cNvGraphicFramePr>
            <a:graphicFrameLocks noChangeAspect="1"/>
          </p:cNvGraphicFramePr>
          <p:nvPr/>
        </p:nvGraphicFramePr>
        <p:xfrm>
          <a:off x="2209800" y="3429000"/>
          <a:ext cx="1143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6" name="Equation" r:id="rId10" imgW="1016000" imgH="381000" progId="Equation.3">
                  <p:embed/>
                </p:oleObj>
              </mc:Choice>
              <mc:Fallback>
                <p:oleObj name="Equation" r:id="rId10" imgW="1016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143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5" name="Object 21"/>
          <p:cNvGraphicFramePr>
            <a:graphicFrameLocks noChangeAspect="1"/>
          </p:cNvGraphicFramePr>
          <p:nvPr/>
        </p:nvGraphicFramePr>
        <p:xfrm>
          <a:off x="5715000" y="3352800"/>
          <a:ext cx="1752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7" name="Equation" r:id="rId12" imgW="1218671" imgH="495085" progId="Equation.3">
                  <p:embed/>
                </p:oleObj>
              </mc:Choice>
              <mc:Fallback>
                <p:oleObj name="Equation" r:id="rId12" imgW="1218671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52800"/>
                        <a:ext cx="17526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8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      onto a Subspace    :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Idea:  Member of        that is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Closest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to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(i.e. “Best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Approx’n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Find                 that Solves:           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(“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east Squares”)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nner Product (Hilbert) Space:    </a:t>
            </a:r>
          </a:p>
          <a:p>
            <a:pPr algn="ctr" eaLnBrk="1" hangingPunct="1">
              <a:lnSpc>
                <a:spcPct val="170000"/>
              </a:lnSpc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xists and is Unique</a:t>
            </a:r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4343400" y="12192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1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6912"/>
              </p:ext>
            </p:extLst>
          </p:nvPr>
        </p:nvGraphicFramePr>
        <p:xfrm>
          <a:off x="7502525" y="1927225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2" name="Equation" r:id="rId6" imgW="190417" imgH="355446" progId="Equation.3">
                  <p:embed/>
                </p:oleObj>
              </mc:Choice>
              <mc:Fallback>
                <p:oleObj name="Equation" r:id="rId6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1927225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97195"/>
              </p:ext>
            </p:extLst>
          </p:nvPr>
        </p:nvGraphicFramePr>
        <p:xfrm>
          <a:off x="4191000" y="1981200"/>
          <a:ext cx="309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3" name="Equation" r:id="rId7" imgW="241195" imgH="279279" progId="Equation.3">
                  <p:embed/>
                </p:oleObj>
              </mc:Choice>
              <mc:Fallback>
                <p:oleObj name="Equation" r:id="rId7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309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302446"/>
              </p:ext>
            </p:extLst>
          </p:nvPr>
        </p:nvGraphicFramePr>
        <p:xfrm>
          <a:off x="7613650" y="129540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4" name="Equation" r:id="rId9" imgW="241195" imgH="279279" progId="Equation.3">
                  <p:embed/>
                </p:oleObj>
              </mc:Choice>
              <mc:Fallback>
                <p:oleObj name="Equation" r:id="rId9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295400"/>
                        <a:ext cx="3111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4" name="Object 19"/>
          <p:cNvGraphicFramePr>
            <a:graphicFrameLocks noChangeAspect="1"/>
          </p:cNvGraphicFramePr>
          <p:nvPr/>
        </p:nvGraphicFramePr>
        <p:xfrm>
          <a:off x="2209800" y="3429000"/>
          <a:ext cx="1143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5" name="Equation" r:id="rId10" imgW="1016000" imgH="381000" progId="Equation.3">
                  <p:embed/>
                </p:oleObj>
              </mc:Choice>
              <mc:Fallback>
                <p:oleObj name="Equation" r:id="rId10" imgW="1016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143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5" name="Object 21"/>
          <p:cNvGraphicFramePr>
            <a:graphicFrameLocks noChangeAspect="1"/>
          </p:cNvGraphicFramePr>
          <p:nvPr/>
        </p:nvGraphicFramePr>
        <p:xfrm>
          <a:off x="5715000" y="3352800"/>
          <a:ext cx="1752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6" name="Equation" r:id="rId12" imgW="1218671" imgH="495085" progId="Equation.3">
                  <p:embed/>
                </p:oleObj>
              </mc:Choice>
              <mc:Fallback>
                <p:oleObj name="Equation" r:id="rId12" imgW="1218671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52800"/>
                        <a:ext cx="17526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6" name="Object 3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4931638"/>
              </p:ext>
            </p:extLst>
          </p:nvPr>
        </p:nvGraphicFramePr>
        <p:xfrm>
          <a:off x="2286000" y="5500255"/>
          <a:ext cx="792163" cy="64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7" name="Equation" r:id="rId14" imgW="279360" imgH="228600" progId="Equation.3">
                  <p:embed/>
                </p:oleObj>
              </mc:Choice>
              <mc:Fallback>
                <p:oleObj name="Equation" r:id="rId14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00255"/>
                        <a:ext cx="792163" cy="648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567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305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onto a Subspace 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General Solution in      :  for Basis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atrix       ,  </a:t>
            </a:r>
          </a:p>
          <a:p>
            <a:pPr eaLnBrk="1" hangingPunct="1">
              <a:lnSpc>
                <a:spcPct val="16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4191000" y="20574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5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6"/>
          <p:cNvGraphicFramePr>
            <a:graphicFrameLocks noChangeAspect="1"/>
          </p:cNvGraphicFramePr>
          <p:nvPr/>
        </p:nvGraphicFramePr>
        <p:xfrm>
          <a:off x="7620000" y="21336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6" name="Equation" r:id="rId6" imgW="355446" imgH="380835" progId="Equation.3">
                  <p:embed/>
                </p:oleObj>
              </mc:Choice>
              <mc:Fallback>
                <p:oleObj name="Equation" r:id="rId6" imgW="35544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430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28"/>
          <p:cNvGraphicFramePr>
            <a:graphicFrameLocks noChangeAspect="1"/>
          </p:cNvGraphicFramePr>
          <p:nvPr/>
        </p:nvGraphicFramePr>
        <p:xfrm>
          <a:off x="2438400" y="2743200"/>
          <a:ext cx="3886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7" name="Equation" r:id="rId8" imgW="2781300" imgH="482600" progId="Equation.3">
                  <p:embed/>
                </p:oleObj>
              </mc:Choice>
              <mc:Fallback>
                <p:oleObj name="Equation" r:id="rId8" imgW="278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3886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4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onto a Subspace 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General Solution in      :  for Basis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atrix       ,  </a:t>
            </a:r>
          </a:p>
          <a:p>
            <a:pPr eaLnBrk="1" hangingPunct="1">
              <a:lnSpc>
                <a:spcPct val="16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So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roj’n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 Operator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is Matrix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Mult’n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(thus projection is another linear operation)</a:t>
            </a:r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4191000" y="20574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4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6"/>
          <p:cNvGraphicFramePr>
            <a:graphicFrameLocks noChangeAspect="1"/>
          </p:cNvGraphicFramePr>
          <p:nvPr/>
        </p:nvGraphicFramePr>
        <p:xfrm>
          <a:off x="7620000" y="21336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5" name="Equation" r:id="rId6" imgW="355446" imgH="380835" progId="Equation.3">
                  <p:embed/>
                </p:oleObj>
              </mc:Choice>
              <mc:Fallback>
                <p:oleObj name="Equation" r:id="rId6" imgW="35544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430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28"/>
          <p:cNvGraphicFramePr>
            <a:graphicFrameLocks noChangeAspect="1"/>
          </p:cNvGraphicFramePr>
          <p:nvPr/>
        </p:nvGraphicFramePr>
        <p:xfrm>
          <a:off x="2438400" y="2743200"/>
          <a:ext cx="3886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6" name="Equation" r:id="rId8" imgW="2781300" imgH="482600" progId="Equation.3">
                  <p:embed/>
                </p:oleObj>
              </mc:Choice>
              <mc:Fallback>
                <p:oleObj name="Equation" r:id="rId8" imgW="278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3886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7" name="Object 30"/>
          <p:cNvGraphicFramePr>
            <a:graphicFrameLocks noChangeAspect="1"/>
          </p:cNvGraphicFramePr>
          <p:nvPr/>
        </p:nvGraphicFramePr>
        <p:xfrm>
          <a:off x="3048000" y="4038600"/>
          <a:ext cx="3124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7" name="Equation" r:id="rId10" imgW="1206360" imgH="279360" progId="Equation.3">
                  <p:embed/>
                </p:oleObj>
              </mc:Choice>
              <mc:Fallback>
                <p:oleObj name="Equation" r:id="rId10" imgW="1206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1242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743200" y="3333625"/>
            <a:ext cx="457200" cy="933575"/>
          </a:xfrm>
          <a:prstGeom prst="straightConnector1">
            <a:avLst/>
          </a:prstGeom>
          <a:ln w="254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9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28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of a Vector onto a Subspace  (cont.):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General Solution in      :  for Basis </a:t>
            </a: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atrix       ,  </a:t>
            </a:r>
          </a:p>
          <a:p>
            <a:pPr eaLnBrk="1" hangingPunct="1">
              <a:lnSpc>
                <a:spcPct val="160000"/>
              </a:lnSpc>
            </a:pP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So </a:t>
            </a:r>
            <a:r>
              <a:rPr lang="en-US" sz="2800" i="1" dirty="0" err="1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i="1" dirty="0" err="1" smtClean="0">
                <a:solidFill>
                  <a:srgbClr val="000000"/>
                </a:solidFill>
                <a:sym typeface="Wingdings" pitchFamily="2" charset="2"/>
              </a:rPr>
              <a:t>roj’n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 Operator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is Matrix </a:t>
            </a:r>
            <a:r>
              <a:rPr lang="en-US" sz="2800" dirty="0" err="1" smtClean="0">
                <a:solidFill>
                  <a:srgbClr val="000000"/>
                </a:solidFill>
                <a:sym typeface="Wingdings" pitchFamily="2" charset="2"/>
              </a:rPr>
              <a:t>Mult’n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(thus projection is another linear operation)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(note same operation underlies </a:t>
            </a:r>
            <a:r>
              <a:rPr lang="en-US" sz="2800" i="1" dirty="0" smtClean="0">
                <a:solidFill>
                  <a:srgbClr val="000000"/>
                </a:solidFill>
                <a:sym typeface="Wingdings" pitchFamily="2" charset="2"/>
              </a:rPr>
              <a:t>least squares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3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4191000" y="20574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8" name="Equation" r:id="rId4" imgW="406048" imgH="342603" progId="Equation.3">
                  <p:embed/>
                </p:oleObj>
              </mc:Choice>
              <mc:Fallback>
                <p:oleObj name="Equation" r:id="rId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6"/>
          <p:cNvGraphicFramePr>
            <a:graphicFrameLocks noChangeAspect="1"/>
          </p:cNvGraphicFramePr>
          <p:nvPr/>
        </p:nvGraphicFramePr>
        <p:xfrm>
          <a:off x="7620000" y="21336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9" name="Equation" r:id="rId6" imgW="355446" imgH="380835" progId="Equation.3">
                  <p:embed/>
                </p:oleObj>
              </mc:Choice>
              <mc:Fallback>
                <p:oleObj name="Equation" r:id="rId6" imgW="35544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430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28"/>
          <p:cNvGraphicFramePr>
            <a:graphicFrameLocks noChangeAspect="1"/>
          </p:cNvGraphicFramePr>
          <p:nvPr/>
        </p:nvGraphicFramePr>
        <p:xfrm>
          <a:off x="2438400" y="2743200"/>
          <a:ext cx="3886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0" name="Equation" r:id="rId8" imgW="2781300" imgH="482600" progId="Equation.3">
                  <p:embed/>
                </p:oleObj>
              </mc:Choice>
              <mc:Fallback>
                <p:oleObj name="Equation" r:id="rId8" imgW="278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3886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7" name="Object 30"/>
          <p:cNvGraphicFramePr>
            <a:graphicFrameLocks noChangeAspect="1"/>
          </p:cNvGraphicFramePr>
          <p:nvPr/>
        </p:nvGraphicFramePr>
        <p:xfrm>
          <a:off x="3048000" y="4038600"/>
          <a:ext cx="3124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1" name="Equation" r:id="rId10" imgW="1206360" imgH="279360" progId="Equation.3">
                  <p:embed/>
                </p:oleObj>
              </mc:Choice>
              <mc:Fallback>
                <p:oleObj name="Equation" r:id="rId10" imgW="1206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1242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5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Only one mode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Two modes, statistically significant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Confirmed by Schmitz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(1992)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many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significant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Again: all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7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rthonormal Basis            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Basis Matrix is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</p:txBody>
      </p: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6553200" y="1752600"/>
          <a:ext cx="1752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7" name="Equation" r:id="rId4" imgW="1473200" imgH="419100" progId="Equation.3">
                  <p:embed/>
                </p:oleObj>
              </mc:Choice>
              <mc:Fallback>
                <p:oleObj name="Equation" r:id="rId4" imgW="147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7526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1600200" y="2590800"/>
          <a:ext cx="61499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8" name="Equation" r:id="rId6" imgW="3454200" imgH="812520" progId="Equation.3">
                  <p:embed/>
                </p:oleObj>
              </mc:Choice>
              <mc:Fallback>
                <p:oleObj name="Equation" r:id="rId6" imgW="34542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614997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3" name="Object 11"/>
          <p:cNvGraphicFramePr>
            <a:graphicFrameLocks noChangeAspect="1"/>
          </p:cNvGraphicFramePr>
          <p:nvPr/>
        </p:nvGraphicFramePr>
        <p:xfrm>
          <a:off x="6934200" y="11430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9" name="Equation" r:id="rId8" imgW="952087" imgH="418918" progId="Equation.3">
                  <p:embed/>
                </p:oleObj>
              </mc:Choice>
              <mc:Fallback>
                <p:oleObj name="Equation" r:id="rId8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397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7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rthonormal Basis            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Basis Matrix is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                          =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= Recon(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Coeffs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“in    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ir’n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”)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(Recall Right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Mult’n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6553200" y="1752600"/>
          <a:ext cx="1752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6" name="Equation" r:id="rId4" imgW="1473200" imgH="419100" progId="Equation.3">
                  <p:embed/>
                </p:oleObj>
              </mc:Choice>
              <mc:Fallback>
                <p:oleObj name="Equation" r:id="rId4" imgW="147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7526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1600200" y="2590800"/>
          <a:ext cx="61499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7" name="Equation" r:id="rId6" imgW="3454200" imgH="812520" progId="Equation.3">
                  <p:embed/>
                </p:oleObj>
              </mc:Choice>
              <mc:Fallback>
                <p:oleObj name="Equation" r:id="rId6" imgW="34542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614997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74859"/>
              </p:ext>
            </p:extLst>
          </p:nvPr>
        </p:nvGraphicFramePr>
        <p:xfrm>
          <a:off x="1645228" y="4876800"/>
          <a:ext cx="254577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8" name="Equation" r:id="rId8" imgW="1866900" imgH="419100" progId="Equation.3">
                  <p:embed/>
                </p:oleObj>
              </mc:Choice>
              <mc:Fallback>
                <p:oleObj name="Equation" r:id="rId8" imgW="186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228" y="4876800"/>
                        <a:ext cx="2545772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13353"/>
              </p:ext>
            </p:extLst>
          </p:nvPr>
        </p:nvGraphicFramePr>
        <p:xfrm>
          <a:off x="5486400" y="5486400"/>
          <a:ext cx="304800" cy="57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9" name="Equation" r:id="rId10" imgW="190417" imgH="355446" progId="Equation.3">
                  <p:embed/>
                </p:oleObj>
              </mc:Choice>
              <mc:Fallback>
                <p:oleObj name="Equation" r:id="rId10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6400"/>
                        <a:ext cx="304800" cy="57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77419"/>
              </p:ext>
            </p:extLst>
          </p:nvPr>
        </p:nvGraphicFramePr>
        <p:xfrm>
          <a:off x="6629400" y="5562600"/>
          <a:ext cx="381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0" name="Equation" r:id="rId12" imgW="241195" imgH="279279" progId="Equation.3">
                  <p:embed/>
                </p:oleObj>
              </mc:Choice>
              <mc:Fallback>
                <p:oleObj name="Equation" r:id="rId12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562600"/>
                        <a:ext cx="3810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3" name="Object 11"/>
          <p:cNvGraphicFramePr>
            <a:graphicFrameLocks noChangeAspect="1"/>
          </p:cNvGraphicFramePr>
          <p:nvPr/>
        </p:nvGraphicFramePr>
        <p:xfrm>
          <a:off x="6934200" y="1143000"/>
          <a:ext cx="1143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1" name="Equation" r:id="rId14" imgW="952087" imgH="418918" progId="Equation.3">
                  <p:embed/>
                </p:oleObj>
              </mc:Choice>
              <mc:Fallback>
                <p:oleObj name="Equation" r:id="rId14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143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00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Orthonormal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  (cont.):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Orthogonal Complement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,</a:t>
            </a:r>
          </a:p>
          <a:p>
            <a:pPr algn="ctr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23"/>
          <p:cNvGraphicFramePr>
            <a:graphicFrameLocks noChangeAspect="1"/>
          </p:cNvGraphicFramePr>
          <p:nvPr/>
        </p:nvGraphicFramePr>
        <p:xfrm>
          <a:off x="6553200" y="1752600"/>
          <a:ext cx="457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5" name="Equation" r:id="rId4" imgW="380835" imgH="342751" progId="Equation.3">
                  <p:embed/>
                </p:oleObj>
              </mc:Choice>
              <mc:Fallback>
                <p:oleObj name="Equation" r:id="rId4" imgW="38083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4572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25"/>
          <p:cNvGraphicFramePr>
            <a:graphicFrameLocks noChangeAspect="1"/>
          </p:cNvGraphicFramePr>
          <p:nvPr/>
        </p:nvGraphicFramePr>
        <p:xfrm>
          <a:off x="1295400" y="3048000"/>
          <a:ext cx="2209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6" name="Equation" r:id="rId6" imgW="1879600" imgH="381000" progId="Equation.3">
                  <p:embed/>
                </p:oleObj>
              </mc:Choice>
              <mc:Fallback>
                <p:oleObj name="Equation" r:id="rId6" imgW="1879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098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27"/>
          <p:cNvGraphicFramePr>
            <a:graphicFrameLocks noChangeAspect="1"/>
          </p:cNvGraphicFramePr>
          <p:nvPr/>
        </p:nvGraphicFramePr>
        <p:xfrm>
          <a:off x="5715000" y="3048000"/>
          <a:ext cx="27209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7" name="Equation" r:id="rId8" imgW="2717800" imgH="469900" progId="Equation.3">
                  <p:embed/>
                </p:oleObj>
              </mc:Choice>
              <mc:Fallback>
                <p:oleObj name="Equation" r:id="rId8" imgW="2717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7209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0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using Orthonormal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  (cont.):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Orthogonal Complement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,</a:t>
            </a:r>
          </a:p>
          <a:p>
            <a:pPr algn="ctr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Inequality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6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23"/>
          <p:cNvGraphicFramePr>
            <a:graphicFrameLocks noChangeAspect="1"/>
          </p:cNvGraphicFramePr>
          <p:nvPr/>
        </p:nvGraphicFramePr>
        <p:xfrm>
          <a:off x="6553200" y="1752600"/>
          <a:ext cx="457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4" name="Equation" r:id="rId4" imgW="380835" imgH="342751" progId="Equation.3">
                  <p:embed/>
                </p:oleObj>
              </mc:Choice>
              <mc:Fallback>
                <p:oleObj name="Equation" r:id="rId4" imgW="38083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4572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25"/>
          <p:cNvGraphicFramePr>
            <a:graphicFrameLocks noChangeAspect="1"/>
          </p:cNvGraphicFramePr>
          <p:nvPr/>
        </p:nvGraphicFramePr>
        <p:xfrm>
          <a:off x="1295400" y="3048000"/>
          <a:ext cx="2209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5" name="Equation" r:id="rId6" imgW="1879600" imgH="381000" progId="Equation.3">
                  <p:embed/>
                </p:oleObj>
              </mc:Choice>
              <mc:Fallback>
                <p:oleObj name="Equation" r:id="rId6" imgW="1879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098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Rectangle 2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27"/>
          <p:cNvGraphicFramePr>
            <a:graphicFrameLocks noChangeAspect="1"/>
          </p:cNvGraphicFramePr>
          <p:nvPr/>
        </p:nvGraphicFramePr>
        <p:xfrm>
          <a:off x="5715000" y="3048000"/>
          <a:ext cx="27209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6" name="Equation" r:id="rId8" imgW="2717800" imgH="469900" progId="Equation.3">
                  <p:embed/>
                </p:oleObj>
              </mc:Choice>
              <mc:Fallback>
                <p:oleObj name="Equation" r:id="rId8" imgW="2717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7209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Rectangle 30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9"/>
          <p:cNvGraphicFramePr>
            <a:graphicFrameLocks noChangeAspect="1"/>
          </p:cNvGraphicFramePr>
          <p:nvPr/>
        </p:nvGraphicFramePr>
        <p:xfrm>
          <a:off x="2819400" y="4876800"/>
          <a:ext cx="44196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7" name="Equation" r:id="rId10" imgW="4749800" imgH="863600" progId="Equation.3">
                  <p:embed/>
                </p:oleObj>
              </mc:Choice>
              <mc:Fallback>
                <p:oleObj name="Equation" r:id="rId10" imgW="4749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44196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6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(Real)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Unitary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Matrices:           with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Orthonormal Basis Matrix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All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bove Applies)</a:t>
            </a:r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0796"/>
              </p:ext>
            </p:extLst>
          </p:nvPr>
        </p:nvGraphicFramePr>
        <p:xfrm>
          <a:off x="4800600" y="1219200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8" name="Equation" r:id="rId4" imgW="596900" imgH="381000" progId="Equation.3">
                  <p:embed/>
                </p:oleObj>
              </mc:Choice>
              <mc:Fallback>
                <p:oleObj name="Equation" r:id="rId4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762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42371"/>
              </p:ext>
            </p:extLst>
          </p:nvPr>
        </p:nvGraphicFramePr>
        <p:xfrm>
          <a:off x="7239000" y="1184275"/>
          <a:ext cx="129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9" name="Equation" r:id="rId6" imgW="1066800" imgH="342900" progId="Equation.3">
                  <p:embed/>
                </p:oleObj>
              </mc:Choice>
              <mc:Fallback>
                <p:oleObj name="Equation" r:id="rId6" imgW="1066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84275"/>
                        <a:ext cx="129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2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(Real)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Unitary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Matrices:           with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Orthonormal Basis Matrix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All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bove Applies)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Transform’n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is: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Distance Preserving</a:t>
            </a:r>
          </a:p>
          <a:p>
            <a:pPr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203603"/>
              </p:ext>
            </p:extLst>
          </p:nvPr>
        </p:nvGraphicFramePr>
        <p:xfrm>
          <a:off x="4800600" y="1219200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7" name="Equation" r:id="rId4" imgW="596900" imgH="381000" progId="Equation.3">
                  <p:embed/>
                </p:oleObj>
              </mc:Choice>
              <mc:Fallback>
                <p:oleObj name="Equation" r:id="rId4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762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260"/>
              </p:ext>
            </p:extLst>
          </p:nvPr>
        </p:nvGraphicFramePr>
        <p:xfrm>
          <a:off x="7239000" y="1184275"/>
          <a:ext cx="129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8" name="Equation" r:id="rId6" imgW="1066800" imgH="342900" progId="Equation.3">
                  <p:embed/>
                </p:oleObj>
              </mc:Choice>
              <mc:Fallback>
                <p:oleObj name="Equation" r:id="rId6" imgW="1066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84275"/>
                        <a:ext cx="129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973"/>
              </p:ext>
            </p:extLst>
          </p:nvPr>
        </p:nvGraphicFramePr>
        <p:xfrm>
          <a:off x="784225" y="3962400"/>
          <a:ext cx="77501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9" name="Equation" r:id="rId8" imgW="3568680" imgH="368280" progId="Equation.3">
                  <p:embed/>
                </p:oleObj>
              </mc:Choice>
              <mc:Fallback>
                <p:oleObj name="Equation" r:id="rId8" imgW="35686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962400"/>
                        <a:ext cx="77501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33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(Real)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Unitary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Matrices:           with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Orthonormal Basis Matrix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All of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bove Applies)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Transform’n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is: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Distance Preserving</a:t>
            </a:r>
          </a:p>
          <a:p>
            <a:pPr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Lin. Trans. (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Mult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. by    ) is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~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Rotation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But also Includes “Mirror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Images”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40000"/>
              </a:lnSpc>
            </a:pPr>
            <a:endParaRPr lang="en-US" sz="3200" i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096651"/>
              </p:ext>
            </p:extLst>
          </p:nvPr>
        </p:nvGraphicFramePr>
        <p:xfrm>
          <a:off x="4800600" y="1219200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6" name="Equation" r:id="rId4" imgW="596900" imgH="381000" progId="Equation.3">
                  <p:embed/>
                </p:oleObj>
              </mc:Choice>
              <mc:Fallback>
                <p:oleObj name="Equation" r:id="rId4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762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858928"/>
              </p:ext>
            </p:extLst>
          </p:nvPr>
        </p:nvGraphicFramePr>
        <p:xfrm>
          <a:off x="7239000" y="1184275"/>
          <a:ext cx="129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7" name="Equation" r:id="rId6" imgW="1066800" imgH="342900" progId="Equation.3">
                  <p:embed/>
                </p:oleObj>
              </mc:Choice>
              <mc:Fallback>
                <p:oleObj name="Equation" r:id="rId6" imgW="1066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84275"/>
                        <a:ext cx="129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46864"/>
              </p:ext>
            </p:extLst>
          </p:nvPr>
        </p:nvGraphicFramePr>
        <p:xfrm>
          <a:off x="784225" y="3962400"/>
          <a:ext cx="77501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8" name="Equation" r:id="rId8" imgW="3568680" imgH="368280" progId="Equation.3">
                  <p:embed/>
                </p:oleObj>
              </mc:Choice>
              <mc:Fallback>
                <p:oleObj name="Equation" r:id="rId8" imgW="35686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962400"/>
                        <a:ext cx="77501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194427"/>
              </p:ext>
            </p:extLst>
          </p:nvPr>
        </p:nvGraphicFramePr>
        <p:xfrm>
          <a:off x="4495800" y="5345112"/>
          <a:ext cx="3492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9" name="Equation" r:id="rId10" imgW="266584" imgH="279279" progId="Equation.3">
                  <p:embed/>
                </p:oleObj>
              </mc:Choice>
              <mc:Fallback>
                <p:oleObj name="Equation" r:id="rId10" imgW="266584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45112"/>
                        <a:ext cx="3492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0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iagonal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 Entries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called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ingular Values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9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876800" y="2590800"/>
          <a:ext cx="609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0" name="Equation" r:id="rId6" imgW="533169" imgH="380835" progId="Equation.3">
                  <p:embed/>
                </p:oleObj>
              </mc:Choice>
              <mc:Fallback>
                <p:oleObj name="Equation" r:id="rId6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609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5"/>
          <p:cNvGraphicFramePr>
            <a:graphicFrameLocks noChangeAspect="1"/>
          </p:cNvGraphicFramePr>
          <p:nvPr/>
        </p:nvGraphicFramePr>
        <p:xfrm>
          <a:off x="4038600" y="3200400"/>
          <a:ext cx="2209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1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22098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62400" y="2362200"/>
            <a:ext cx="1981200" cy="1219200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33800" y="4876800"/>
            <a:ext cx="1905000" cy="1143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400" y="3657600"/>
            <a:ext cx="1524000" cy="2362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4876800"/>
            <a:ext cx="0" cy="11430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9400" y="5029200"/>
            <a:ext cx="1524000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7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iagonal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 Entries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called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ingular Values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Unitary (Rotation) Matrices        , 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(recall                         )</a:t>
            </a: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8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876800" y="2590800"/>
          <a:ext cx="609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9" name="Equation" r:id="rId6" imgW="533169" imgH="380835" progId="Equation.3">
                  <p:embed/>
                </p:oleObj>
              </mc:Choice>
              <mc:Fallback>
                <p:oleObj name="Equation" r:id="rId6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609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5"/>
          <p:cNvGraphicFramePr>
            <a:graphicFrameLocks noChangeAspect="1"/>
          </p:cNvGraphicFramePr>
          <p:nvPr/>
        </p:nvGraphicFramePr>
        <p:xfrm>
          <a:off x="4038600" y="3200400"/>
          <a:ext cx="2209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0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22098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043110"/>
              </p:ext>
            </p:extLst>
          </p:nvPr>
        </p:nvGraphicFramePr>
        <p:xfrm>
          <a:off x="6629400" y="4648200"/>
          <a:ext cx="685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1" name="Equation" r:id="rId10" imgW="596900" imgH="381000" progId="Equation.3">
                  <p:embed/>
                </p:oleObj>
              </mc:Choice>
              <mc:Fallback>
                <p:oleObj name="Equation" r:id="rId10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685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50948"/>
              </p:ext>
            </p:extLst>
          </p:nvPr>
        </p:nvGraphicFramePr>
        <p:xfrm>
          <a:off x="7696200" y="4648200"/>
          <a:ext cx="609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2" name="Equation" r:id="rId12" imgW="495085" imgH="380835" progId="Equation.3">
                  <p:embed/>
                </p:oleObj>
              </mc:Choice>
              <mc:Fallback>
                <p:oleObj name="Equation" r:id="rId12" imgW="49508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648200"/>
                        <a:ext cx="609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860305"/>
              </p:ext>
            </p:extLst>
          </p:nvPr>
        </p:nvGraphicFramePr>
        <p:xfrm>
          <a:off x="4081462" y="5257800"/>
          <a:ext cx="2624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3" name="Equation" r:id="rId14" imgW="1866090" imgH="342751" progId="Equation.3">
                  <p:embed/>
                </p:oleObj>
              </mc:Choice>
              <mc:Fallback>
                <p:oleObj name="Equation" r:id="rId14" imgW="186609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5257800"/>
                        <a:ext cx="26241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2362200"/>
            <a:ext cx="3352800" cy="2438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038600" y="2362200"/>
            <a:ext cx="4038600" cy="2514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0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4475</TotalTime>
  <Words>3387</Words>
  <Application>Microsoft Office PowerPoint</Application>
  <PresentationFormat>On-screen Show (4:3)</PresentationFormat>
  <Paragraphs>1008</Paragraphs>
  <Slides>126</Slides>
  <Notes>126</Notes>
  <HiddenSlides>0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0" baseType="lpstr">
      <vt:lpstr>Default Design</vt:lpstr>
      <vt:lpstr>7_Default Design</vt:lpstr>
      <vt:lpstr>1_Default Design</vt:lpstr>
      <vt:lpstr>Equation</vt:lpstr>
      <vt:lpstr>Participant Presentations</vt:lpstr>
      <vt:lpstr>PCA to find clusters</vt:lpstr>
      <vt:lpstr>Statistical Smoothing</vt:lpstr>
      <vt:lpstr>Kernel Density Estimation</vt:lpstr>
      <vt:lpstr>Scatterplot Smoothing</vt:lpstr>
      <vt:lpstr>Statistical Smoothing</vt:lpstr>
      <vt:lpstr>SiZer Background</vt:lpstr>
      <vt:lpstr>SiZer Background</vt:lpstr>
      <vt:lpstr>SiZer Background</vt:lpstr>
      <vt:lpstr>SiZer Background</vt:lpstr>
      <vt:lpstr>SiZer Background</vt:lpstr>
      <vt:lpstr>SiZer Overview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Recall Yeast Cell Cycle Data</vt:lpstr>
      <vt:lpstr>Yeast Cell Cycle Data, FDA View</vt:lpstr>
      <vt:lpstr>Yeast Cell Cycle Data, FDA View</vt:lpstr>
      <vt:lpstr>Yeast Cell Cycle Data, FDA View</vt:lpstr>
      <vt:lpstr>Yeast Cell Cycles, Freq. 2 Proj.</vt:lpstr>
      <vt:lpstr>Frequency 2 Analysis</vt:lpstr>
      <vt:lpstr>Frequency 2 Analysis</vt:lpstr>
      <vt:lpstr>Frequency 2 Analysis</vt:lpstr>
      <vt:lpstr>Yeast Cell Cycle</vt:lpstr>
      <vt:lpstr>SiZer Study of Dist’n of Angles</vt:lpstr>
      <vt:lpstr>Reclassification of Major Genes</vt:lpstr>
      <vt:lpstr>Compare to Previous Classif’n</vt:lpstr>
      <vt:lpstr>New Subpopulation View</vt:lpstr>
      <vt:lpstr>New Subpopulation View</vt:lpstr>
      <vt:lpstr>Detailed Look at PCA</vt:lpstr>
      <vt:lpstr>PCA:  Rediscovery – Renaming</vt:lpstr>
      <vt:lpstr>PCA:  Rediscovery – Renaming</vt:lpstr>
      <vt:lpstr>PCA:  Rediscovery – Renaming</vt:lpstr>
      <vt:lpstr>PCA:  Rediscovery – Renaming</vt:lpstr>
      <vt:lpstr>PCA:  Rediscovery – Renaming</vt:lpstr>
      <vt:lpstr>An Interesting Historical Note</vt:lpstr>
      <vt:lpstr>An Interesting Historical Note</vt:lpstr>
      <vt:lpstr>Detailed Look at PCA</vt:lpstr>
      <vt:lpstr>Detailed Look at PCA</vt:lpstr>
      <vt:lpstr>Review of Linear Algebra</vt:lpstr>
      <vt:lpstr>Review of Linear Algebra</vt:lpstr>
      <vt:lpstr>Review of Linear Algebra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210</cp:revision>
  <dcterms:created xsi:type="dcterms:W3CDTF">2001-06-08T01:38:43Z</dcterms:created>
  <dcterms:modified xsi:type="dcterms:W3CDTF">2014-09-11T23:52:25Z</dcterms:modified>
</cp:coreProperties>
</file>