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6" r:id="rId2"/>
  </p:sldMasterIdLst>
  <p:notesMasterIdLst>
    <p:notesMasterId r:id="rId67"/>
  </p:notesMasterIdLst>
  <p:sldIdLst>
    <p:sldId id="933" r:id="rId3"/>
    <p:sldId id="791" r:id="rId4"/>
    <p:sldId id="776" r:id="rId5"/>
    <p:sldId id="1016" r:id="rId6"/>
    <p:sldId id="920" r:id="rId7"/>
    <p:sldId id="934" r:id="rId8"/>
    <p:sldId id="1018" r:id="rId9"/>
    <p:sldId id="1019" r:id="rId10"/>
    <p:sldId id="799" r:id="rId11"/>
    <p:sldId id="819" r:id="rId12"/>
    <p:sldId id="820" r:id="rId13"/>
    <p:sldId id="827" r:id="rId14"/>
    <p:sldId id="929" r:id="rId15"/>
    <p:sldId id="832" r:id="rId16"/>
    <p:sldId id="833" r:id="rId17"/>
    <p:sldId id="839" r:id="rId18"/>
    <p:sldId id="840" r:id="rId19"/>
    <p:sldId id="841" r:id="rId20"/>
    <p:sldId id="842" r:id="rId21"/>
    <p:sldId id="843" r:id="rId22"/>
    <p:sldId id="844" r:id="rId23"/>
    <p:sldId id="1014" r:id="rId24"/>
    <p:sldId id="845" r:id="rId25"/>
    <p:sldId id="1015" r:id="rId26"/>
    <p:sldId id="846" r:id="rId27"/>
    <p:sldId id="847" r:id="rId28"/>
    <p:sldId id="848" r:id="rId29"/>
    <p:sldId id="849" r:id="rId30"/>
    <p:sldId id="850" r:id="rId31"/>
    <p:sldId id="851" r:id="rId32"/>
    <p:sldId id="852" r:id="rId33"/>
    <p:sldId id="853" r:id="rId34"/>
    <p:sldId id="854" r:id="rId35"/>
    <p:sldId id="855" r:id="rId36"/>
    <p:sldId id="856" r:id="rId37"/>
    <p:sldId id="857" r:id="rId38"/>
    <p:sldId id="858" r:id="rId39"/>
    <p:sldId id="859" r:id="rId40"/>
    <p:sldId id="860" r:id="rId41"/>
    <p:sldId id="932" r:id="rId42"/>
    <p:sldId id="861" r:id="rId43"/>
    <p:sldId id="862" r:id="rId44"/>
    <p:sldId id="863" r:id="rId45"/>
    <p:sldId id="864" r:id="rId46"/>
    <p:sldId id="935" r:id="rId47"/>
    <p:sldId id="936" r:id="rId48"/>
    <p:sldId id="937" r:id="rId49"/>
    <p:sldId id="938" r:id="rId50"/>
    <p:sldId id="939" r:id="rId51"/>
    <p:sldId id="940" r:id="rId52"/>
    <p:sldId id="941" r:id="rId53"/>
    <p:sldId id="942" r:id="rId54"/>
    <p:sldId id="943" r:id="rId55"/>
    <p:sldId id="944" r:id="rId56"/>
    <p:sldId id="945" r:id="rId57"/>
    <p:sldId id="946" r:id="rId58"/>
    <p:sldId id="947" r:id="rId59"/>
    <p:sldId id="948" r:id="rId60"/>
    <p:sldId id="949" r:id="rId61"/>
    <p:sldId id="950" r:id="rId62"/>
    <p:sldId id="951" r:id="rId63"/>
    <p:sldId id="952" r:id="rId64"/>
    <p:sldId id="953" r:id="rId65"/>
    <p:sldId id="95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5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5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2613F-7A45-434C-8135-CA67F5E3A9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AB3AE-FDE8-4298-98DA-9336680167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6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4AF1-8CF0-4B74-87DC-0BFD004B3A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73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B891-B430-40A2-B083-37ED5A23B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12918-10E0-40B0-B728-5D1F96DE6D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17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76363-8D21-4EBB-A154-DF609EA862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9D5B20-882D-4835-AD25-42F64FE61D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1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010C04-BAB5-44DA-BDF3-5ED9CB0D2D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43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18F98-0EF9-4A10-B3FB-2B8E3E3688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197A55-C69B-40B8-A04D-790D8F564D3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9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4478F-60D4-496E-BB08-9CEB8DE1BA0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975D12-672B-44E1-A7F9-AC9DAE8DB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44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F0B9E9-0443-47CC-A9A5-6559C4D426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1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9F456-5E94-43C6-BDC5-217C21A6FA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00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7879C-6640-4EC3-A403-AAFFFF9BAB3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36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DDA3D-DC60-4EA5-AE65-9C1A3DE04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2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6E957-D572-405A-9906-CFB17BAE73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04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E363AF-DC46-447B-8156-0BB1434198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44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1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4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06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7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8751F-08AD-4DC3-8F11-DDC4332AAA7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1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64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A31D4-F44A-424B-AED9-69B41C4C18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3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42ADD3-E5E0-40DF-9098-CBD93BAAB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7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93761-C05C-4442-8D56-C69E8428B9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77236-4970-4220-B91E-6EC742F24F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03519A-AD23-4350-864B-E70ADB59450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FA4CD-1923-4C66-B637-DB83057B87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021FA-6490-4CDF-935E-8EC77668C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8B1F6-3B6D-4C08-B189-F5C43F85B8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958FD-D6F8-4C44-BACF-7A17F89694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912F0-7BCC-4771-95A9-13F97C3FD6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68ED2-2604-4E95-8A39-002D3370C4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C263C-7D09-4664-A31D-C922FB24A2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5A7DBD-EB55-4892-BA8F-0AD8233DC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950F61-ED00-455F-8A8A-51C6AE4E1C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D26C9-F427-45DD-B621-FE16472767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49959-196C-40EF-AE5D-5C0929EE46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794A9-50BE-4AA9-96F2-2AC2C7783EF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D1124-D916-4F6B-AF45-662D40CE42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3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9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2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ron\Documents\Teaching\UNCstor891OODA-2007\StampsHistBWidth.mpg" TargetMode="Externa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video" Target="../media/media5.mpg"/><Relationship Id="rId7" Type="http://schemas.openxmlformats.org/officeDocument/2006/relationships/image" Target="../media/image42.wmf"/><Relationship Id="rId2" Type="http://schemas.microsoft.com/office/2007/relationships/media" Target="../media/media5.mp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video" Target="../media/media6.mpg"/><Relationship Id="rId7" Type="http://schemas.openxmlformats.org/officeDocument/2006/relationships/image" Target="../media/image42.wmf"/><Relationship Id="rId2" Type="http://schemas.microsoft.com/office/2007/relationships/media" Target="../media/media6.mp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video" Target="../media/media7.mpg"/><Relationship Id="rId7" Type="http://schemas.openxmlformats.org/officeDocument/2006/relationships/image" Target="../media/image42.wmf"/><Relationship Id="rId2" Type="http://schemas.microsoft.com/office/2007/relationships/media" Target="../media/media7.mp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</p:spTree>
    <p:extLst>
      <p:ext uri="{BB962C8B-B14F-4D97-AF65-F5344CB8AC3E}">
        <p14:creationId xmlns:p14="http://schemas.microsoft.com/office/powerpoint/2010/main" val="18597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Feature with Large Values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Log: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 to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4"/>
                <a:stretch>
                  <a:fillRect l="-172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4800600"/>
            <a:ext cx="3048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Most/Least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Symmetric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62000" y="2743201"/>
            <a:ext cx="3581400" cy="2971799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86000" y="5867400"/>
            <a:ext cx="4800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provides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Toy Example with more clusters: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11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4034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revealed by 2d scatterplots (4 clusters):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37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13382"/>
          <a:stretch>
            <a:fillRect/>
          </a:stretch>
        </p:blipFill>
        <p:spPr>
          <a:xfrm>
            <a:off x="1066800" y="1447800"/>
            <a:ext cx="7104063" cy="5856288"/>
          </a:xfrm>
          <a:noFill/>
        </p:spPr>
      </p:pic>
    </p:spTree>
    <p:extLst>
      <p:ext uri="{BB962C8B-B14F-4D97-AF65-F5344CB8AC3E}">
        <p14:creationId xmlns:p14="http://schemas.microsoft.com/office/powerpoint/2010/main" val="21003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deeper example: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 Data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Enrica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Bellone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06680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Center for Atmospheric Research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Flux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quantifying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change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when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into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cloud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2300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Mountain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	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height of peak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up nicely in mean +- plot  (2nd col)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apparent clusters in scores plot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those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there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so, could lead to interesting discovery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not, could waste effort in investigation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PCA of Mass Flux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peak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mean +- plot very useful here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 adjustment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see most clearly in mean +- plot</a:t>
            </a:r>
          </a:p>
          <a:p>
            <a:pPr marL="711200" indent="-711200" eaLnBrk="1" hangingPunct="1">
              <a:lnSpc>
                <a:spcPct val="110000"/>
              </a:lnSpc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non-linear modes of variation???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Magnification of High Freq.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Elliptical Analysis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Background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Univariate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Median Absolute Deviation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𝑚𝑒𝑑𝑖𝑎𝑛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Simple, High Breakdown, Outlier Resistant, Measure of “Scale”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(SIgnificance of ZERo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(Numbers as Data Objects)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factories?   (Records lost)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Izenman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Sommer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(1988)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(Thicknesses vary by up to factor of 2)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 Width too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large?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 important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structure?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5393" name="Picture 38" descr="StampsHistBWidt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binwidth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2 modes?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17" name="Picture 32" descr="StampsHistBWid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binwidth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6 modes?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44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smaller binwidth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many modes?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believe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modes are “there”?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just sampling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variation?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46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9925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Issue for histograms: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binwidth  (well understood?)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BWidth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590799"/>
            <a:ext cx="4953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sp>
        <p:nvSpPr>
          <p:cNvPr id="27679" name="Line 34"/>
          <p:cNvSpPr>
            <a:spLocks noChangeShapeType="1"/>
          </p:cNvSpPr>
          <p:nvPr/>
        </p:nvSpPr>
        <p:spPr bwMode="auto">
          <a:xfrm>
            <a:off x="2971800" y="1524000"/>
            <a:ext cx="2819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Line 35"/>
          <p:cNvSpPr>
            <a:spLocks noChangeShapeType="1"/>
          </p:cNvSpPr>
          <p:nvPr/>
        </p:nvSpPr>
        <p:spPr bwMode="auto">
          <a:xfrm flipH="1">
            <a:off x="7543800" y="28194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 flipH="1" flipV="1">
            <a:off x="2971800" y="6172200"/>
            <a:ext cx="274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2" name="Text Box 37"/>
          <p:cNvSpPr txBox="1">
            <a:spLocks noChangeArrowheads="1"/>
          </p:cNvSpPr>
          <p:nvPr/>
        </p:nvSpPr>
        <p:spPr bwMode="auto">
          <a:xfrm>
            <a:off x="3962400" y="1219200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Rescale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3962400" y="5867400"/>
            <a:ext cx="1066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Unscale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4" name="Text Box 39"/>
          <p:cNvSpPr txBox="1">
            <a:spLocks noChangeArrowheads="1"/>
          </p:cNvSpPr>
          <p:nvPr/>
        </p:nvSpPr>
        <p:spPr bwMode="auto">
          <a:xfrm>
            <a:off x="6477000" y="3581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Spherical    PCA</a:t>
            </a:r>
          </a:p>
        </p:txBody>
      </p:sp>
    </p:spTree>
    <p:extLst>
      <p:ext uri="{BB962C8B-B14F-4D97-AF65-F5344CB8AC3E}">
        <p14:creationId xmlns:p14="http://schemas.microsoft.com/office/powerpoint/2010/main" val="621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Well Understood issue: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impact on number of modes (2-7)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Lo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31242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going on?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HistLoc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31242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histo’s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histo’s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histo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Stony (</a:t>
            </a:r>
            <a:r>
              <a:rPr lang="en-US" strike="sngStrike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Meteor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(hit the earth)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have a chunk of rock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“% of silica”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how many sources?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22 rocks…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hopeless?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and Gaskins (1980)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points by </a:t>
            </a:r>
            <a:r>
              <a:rPr lang="en-US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bars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are data “more dense”?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mass 1/n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each point</a:t>
            </a:r>
            <a:endParaRPr lang="en-US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piece of “density”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Notation: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shape given by “kernel”,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width given by “bandwidth”,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600200"/>
          <a:ext cx="4559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Equation" r:id="rId4" imgW="1434960" imgH="431640" progId="Equation.3">
                  <p:embed/>
                </p:oleObj>
              </mc:Choice>
              <mc:Fallback>
                <p:oleObj name="Equation" r:id="rId4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559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657600" y="4419600"/>
          <a:ext cx="26622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Equation" r:id="rId6" imgW="1028520" imgH="431640" progId="Equation.3">
                  <p:embed/>
                </p:oleObj>
              </mc:Choice>
              <mc:Fallback>
                <p:oleObj name="Equation" r:id="rId6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266223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001000" y="54864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8" imgW="126720" imgH="177480" progId="Equation.3">
                  <p:embed/>
                </p:oleObj>
              </mc:Choice>
              <mc:Fallback>
                <p:oleObj name="Equation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486400"/>
                        <a:ext cx="381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7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Forgot to Give Citations: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Inselberg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(1985, 2009)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Notation: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PCA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Graphics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600200"/>
          <a:ext cx="4559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4" imgW="1434960" imgH="431640" progId="Equation.3">
                  <p:embed/>
                </p:oleObj>
              </mc:Choice>
              <mc:Fallback>
                <p:oleObj name="Equation" r:id="rId4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559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4038600" y="2667000"/>
            <a:ext cx="5005387" cy="7535862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209800" y="4724400"/>
            <a:ext cx="5943600" cy="1066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09800" y="5791200"/>
            <a:ext cx="60198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kernel (window shape)?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Computational Speed?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Statistical Efficiency?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mooth Estimates?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more, but personal choice: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verall Reference: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Wand and Jones (1994)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use histograms if you must: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 (minimizes bin edge effect)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 eye is OK at “post-smoothing”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HistBWidth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of Geosciences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Penn. State Univ.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866" name="Picture 2" descr="http://www3.geosc.psu.edu/people/faculty/personalpages/tbralower/images/Copy2ofTimothy_Bralow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3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Global Climate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scale of millions of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are fossil shells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Dated by surrounding material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 of Isotopes of Strontium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(differences in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decimal point!)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Surrogate for Sea Level (Ice Ages)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seem to have structure…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47009"/>
          <a:stretch>
            <a:fillRect/>
          </a:stretch>
        </p:blipFill>
        <p:spPr bwMode="auto">
          <a:xfrm>
            <a:off x="762000" y="17526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Way to bring out structure: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the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of smoothing?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Averages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Splines (several types)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– trim high frequencies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bases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controversial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simple approach:  local averages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in regression form: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estimate            ?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33"/>
          <p:cNvGraphicFramePr>
            <a:graphicFrameLocks noChangeAspect="1"/>
          </p:cNvGraphicFramePr>
          <p:nvPr/>
        </p:nvGraphicFramePr>
        <p:xfrm>
          <a:off x="3048000" y="1981200"/>
          <a:ext cx="415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4" imgW="1384200" imgH="228600" progId="Equation.3">
                  <p:embed/>
                </p:oleObj>
              </mc:Choice>
              <mc:Fallback>
                <p:oleObj name="Equation" r:id="rId4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4152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1828800" y="4038600"/>
          <a:ext cx="491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6" imgW="1638000" imgH="228600" progId="Equation.3">
                  <p:embed/>
                </p:oleObj>
              </mc:Choice>
              <mc:Fallback>
                <p:oleObj name="Equation" r:id="rId6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38600"/>
                        <a:ext cx="4914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3810000" y="5486400"/>
          <a:ext cx="99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8" imgW="330120" imgH="215640" progId="Equation.3">
                  <p:embed/>
                </p:oleObj>
              </mc:Choice>
              <mc:Fallback>
                <p:oleObj name="Equation" r:id="rId8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990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simple approach:  local averages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kernel window function: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 the curve   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         weighted local average:</a:t>
            </a:r>
          </a:p>
          <a:p>
            <a:pPr marL="711200" indent="-7112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38600" y="3124200"/>
          <a:ext cx="99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4" imgW="330120" imgH="215640" progId="Equation.3">
                  <p:embed/>
                </p:oleObj>
              </mc:Choice>
              <mc:Fallback>
                <p:oleObj name="Equation" r:id="rId4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24200"/>
                        <a:ext cx="990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581400" y="4343400"/>
          <a:ext cx="41148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5" name="Equation" r:id="rId6" imgW="1498320" imgH="838080" progId="Equation.3">
                  <p:embed/>
                </p:oleObj>
              </mc:Choice>
              <mc:Fallback>
                <p:oleObj name="Equation" r:id="rId6" imgW="14983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411480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514600" y="3733800"/>
          <a:ext cx="64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647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5562600" y="1828800"/>
          <a:ext cx="28829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Equation" r:id="rId10" imgW="1041120" imgH="431640" progId="Equation.3">
                  <p:embed/>
                </p:oleObj>
              </mc:Choice>
              <mc:Fallback>
                <p:oleObj name="Equation" r:id="rId10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8829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1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representation of local average: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kernel window weights,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constant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fit to data: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219200" y="4114800"/>
          <a:ext cx="63817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4" imgW="2323800" imgH="431640" progId="Equation.3">
                  <p:embed/>
                </p:oleObj>
              </mc:Choice>
              <mc:Fallback>
                <p:oleObj name="Equation" r:id="rId4" imgW="232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63817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943600" y="2286000"/>
          <a:ext cx="28829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6" imgW="1041120" imgH="431640" progId="Equation.3">
                  <p:embed/>
                </p:oleObj>
              </mc:Choice>
              <mc:Fallback>
                <p:oleObj name="Equation" r:id="rId6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0"/>
                        <a:ext cx="28829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Constant Fits (visually):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“Moving Average”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width      is critical (~ k.d.e.)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886200" y="19812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6" imgW="126720" imgH="177480" progId="Equation.3">
                  <p:embed/>
                </p:oleObj>
              </mc:Choice>
              <mc:Fallback>
                <p:oleObj name="Equation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NPRMovie2a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25146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linear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fit to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kernel window weights,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09600" y="4114800"/>
          <a:ext cx="760253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4" imgW="2768400" imgH="431640" progId="Equation.3">
                  <p:embed/>
                </p:oleObj>
              </mc:Choice>
              <mc:Fallback>
                <p:oleObj name="Equation" r:id="rId4" imgW="276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60253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943600" y="2286000"/>
          <a:ext cx="28829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6" imgW="1041120" imgH="431640" progId="Equation.3">
                  <p:embed/>
                </p:oleObj>
              </mc:Choice>
              <mc:Fallback>
                <p:oleObj name="Equation" r:id="rId6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0"/>
                        <a:ext cx="28829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Linear Fits (visually):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“Intercept of Moving Fit Line”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width      is critical (~ k.d.e.)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886200" y="19812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6" imgW="126720" imgH="177480" progId="Equation.3">
                  <p:embed/>
                </p:oleObj>
              </mc:Choice>
              <mc:Fallback>
                <p:oleObj name="Equation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NPRMovie2b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25908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“Intercept of Moving Polynomial Fit”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Window width      is critical (~ k.d.e.)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886200" y="19812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6" imgW="126720" imgH="177480" progId="Equation.3">
                  <p:embed/>
                </p:oleObj>
              </mc:Choice>
              <mc:Fallback>
                <p:oleObj name="Equation" r:id="rId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NPRMovie2c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25908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Polynomial Smoothing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best polynomial degree?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Once again controversial…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Advocates for all of  0, 1, 2, 3.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personal weighting of factors involved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Fan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Gijbels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degree 1, local linear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Bralower Fossil Data: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Based Choice?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recommendations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Reference: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a consensus…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Choice: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of them!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whole spectrum of smooths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different structure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different smoothing levels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 to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Stamps data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modes?</a:t>
            </a:r>
          </a:p>
          <a:p>
            <a:pPr marL="1111250" lvl="1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answers are there….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882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</a:t>
            </a: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Marginal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Clearly NOT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3756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100,   d = 4000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</a:t>
            </a: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cov.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eigen analysis of 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8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1559</Words>
  <Application>Microsoft Office PowerPoint</Application>
  <PresentationFormat>On-screen Show (4:3)</PresentationFormat>
  <Paragraphs>527</Paragraphs>
  <Slides>64</Slides>
  <Notes>64</Notes>
  <HiddenSlides>0</HiddenSlides>
  <MMClips>9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Default Design</vt:lpstr>
      <vt:lpstr>7_Default Design</vt:lpstr>
      <vt:lpstr>Equation</vt:lpstr>
      <vt:lpstr>Robust PCA</vt:lpstr>
      <vt:lpstr>Robust PCA</vt:lpstr>
      <vt:lpstr>Robust PCA</vt:lpstr>
      <vt:lpstr>Aside On Visualization</vt:lpstr>
      <vt:lpstr>Big Picture View of PCA</vt:lpstr>
      <vt:lpstr>Big Picture View of PCA</vt:lpstr>
      <vt:lpstr>Big Picture View of PCA</vt:lpstr>
      <vt:lpstr>Big Picture View of PCA</vt:lpstr>
      <vt:lpstr>Correlation PCA</vt:lpstr>
      <vt:lpstr>Transformations</vt:lpstr>
      <vt:lpstr>Transformations</vt:lpstr>
      <vt:lpstr>Transformations</vt:lpstr>
      <vt:lpstr>Clusters in data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Statistical Smoothing</vt:lpstr>
      <vt:lpstr>Statistical Smoothing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Histograms</vt:lpstr>
      <vt:lpstr>Histograms</vt:lpstr>
      <vt:lpstr>Density Estimation</vt:lpstr>
      <vt:lpstr>Density Estimation</vt:lpstr>
      <vt:lpstr>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Density Estimation</vt:lpstr>
      <vt:lpstr>Statistical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Kernel Density Estimation</vt:lpstr>
      <vt:lpstr>Kernel Density Estimation</vt:lpstr>
      <vt:lpstr>Kernel Density Estimation</vt:lpstr>
      <vt:lpstr>Kernel Density Estimation</vt:lpstr>
      <vt:lpstr>Statistical Smoothing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183</cp:revision>
  <dcterms:created xsi:type="dcterms:W3CDTF">2001-06-08T01:38:43Z</dcterms:created>
  <dcterms:modified xsi:type="dcterms:W3CDTF">2014-09-03T23:34:57Z</dcterms:modified>
</cp:coreProperties>
</file>