
<file path=[Content_Types].xml><?xml version="1.0" encoding="utf-8"?>
<Types xmlns="http://schemas.openxmlformats.org/package/2006/content-types">
  <Default Extension="MPG" ContentType="video/mpeg"/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6" r:id="rId2"/>
    <p:sldMasterId id="2147483718" r:id="rId3"/>
  </p:sldMasterIdLst>
  <p:notesMasterIdLst>
    <p:notesMasterId r:id="rId112"/>
  </p:notesMasterIdLst>
  <p:sldIdLst>
    <p:sldId id="657" r:id="rId4"/>
    <p:sldId id="704" r:id="rId5"/>
    <p:sldId id="710" r:id="rId6"/>
    <p:sldId id="711" r:id="rId7"/>
    <p:sldId id="712" r:id="rId8"/>
    <p:sldId id="713" r:id="rId9"/>
    <p:sldId id="735" r:id="rId10"/>
    <p:sldId id="740" r:id="rId11"/>
    <p:sldId id="744" r:id="rId12"/>
    <p:sldId id="748" r:id="rId13"/>
    <p:sldId id="750" r:id="rId14"/>
    <p:sldId id="753" r:id="rId15"/>
    <p:sldId id="759" r:id="rId16"/>
    <p:sldId id="760" r:id="rId17"/>
    <p:sldId id="761" r:id="rId18"/>
    <p:sldId id="790" r:id="rId19"/>
    <p:sldId id="762" r:id="rId20"/>
    <p:sldId id="763" r:id="rId21"/>
    <p:sldId id="764" r:id="rId22"/>
    <p:sldId id="765" r:id="rId23"/>
    <p:sldId id="766" r:id="rId24"/>
    <p:sldId id="770" r:id="rId25"/>
    <p:sldId id="771" r:id="rId26"/>
    <p:sldId id="772" r:id="rId27"/>
    <p:sldId id="773" r:id="rId28"/>
    <p:sldId id="774" r:id="rId29"/>
    <p:sldId id="775" r:id="rId30"/>
    <p:sldId id="791" r:id="rId31"/>
    <p:sldId id="776" r:id="rId32"/>
    <p:sldId id="777" r:id="rId33"/>
    <p:sldId id="778" r:id="rId34"/>
    <p:sldId id="779" r:id="rId35"/>
    <p:sldId id="780" r:id="rId36"/>
    <p:sldId id="781" r:id="rId37"/>
    <p:sldId id="782" r:id="rId38"/>
    <p:sldId id="783" r:id="rId39"/>
    <p:sldId id="784" r:id="rId40"/>
    <p:sldId id="785" r:id="rId41"/>
    <p:sldId id="786" r:id="rId42"/>
    <p:sldId id="787" r:id="rId43"/>
    <p:sldId id="788" r:id="rId44"/>
    <p:sldId id="792" r:id="rId45"/>
    <p:sldId id="916" r:id="rId46"/>
    <p:sldId id="915" r:id="rId47"/>
    <p:sldId id="917" r:id="rId48"/>
    <p:sldId id="919" r:id="rId49"/>
    <p:sldId id="918" r:id="rId50"/>
    <p:sldId id="921" r:id="rId51"/>
    <p:sldId id="920" r:id="rId52"/>
    <p:sldId id="794" r:id="rId53"/>
    <p:sldId id="795" r:id="rId54"/>
    <p:sldId id="796" r:id="rId55"/>
    <p:sldId id="797" r:id="rId56"/>
    <p:sldId id="798" r:id="rId57"/>
    <p:sldId id="799" r:id="rId58"/>
    <p:sldId id="800" r:id="rId59"/>
    <p:sldId id="801" r:id="rId60"/>
    <p:sldId id="802" r:id="rId61"/>
    <p:sldId id="803" r:id="rId62"/>
    <p:sldId id="804" r:id="rId63"/>
    <p:sldId id="805" r:id="rId64"/>
    <p:sldId id="806" r:id="rId65"/>
    <p:sldId id="807" r:id="rId66"/>
    <p:sldId id="808" r:id="rId67"/>
    <p:sldId id="809" r:id="rId68"/>
    <p:sldId id="810" r:id="rId69"/>
    <p:sldId id="811" r:id="rId70"/>
    <p:sldId id="812" r:id="rId71"/>
    <p:sldId id="813" r:id="rId72"/>
    <p:sldId id="814" r:id="rId73"/>
    <p:sldId id="815" r:id="rId74"/>
    <p:sldId id="816" r:id="rId75"/>
    <p:sldId id="922" r:id="rId76"/>
    <p:sldId id="923" r:id="rId77"/>
    <p:sldId id="817" r:id="rId78"/>
    <p:sldId id="818" r:id="rId79"/>
    <p:sldId id="819" r:id="rId80"/>
    <p:sldId id="820" r:id="rId81"/>
    <p:sldId id="821" r:id="rId82"/>
    <p:sldId id="822" r:id="rId83"/>
    <p:sldId id="823" r:id="rId84"/>
    <p:sldId id="824" r:id="rId85"/>
    <p:sldId id="825" r:id="rId86"/>
    <p:sldId id="826" r:id="rId87"/>
    <p:sldId id="827" r:id="rId88"/>
    <p:sldId id="925" r:id="rId89"/>
    <p:sldId id="828" r:id="rId90"/>
    <p:sldId id="924" r:id="rId91"/>
    <p:sldId id="927" r:id="rId92"/>
    <p:sldId id="928" r:id="rId93"/>
    <p:sldId id="926" r:id="rId94"/>
    <p:sldId id="930" r:id="rId95"/>
    <p:sldId id="931" r:id="rId96"/>
    <p:sldId id="929" r:id="rId97"/>
    <p:sldId id="830" r:id="rId98"/>
    <p:sldId id="831" r:id="rId99"/>
    <p:sldId id="832" r:id="rId100"/>
    <p:sldId id="833" r:id="rId101"/>
    <p:sldId id="834" r:id="rId102"/>
    <p:sldId id="835" r:id="rId103"/>
    <p:sldId id="836" r:id="rId104"/>
    <p:sldId id="837" r:id="rId105"/>
    <p:sldId id="838" r:id="rId106"/>
    <p:sldId id="839" r:id="rId107"/>
    <p:sldId id="840" r:id="rId108"/>
    <p:sldId id="841" r:id="rId109"/>
    <p:sldId id="842" r:id="rId110"/>
    <p:sldId id="843" r:id="rId1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DCDC"/>
    <a:srgbClr val="99FF99"/>
    <a:srgbClr val="FFB279"/>
    <a:srgbClr val="DA71FF"/>
    <a:srgbClr val="D357FF"/>
    <a:srgbClr val="D1FFD1"/>
    <a:srgbClr val="E1FFE1"/>
    <a:srgbClr val="C8C8FF"/>
    <a:srgbClr val="E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110" Type="http://schemas.openxmlformats.org/officeDocument/2006/relationships/slide" Target="slides/slide107.xml"/><Relationship Id="rId115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5167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4B5DC0-B8CF-44F8-AD43-5103565855E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14956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5E5F0F-F07B-4050-8EAB-BA1BBF7D9A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53684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F180C0-36F1-41C8-B57F-41D19B166B4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13155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19DAB5-0E3C-49B1-8017-0AB2C4F7FF6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5070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DC0462-BE6A-4748-9EE5-78163E070F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0810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184AF1-8CF0-4B74-87DC-0BFD004B3A5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47356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D45A46-42AE-4BF4-BA2E-E7B4F3E8936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4643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C6B891-B430-40A2-B083-37ED5A23B14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50835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512918-10E0-40B0-B728-5D1F96DE6D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3435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A8F542-7E9F-4472-9FB2-81276354D19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24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AF3C9A-67AC-41D8-B381-70277147290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92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5BB927-47DB-4A46-9CBB-65338F61A1F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41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85240C-A619-4AEB-82AE-ACFAB3E83B7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58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77A71D-C689-40CD-810C-49014A4296F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9A1A55D-EA3F-4EBD-A1F8-167FF6A7B14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93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77A71D-C689-40CD-810C-49014A4296F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9A1A55D-EA3F-4EBD-A1F8-167FF6A7B14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11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77A71D-C689-40CD-810C-49014A4296F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9A1A55D-EA3F-4EBD-A1F8-167FF6A7B14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294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77A71D-C689-40CD-810C-49014A4296F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9A1A55D-EA3F-4EBD-A1F8-167FF6A7B14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24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C7F769-1B12-43BC-A8EF-81E617F3DC9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86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9A83297-C2CB-468D-B9BB-0598B19D488B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683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71261A-42C6-4CDE-BBB4-F8D158FC26B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96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CD938BF-46BD-4A98-8BF0-867EA6CD64A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85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FC97B4-F736-4F48-B19F-5145D5E4BD2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17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73CE04-DCEF-4961-866F-2480AC14785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06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6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01F6511-8EFF-4FD0-8218-DFCFC146BB5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264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2344D1-04C9-4188-B146-56F817BFF69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16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A816519-1E8A-4A96-A744-A617928010A2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661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45E9F2-1ED8-417E-ADB2-6E40AA848DE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DA40795-1EEA-4486-9E30-455AF659A7F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91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45E9F2-1ED8-417E-ADB2-6E40AA848DE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DA40795-1EEA-4486-9E30-455AF659A7F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60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B15B14-A499-4B8A-8355-412045C181B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47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D16EB48-2D04-4D36-B01B-8E947E03A182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806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A449D1-6312-46DB-9E3A-1C4CB3D1517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57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8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6F8FCA2-E9F4-4E36-A2D9-59D1D24D09B2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4266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83FD89-ABAE-4151-A68D-F5C9B4E560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68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856FADE-94AF-4E25-8C91-0868921F3EF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68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32AAC1-C1F9-4014-A40A-8F3DD25FECB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E6BD1A3-F4A5-4D89-970E-40CB38B1C11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538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32AAC1-C1F9-4014-A40A-8F3DD25FECB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E6BD1A3-F4A5-4D89-970E-40CB38B1C11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172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D025AF-74C2-43A1-BA97-B41BC4C670C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9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06F712-E4F3-423C-8CA1-8FC87C1FA14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419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8C284F-2834-4434-9881-934D91FC0AC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7452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E041AF-026D-4B03-8610-16B9D4B6A66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7391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DF981B-CCE8-45AF-9062-746AE70E5F4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123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DF981B-CCE8-45AF-9062-746AE70E5F4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682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DF981B-CCE8-45AF-9062-746AE70E5F4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326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DF981B-CCE8-45AF-9062-746AE70E5F4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211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DF981B-CCE8-45AF-9062-746AE70E5F4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2668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093655-8AE8-4D93-BE8A-AD986D3324C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734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DF981B-CCE8-45AF-9062-746AE70E5F4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822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093655-8AE8-4D93-BE8A-AD986D3324C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42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AB9F10-C2A3-4A8B-A9E9-A049F239A92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6459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2CFEE0-DC50-4197-B377-8F8FD9EF7ED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924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E62C41-0855-4D14-9FDF-7DD5DADC8A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7444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0E065F-B0C2-427E-8B22-B1E784F639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862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0E065F-B0C2-427E-8B22-B1E784F639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2363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0E065F-B0C2-427E-8B22-B1E784F639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53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8E5563-5FD2-4E75-B3AC-77FF5B2246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9191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8E5563-5FD2-4E75-B3AC-77FF5B2246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6790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8E5563-5FD2-4E75-B3AC-77FF5B2246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593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8E5563-5FD2-4E75-B3AC-77FF5B2246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61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8E5563-5FD2-4E75-B3AC-77FF5B2246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81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CD4FEC-A2A1-4373-98DE-391147B20DD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7821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EE3003-4807-4BC6-9B91-309692E2D48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1349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248C43-E251-43B5-A713-ECC176D4FBB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08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950F61-ED00-455F-8A8A-51C6AE4E1C5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0336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9585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1129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DD1124-D916-4F6B-AF45-662D40CE424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1375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7E3675-66D7-4A49-AA1A-9798B471292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61929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9054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23982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16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651D12-A53C-4E62-AC5A-E4A65EA5E43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02274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6674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2849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920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74041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8033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5893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354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9215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2899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128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29412F-AD30-4638-816E-080CE889CA4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1481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47859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64931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60853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07911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71628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50967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7632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65325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8251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029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E13D82-195F-4E5A-8C91-8A9AEF71A0D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53333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91434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37396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54897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31426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9407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242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2175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0867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2106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773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DD40A3-E1FC-4CA5-8668-31030197C71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29644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3649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62109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03994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2457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12613F-7A45-434C-8135-CA67F5E3A9B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9223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31C453-4769-4B05-AE18-EEAAA163DCD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89814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F4BAC0-BC75-423B-8B06-B527CC4476E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7105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6AB3AE-FDE8-4298-98DA-9336680167C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56705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CEBAF9-C216-432E-807B-F44CCE260F9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5645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8A1AE2-E188-4712-85ED-A30AB70AF34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17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B2D92-2FCE-4589-8F4E-0C77703109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07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DB96-BE2B-4B89-8946-81009D83A1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0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F13F1-E564-4633-84E6-81097B0A15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30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2A1DB-999A-4F4A-9388-71E45BDC60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8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3E9A2-AF5B-46FA-BAC8-40EF57F625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91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5999-351A-4122-B3C9-D65D3FED37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5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D5D3D-4E32-48C1-89DC-2FA2660438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31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ABDB7-8FE3-44E0-8D2B-D7A2A939F9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85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71FDD-28DC-4D94-AB86-691A0AD94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52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2B54-0AEC-470C-9AC8-6B216158DF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23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C1FF1-46AF-492C-BFE7-7A0F3BE5EA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99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FCEA-64FF-4443-BBA4-6A6D31EA71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49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58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41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1488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8888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88" y="1981200"/>
            <a:ext cx="3798887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7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90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49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4624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2555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2954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648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1175" y="304800"/>
            <a:ext cx="2260600" cy="6284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304800"/>
            <a:ext cx="6632575" cy="6284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7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0E05594-AE8F-4605-9E0C-2BD7F517D2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121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6538913"/>
            <a:ext cx="9142413" cy="317500"/>
            <a:chOff x="0" y="4119"/>
            <a:chExt cx="5759" cy="200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2880" y="4119"/>
              <a:ext cx="2880" cy="200"/>
            </a:xfrm>
            <a:prstGeom prst="rect">
              <a:avLst/>
            </a:prstGeom>
            <a:solidFill>
              <a:srgbClr val="33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500" dirty="0">
                  <a:solidFill>
                    <a:srgbClr val="FFFFFF"/>
                  </a:solidFill>
                </a:rPr>
                <a:t>March 17, 2010, </a:t>
              </a:r>
              <a:fld id="{BC8E2D5B-3DBE-4AAC-9A2A-718038CB45D0}" type="slidenum">
                <a:rPr lang="en-GB" sz="1500">
                  <a:solidFill>
                    <a:srgbClr val="FFFFFF"/>
                  </a:solidFill>
                </a:rPr>
                <a:pPr algn="r" defTabSz="457200">
                  <a:lnSpc>
                    <a:spcPct val="93000"/>
                  </a:lnSpc>
                  <a:spcBef>
                    <a:spcPts val="375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t>‹#›</a:t>
              </a:fld>
              <a:endParaRPr lang="en-GB" sz="1500" dirty="0">
                <a:solidFill>
                  <a:srgbClr val="FFFFFF"/>
                </a:solidFill>
              </a:endParaRPr>
            </a:p>
          </p:txBody>
        </p:sp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4119"/>
              <a:ext cx="2880" cy="200"/>
            </a:xfrm>
            <a:prstGeom prst="rect">
              <a:avLst/>
            </a:prstGeom>
            <a:solidFill>
              <a:srgbClr val="1B168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0" y="4119"/>
              <a:ext cx="2880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0" y="4319"/>
              <a:ext cx="2880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>
              <a:off x="0" y="4119"/>
              <a:ext cx="1" cy="2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5759" y="4119"/>
              <a:ext cx="1" cy="2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2880" y="4119"/>
              <a:ext cx="2880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2880" y="4319"/>
              <a:ext cx="2880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1027" name="Group 10"/>
          <p:cNvGrpSpPr>
            <a:grpSpLocks/>
          </p:cNvGrpSpPr>
          <p:nvPr/>
        </p:nvGrpSpPr>
        <p:grpSpPr bwMode="auto">
          <a:xfrm>
            <a:off x="0" y="304800"/>
            <a:ext cx="9142413" cy="684213"/>
            <a:chOff x="0" y="192"/>
            <a:chExt cx="5759" cy="431"/>
          </a:xfrm>
        </p:grpSpPr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5759" cy="431"/>
            </a:xfrm>
            <a:prstGeom prst="rect">
              <a:avLst/>
            </a:prstGeom>
            <a:solidFill>
              <a:srgbClr val="33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74880" rIns="90000" bIns="46800"/>
            <a:lstStyle/>
            <a:p>
              <a:pPr defTabSz="457200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20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0" y="192"/>
              <a:ext cx="5759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0" y="623"/>
              <a:ext cx="5759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>
              <a:off x="0" y="192"/>
              <a:ext cx="1" cy="43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>
              <a:off x="5759" y="192"/>
              <a:ext cx="1" cy="43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1028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304800"/>
            <a:ext cx="90455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5017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20016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05408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2pPr>
      <a:lvl3pPr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3pPr>
      <a:lvl4pPr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4pPr>
      <a:lvl5pPr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5pPr>
      <a:lvl6pPr marL="2514600" indent="-228600"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6pPr>
      <a:lvl7pPr marL="2971800" indent="-228600"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7pPr>
      <a:lvl8pPr marL="3429000" indent="-228600"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8pPr>
      <a:lvl9pPr marL="3886200" indent="-228600"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9pPr>
    </p:titleStyle>
    <p:bodyStyle>
      <a:lvl1pPr marL="342900" indent="-342900" algn="l" defTabSz="457200" rtl="0" eaLnBrk="0" fontAlgn="base" hangingPunct="0">
        <a:lnSpc>
          <a:spcPct val="62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62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62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G"/><Relationship Id="rId1" Type="http://schemas.microsoft.com/office/2007/relationships/media" Target="../media/media2.MP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4.MPG"/><Relationship Id="rId7" Type="http://schemas.openxmlformats.org/officeDocument/2006/relationships/image" Target="../media/image2.png"/><Relationship Id="rId2" Type="http://schemas.openxmlformats.org/officeDocument/2006/relationships/video" Target="../media/media2.MPG"/><Relationship Id="rId1" Type="http://schemas.microsoft.com/office/2007/relationships/media" Target="../media/media2.MPG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4.M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media" Target="../media/media5.MPG"/><Relationship Id="rId7" Type="http://schemas.openxmlformats.org/officeDocument/2006/relationships/image" Target="../media/image3.png"/><Relationship Id="rId2" Type="http://schemas.openxmlformats.org/officeDocument/2006/relationships/video" Target="../media/media3.MPG"/><Relationship Id="rId1" Type="http://schemas.microsoft.com/office/2007/relationships/media" Target="../media/media3.MPG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5.M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7.MPG"/><Relationship Id="rId7" Type="http://schemas.openxmlformats.org/officeDocument/2006/relationships/image" Target="../media/image25.png"/><Relationship Id="rId2" Type="http://schemas.openxmlformats.org/officeDocument/2006/relationships/video" Target="../media/media6.MPG"/><Relationship Id="rId1" Type="http://schemas.microsoft.com/office/2007/relationships/media" Target="../media/media6.MPG"/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7.M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9.MPG"/><Relationship Id="rId7" Type="http://schemas.openxmlformats.org/officeDocument/2006/relationships/image" Target="../media/image27.png"/><Relationship Id="rId2" Type="http://schemas.openxmlformats.org/officeDocument/2006/relationships/video" Target="../media/media8.MPG"/><Relationship Id="rId1" Type="http://schemas.microsoft.com/office/2007/relationships/media" Target="../media/media8.MPG"/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9.M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G"/><Relationship Id="rId1" Type="http://schemas.microsoft.com/office/2007/relationships/media" Target="../media/media3.M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4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6.png"/><Relationship Id="rId5" Type="http://schemas.openxmlformats.org/officeDocument/2006/relationships/image" Target="../media/image51.png"/><Relationship Id="rId4" Type="http://schemas.openxmlformats.org/officeDocument/2006/relationships/image" Target="../media/image5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8.png"/><Relationship Id="rId5" Type="http://schemas.openxmlformats.org/officeDocument/2006/relationships/image" Target="../media/image51.png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0.png"/><Relationship Id="rId5" Type="http://schemas.openxmlformats.org/officeDocument/2006/relationships/image" Target="../media/image51.png"/><Relationship Id="rId4" Type="http://schemas.openxmlformats.org/officeDocument/2006/relationships/image" Target="../media/image59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Want to try similar analyses?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Available from UNC Site License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Download Software: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Google “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Software”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650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4876800" cy="55626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M-estimate (cont.):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Slide sphere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around until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(of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projected data)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at center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204737"/>
              </p:ext>
            </p:extLst>
          </p:nvPr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Equation" r:id="rId4" imgW="253800" imgH="330120" progId="Equation.3">
                  <p:embed/>
                </p:oleObj>
              </mc:Choice>
              <mc:Fallback>
                <p:oleObj name="Equation" r:id="rId4" imgW="253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</p:spTree>
    <p:extLst>
      <p:ext uri="{BB962C8B-B14F-4D97-AF65-F5344CB8AC3E}">
        <p14:creationId xmlns:p14="http://schemas.microsoft.com/office/powerpoint/2010/main" val="2606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Specific DWD directions, for NCI60 Data: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Cancer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Types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z="28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9185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15166"/>
          <a:stretch>
            <a:fillRect/>
          </a:stretch>
        </p:blipFill>
        <p:spPr>
          <a:xfrm>
            <a:off x="2590800" y="1600200"/>
            <a:ext cx="6307138" cy="5495925"/>
          </a:xfrm>
          <a:noFill/>
        </p:spPr>
      </p:pic>
    </p:spTree>
    <p:extLst>
      <p:ext uri="{BB962C8B-B14F-4D97-AF65-F5344CB8AC3E}">
        <p14:creationId xmlns:p14="http://schemas.microsoft.com/office/powerpoint/2010/main" val="9035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directions, for NCI60 Data: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Melanoma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PC1-3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Leukemia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209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15166"/>
          <a:stretch>
            <a:fillRect/>
          </a:stretch>
        </p:blipFill>
        <p:spPr>
          <a:xfrm>
            <a:off x="2590800" y="1600200"/>
            <a:ext cx="6307138" cy="5495925"/>
          </a:xfrm>
          <a:noFill/>
        </p:spPr>
      </p:pic>
    </p:spTree>
    <p:extLst>
      <p:ext uri="{BB962C8B-B14F-4D97-AF65-F5344CB8AC3E}">
        <p14:creationId xmlns:p14="http://schemas.microsoft.com/office/powerpoint/2010/main" val="260144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Off Diagonal PC1-4 &amp; 5-8, NCI60 Data: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&amp; 5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Renal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Leukemia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(separated)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Melanoma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123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15166"/>
          <a:stretch>
            <a:fillRect/>
          </a:stretch>
        </p:blipFill>
        <p:spPr>
          <a:xfrm>
            <a:off x="2590800" y="1600200"/>
            <a:ext cx="6307138" cy="5495925"/>
          </a:xfrm>
          <a:noFill/>
        </p:spPr>
      </p:pic>
    </p:spTree>
    <p:extLst>
      <p:ext uri="{BB962C8B-B14F-4D97-AF65-F5344CB8AC3E}">
        <p14:creationId xmlns:p14="http://schemas.microsoft.com/office/powerpoint/2010/main" val="183983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Lesson: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is limited at finding clusters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Revealed by NCI60 data</a:t>
            </a: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Microarray data</a:t>
            </a: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8 known different cancer types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does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find all 8 clusters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only finds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dirn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max variation</a:t>
            </a: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use class label information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5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5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5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5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deeper example:</a:t>
            </a:r>
          </a:p>
          <a:p>
            <a:pPr marL="711200" indent="-7112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 Flux Data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from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Enrica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Bellone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1066800" lvl="1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National Center for Atmospheric Research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 Flux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quantifying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cloud types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does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 change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when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moving into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cloud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8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9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Mass Flux Data: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3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30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305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2443163" y="1531938"/>
            <a:ext cx="5005387" cy="7535862"/>
          </a:xfrm>
          <a:noFill/>
        </p:spPr>
      </p:pic>
    </p:spTree>
    <p:extLst>
      <p:ext uri="{BB962C8B-B14F-4D97-AF65-F5344CB8AC3E}">
        <p14:creationId xmlns:p14="http://schemas.microsoft.com/office/powerpoint/2010/main" val="230031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PCA of Mass Flux Data: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Captures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 Mountain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hape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PC1:	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Generally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overall height of peak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shows up nicely in mean +- plot  (2nd col)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apparent clusters in scores plot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those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really there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If so, could lead to interesting discovery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If not, could waste effort in investigation 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PCA of Mass Flux Data: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PC2: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Location of peak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 mean +- plot very useful here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PC3: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Width adjustment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 see most clearly in mean +- plot</a:t>
            </a:r>
          </a:p>
          <a:p>
            <a:pPr marL="711200" indent="-711200" eaLnBrk="1" hangingPunct="1">
              <a:lnSpc>
                <a:spcPct val="110000"/>
              </a:lnSpc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Maybe non-linear modes of variation???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9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Investigation of PC1 Clusters: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see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bumps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smooth histogram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Question:  </a:t>
            </a:r>
          </a:p>
          <a:p>
            <a:pPr marL="711200" indent="-711200" algn="ctr" eaLnBrk="1" hangingPunct="1"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structure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</a:t>
            </a:r>
          </a:p>
          <a:p>
            <a:pPr marL="711200" indent="-711200" algn="ctr" eaLnBrk="1" hangingPunct="1"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sampling variability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    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(SIgnificance of ZERo crossings of deriv.)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382000" cy="56388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M-estimate for Cornea Data: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Sample Mean                  M-estimate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Definite improvement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outliers still have some influence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Improvement?    (will suggest one soon) </a:t>
            </a:r>
          </a:p>
        </p:txBody>
      </p:sp>
      <p:pic>
        <p:nvPicPr>
          <p:cNvPr id="13318" name="Picture 3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9" t="24538" r="37892" b="60231"/>
          <a:stretch>
            <a:fillRect/>
          </a:stretch>
        </p:blipFill>
        <p:spPr>
          <a:xfrm>
            <a:off x="1600200" y="1905000"/>
            <a:ext cx="2009775" cy="2055813"/>
          </a:xfrm>
          <a:noFill/>
        </p:spPr>
      </p:pic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1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4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10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4" name="Object 14"/>
          <p:cNvGraphicFramePr>
            <a:graphicFrameLocks noChangeAspect="1"/>
          </p:cNvGraphicFramePr>
          <p:nvPr/>
        </p:nvGraphicFramePr>
        <p:xfrm>
          <a:off x="457200" y="10668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Equation" r:id="rId5" imgW="253800" imgH="330120" progId="Equation.3">
                  <p:embed/>
                </p:oleObj>
              </mc:Choice>
              <mc:Fallback>
                <p:oleObj name="Equation" r:id="rId5" imgW="253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668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9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1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2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3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4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5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6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7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8" name="Rectangle 24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9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0" name="Rectangle 26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2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3343" name="Picture 3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22302" r="56837" b="57988"/>
          <a:stretch>
            <a:fillRect/>
          </a:stretch>
        </p:blipFill>
        <p:spPr>
          <a:xfrm>
            <a:off x="5557838" y="1770063"/>
            <a:ext cx="1941512" cy="2238375"/>
          </a:xfrm>
          <a:noFill/>
        </p:spPr>
      </p:pic>
    </p:spTree>
    <p:extLst>
      <p:ext uri="{BB962C8B-B14F-4D97-AF65-F5344CB8AC3E}">
        <p14:creationId xmlns:p14="http://schemas.microsoft.com/office/powerpoint/2010/main" val="33800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20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Approaches to Robust PCA:</a:t>
            </a:r>
          </a:p>
          <a:p>
            <a:pPr marL="711200" indent="-711200" eaLnBrk="1" hangingPunct="1">
              <a:lnSpc>
                <a:spcPct val="200000"/>
              </a:lnSpc>
              <a:buFontTx/>
              <a:buAutoNum type="arabicPeriod"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Estimation of Covariance Matrix</a:t>
            </a:r>
          </a:p>
          <a:p>
            <a:pPr marL="711200" indent="-711200" eaLnBrk="1" hangingPunct="1">
              <a:lnSpc>
                <a:spcPct val="200000"/>
              </a:lnSpc>
              <a:buFontTx/>
              <a:buAutoNum type="arabicPeriod"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 Pursuit</a:t>
            </a:r>
          </a:p>
          <a:p>
            <a:pPr marL="711200" indent="-711200" eaLnBrk="1" hangingPunct="1">
              <a:lnSpc>
                <a:spcPct val="200000"/>
              </a:lnSpc>
              <a:buFontTx/>
              <a:buAutoNum type="arabicPeriod"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3:    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</a:t>
            </a:r>
          </a:p>
          <a:p>
            <a:pPr marL="711200" indent="-711200" eaLnBrk="1" hangingPunct="1"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0445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527" r="11598" b="10104"/>
          <a:stretch>
            <a:fillRect/>
          </a:stretch>
        </p:blipFill>
        <p:spPr>
          <a:xfrm>
            <a:off x="3352800" y="1447800"/>
            <a:ext cx="5462588" cy="5032375"/>
          </a:xfrm>
          <a:noFill/>
        </p:spPr>
      </p:pic>
    </p:spTree>
    <p:extLst>
      <p:ext uri="{BB962C8B-B14F-4D97-AF65-F5344CB8AC3E}">
        <p14:creationId xmlns:p14="http://schemas.microsoft.com/office/powerpoint/2010/main" val="20799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3:   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use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 to sphere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idea from 	M-estimation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particular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data to centered sphere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Hot Dog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data becomes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Ice Caps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Easily found by PCA (on proj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data)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pulled in to reduce influence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Radius of sphere unimportant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 PCA 3:   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Spherical PCA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Independent Derivation &amp; Alternate Name: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PCA of Spatial Signs</a:t>
                </a:r>
              </a:p>
              <a:p>
                <a:pPr marL="711200" indent="-711200" algn="ctr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(think: multivariate extension of “sign test”)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Idea:  test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: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𝜇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=0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using  #(+) &amp; #(-)</a:t>
                </a:r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3:  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Independent Derivation &amp; Alternate Name: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Spatial Signs</a:t>
            </a:r>
          </a:p>
          <a:p>
            <a:pPr marL="711200" indent="-711200"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(think: multivariate extension of “sign test”)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Complete Description: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Oja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, H. (2010) </a:t>
            </a:r>
            <a:r>
              <a:rPr lang="en-US" i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Multivar</a:t>
            </a:r>
            <a:r>
              <a:rPr lang="en-US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i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Nonpar</a:t>
            </a:r>
            <a:r>
              <a:rPr lang="en-US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i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Methods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Spatial Signs</a:t>
            </a:r>
          </a:p>
          <a:p>
            <a:pPr marL="711200" indent="-711200"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Variation: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Spatial Ranks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Keep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Track of “Depth”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Via Ranks of Radii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9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527" r="11598" b="10104"/>
          <a:stretch>
            <a:fillRect/>
          </a:stretch>
        </p:blipFill>
        <p:spPr>
          <a:xfrm>
            <a:off x="6248400" y="1676400"/>
            <a:ext cx="5462588" cy="5032375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3581400" y="5334000"/>
            <a:ext cx="3962400" cy="533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9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84" name="Picture 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 for Toy Example: 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Curve Data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an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recall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Conventional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 for Toy Example: 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do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result?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0508" name="Picture 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</p:spTree>
    <p:extLst>
      <p:ext uri="{BB962C8B-B14F-4D97-AF65-F5344CB8AC3E}">
        <p14:creationId xmlns:p14="http://schemas.microsoft.com/office/powerpoint/2010/main" val="31625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Data: 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Decompose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Into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Modes of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Variation?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LWR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1059180"/>
            <a:ext cx="4648200" cy="511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 for Toy Data: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looks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smoother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nearly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flat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(unaffected by outlier)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is nearly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tilt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(again unaffected by outlier)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PC3 finally strongly driven by outlier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OK, since all other directions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about equal in variation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Energy Plot, no longer ordered 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(outlier drives SS, but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directions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0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 for Toy Example: 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Check out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Later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Components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2556" name="Picture 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28102" r="7579"/>
          <a:stretch>
            <a:fillRect/>
          </a:stretch>
        </p:blipFill>
        <p:spPr>
          <a:xfrm>
            <a:off x="3352800" y="1930400"/>
            <a:ext cx="5253038" cy="5424488"/>
          </a:xfrm>
          <a:noFill/>
        </p:spPr>
      </p:pic>
    </p:spTree>
    <p:extLst>
      <p:ext uri="{BB962C8B-B14F-4D97-AF65-F5344CB8AC3E}">
        <p14:creationId xmlns:p14="http://schemas.microsoft.com/office/powerpoint/2010/main" val="41569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tx1"/>
            </a:gs>
            <a:gs pos="100000">
              <a:schemeClr val="accent2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arallel coordin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Aside On Visualization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990600"/>
            <a:ext cx="8382000" cy="56388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Multivariate Data Visualization Tool:</a:t>
            </a:r>
          </a:p>
          <a:p>
            <a:pPr marL="711200" indent="-711200" algn="ctr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Coordinates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Fisher Iris Data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4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Named Variables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sz="1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(thanks to Wikipedia)</a:t>
            </a: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0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1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2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4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5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6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8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50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657600" y="4343400"/>
            <a:ext cx="16764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657600" y="4343400"/>
            <a:ext cx="23622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657600" y="4343400"/>
            <a:ext cx="35052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657600" y="4343400"/>
            <a:ext cx="45720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9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tx1"/>
            </a:gs>
            <a:gs pos="100000">
              <a:schemeClr val="accent2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arallel coordin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Aside On Visualization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990600"/>
            <a:ext cx="8382000" cy="56388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Multivariate Data Visualization Tool:</a:t>
            </a:r>
          </a:p>
          <a:p>
            <a:pPr marL="711200" indent="-711200" algn="ctr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Coordinates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Fisher Iris Data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4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Named Variables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Curves are Data Objects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(4-vectors)</a:t>
            </a: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0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1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2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4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5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6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8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50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752600" y="3303588"/>
            <a:ext cx="3733800" cy="1573212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143000"/>
            <a:ext cx="8153400" cy="53340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View:   Parallel Coordinates Plot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X-axis: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Zernike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Coefficient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Number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Y-axis: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Coefficient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2" name="Rectangle 3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3583" name="Picture 3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24979" r="16420" b="36577"/>
          <a:stretch>
            <a:fillRect/>
          </a:stretch>
        </p:blipFill>
        <p:spPr>
          <a:xfrm>
            <a:off x="3921125" y="1997075"/>
            <a:ext cx="4614863" cy="4718050"/>
          </a:xfrm>
          <a:noFill/>
        </p:spPr>
      </p:pic>
      <p:sp>
        <p:nvSpPr>
          <p:cNvPr id="23584" name="Line 32"/>
          <p:cNvSpPr>
            <a:spLocks noChangeShapeType="1"/>
          </p:cNvSpPr>
          <p:nvPr/>
        </p:nvSpPr>
        <p:spPr bwMode="auto">
          <a:xfrm flipV="1">
            <a:off x="2667000" y="3429000"/>
            <a:ext cx="3657600" cy="3810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 flipV="1">
            <a:off x="2514600" y="2819400"/>
            <a:ext cx="1676400" cy="3276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143000"/>
            <a:ext cx="8153400" cy="5334000"/>
          </a:xfrm>
        </p:spPr>
        <p:txBody>
          <a:bodyPr/>
          <a:lstStyle/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Data,    Parallel Coordinates Plot: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Top Plot: Zernike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Coefficients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n = 43 very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Action in few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Freq. Coeffs.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4607" name="Picture 3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24979" r="16420" b="36577"/>
          <a:stretch>
            <a:fillRect/>
          </a:stretch>
        </p:blipFill>
        <p:spPr>
          <a:xfrm>
            <a:off x="3921125" y="1997075"/>
            <a:ext cx="4614863" cy="4718050"/>
          </a:xfrm>
          <a:noFill/>
        </p:spPr>
      </p:pic>
      <p:sp>
        <p:nvSpPr>
          <p:cNvPr id="24608" name="Line 32"/>
          <p:cNvSpPr>
            <a:spLocks noChangeShapeType="1"/>
          </p:cNvSpPr>
          <p:nvPr/>
        </p:nvSpPr>
        <p:spPr bwMode="auto">
          <a:xfrm flipV="1">
            <a:off x="2819400" y="2743200"/>
            <a:ext cx="1371600" cy="76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 flipV="1">
            <a:off x="1828800" y="2743200"/>
            <a:ext cx="2895600" cy="1600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 flipV="1">
            <a:off x="3810000" y="3429000"/>
            <a:ext cx="838200" cy="22860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Data,   Parallel Coordinates Plot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Middle Plot:   (Zernike Coefficients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median)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Variation in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lowest frequencies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as in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Fourier compression of smooth signals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Projecting on sphere will destroy this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magnifying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 frequency behavior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Bottom Plot:    discussed later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0" name="Rectangle 3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Magnification of High Freq. Coeff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 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</a:t>
            </a:r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Analysis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  project data onto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suitable ellipse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not sphere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ellipse?     (in general, this is problem that PCA solves!)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Simplification:    Consider ellipses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to coordinate axes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Spherical PCA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Problem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 </a:t>
                </a:r>
              </a:p>
              <a:p>
                <a:pPr marL="711200" indent="-7112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Magnification of High Freq.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Coeff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Solution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 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Elliptical Analysis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u="sng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Background (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Univariate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):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MAD = Median Absolute Deviation </a:t>
                </a:r>
              </a:p>
              <a:p>
                <a:pPr marL="711200" indent="-7112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MAD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𝑚𝑒𝑑𝑖𝑎𝑛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𝑚𝑒𝑑𝑖𝑎𝑛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Simple, High Breakdown, Outlier Resistant, Measure of “Scale”</a:t>
                </a: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7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8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9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0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3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4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5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6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7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8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9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0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1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2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3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4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5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6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7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7678" name="Picture 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2" t="2527" r="7137"/>
          <a:stretch>
            <a:fillRect/>
          </a:stretch>
        </p:blipFill>
        <p:spPr>
          <a:xfrm>
            <a:off x="990600" y="762000"/>
            <a:ext cx="7259638" cy="6661150"/>
          </a:xfrm>
          <a:noFill/>
        </p:spPr>
      </p:pic>
      <p:sp>
        <p:nvSpPr>
          <p:cNvPr id="27679" name="Line 34"/>
          <p:cNvSpPr>
            <a:spLocks noChangeShapeType="1"/>
          </p:cNvSpPr>
          <p:nvPr/>
        </p:nvSpPr>
        <p:spPr bwMode="auto">
          <a:xfrm>
            <a:off x="2971800" y="1524000"/>
            <a:ext cx="28194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80" name="Line 35"/>
          <p:cNvSpPr>
            <a:spLocks noChangeShapeType="1"/>
          </p:cNvSpPr>
          <p:nvPr/>
        </p:nvSpPr>
        <p:spPr bwMode="auto">
          <a:xfrm flipH="1">
            <a:off x="7543800" y="2819400"/>
            <a:ext cx="0" cy="2057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81" name="Line 36"/>
          <p:cNvSpPr>
            <a:spLocks noChangeShapeType="1"/>
          </p:cNvSpPr>
          <p:nvPr/>
        </p:nvSpPr>
        <p:spPr bwMode="auto">
          <a:xfrm flipH="1" flipV="1">
            <a:off x="2971800" y="6172200"/>
            <a:ext cx="274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82" name="Text Box 37"/>
          <p:cNvSpPr txBox="1">
            <a:spLocks noChangeArrowheads="1"/>
          </p:cNvSpPr>
          <p:nvPr/>
        </p:nvSpPr>
        <p:spPr bwMode="auto">
          <a:xfrm>
            <a:off x="3962400" y="1219200"/>
            <a:ext cx="11430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600" smtClean="0">
                <a:solidFill>
                  <a:srgbClr val="0000FF"/>
                </a:solidFill>
              </a:rPr>
              <a:t>Rescale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600" smtClean="0">
                <a:solidFill>
                  <a:srgbClr val="0000FF"/>
                </a:solidFill>
              </a:rPr>
              <a:t>Coords</a:t>
            </a:r>
          </a:p>
        </p:txBody>
      </p:sp>
      <p:sp>
        <p:nvSpPr>
          <p:cNvPr id="27683" name="Text Box 38"/>
          <p:cNvSpPr txBox="1">
            <a:spLocks noChangeArrowheads="1"/>
          </p:cNvSpPr>
          <p:nvPr/>
        </p:nvSpPr>
        <p:spPr bwMode="auto">
          <a:xfrm>
            <a:off x="3962400" y="5867400"/>
            <a:ext cx="10668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600" smtClean="0">
                <a:solidFill>
                  <a:srgbClr val="0000FF"/>
                </a:solidFill>
              </a:rPr>
              <a:t>Unscale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600" smtClean="0">
                <a:solidFill>
                  <a:srgbClr val="0000FF"/>
                </a:solidFill>
              </a:rPr>
              <a:t>Coords</a:t>
            </a:r>
          </a:p>
        </p:txBody>
      </p:sp>
      <p:sp>
        <p:nvSpPr>
          <p:cNvPr id="27684" name="Text Box 39"/>
          <p:cNvSpPr txBox="1">
            <a:spLocks noChangeArrowheads="1"/>
          </p:cNvSpPr>
          <p:nvPr/>
        </p:nvSpPr>
        <p:spPr bwMode="auto">
          <a:xfrm>
            <a:off x="6477000" y="35814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0000FF"/>
                </a:solidFill>
              </a:rPr>
              <a:t>Spherical    PCA</a:t>
            </a:r>
          </a:p>
        </p:txBody>
      </p:sp>
    </p:spTree>
    <p:extLst>
      <p:ext uri="{BB962C8B-B14F-4D97-AF65-F5344CB8AC3E}">
        <p14:creationId xmlns:p14="http://schemas.microsoft.com/office/powerpoint/2010/main" val="6212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Movie: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1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1065992"/>
            <a:ext cx="2743584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7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Analysis (cont.):</a:t>
            </a:r>
          </a:p>
          <a:p>
            <a:pPr marL="711200" indent="-7112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Implementation,</a:t>
            </a:r>
          </a:p>
          <a:p>
            <a:pPr marL="711200" indent="-711200" algn="ctr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via coordinate axis rescaling</a:t>
            </a:r>
          </a:p>
          <a:p>
            <a:pPr marL="711200" indent="-7112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Divide each axis by MAD</a:t>
            </a:r>
          </a:p>
          <a:p>
            <a:pPr marL="711200" indent="-7112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Data to sphere (in transformed space)</a:t>
            </a:r>
          </a:p>
          <a:p>
            <a:pPr marL="711200" indent="-7112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original space (</a:t>
            </a: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ply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by </a:t>
            </a: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MAD) for analysis</a:t>
            </a:r>
          </a:p>
          <a:p>
            <a:pPr marL="711200" indent="-7112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PCA on Projections</a:t>
            </a: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7" name="Rectangle 32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4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762000"/>
            <a:ext cx="8763000" cy="5943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Estimate of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711200" indent="-711200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   	   M-estimation in transformed space </a:t>
            </a:r>
          </a:p>
          <a:p>
            <a:pPr marL="711200" indent="-711200" algn="ctr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(then transform back)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Results for cornea data:</a:t>
            </a:r>
          </a:p>
          <a:p>
            <a:pPr marL="711200" indent="-711200" eaLnBrk="1" hangingPunct="1"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Sample Mean     Spherical Center    Elliptical Center</a:t>
            </a:r>
          </a:p>
          <a:p>
            <a:pPr marL="711200" indent="-7112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clearly best</a:t>
            </a:r>
          </a:p>
          <a:p>
            <a:pPr marL="711200" indent="-7112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Nearly no edge effect </a:t>
            </a:r>
          </a:p>
        </p:txBody>
      </p:sp>
      <p:pic>
        <p:nvPicPr>
          <p:cNvPr id="717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9" t="24538" r="37892" b="60231"/>
          <a:stretch>
            <a:fillRect/>
          </a:stretch>
        </p:blipFill>
        <p:spPr>
          <a:xfrm>
            <a:off x="533400" y="2819400"/>
            <a:ext cx="2009775" cy="2055813"/>
          </a:xfrm>
          <a:noFill/>
        </p:spPr>
      </p:pic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15"/>
          <p:cNvGraphicFramePr>
            <a:graphicFrameLocks noChangeAspect="1"/>
          </p:cNvGraphicFramePr>
          <p:nvPr/>
        </p:nvGraphicFramePr>
        <p:xfrm>
          <a:off x="990600" y="1219200"/>
          <a:ext cx="3603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5" name="Equation" r:id="rId5" imgW="253800" imgH="330120" progId="Equation.3">
                  <p:embed/>
                </p:oleObj>
              </mc:Choice>
              <mc:Fallback>
                <p:oleObj name="Equation" r:id="rId5" imgW="253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19200"/>
                        <a:ext cx="3603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5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7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8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9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0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1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2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3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4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5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6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7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8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199" name="Picture 3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22302" r="56837" b="57988"/>
          <a:stretch>
            <a:fillRect/>
          </a:stretch>
        </p:blipFill>
        <p:spPr>
          <a:xfrm>
            <a:off x="3505200" y="2819400"/>
            <a:ext cx="1809750" cy="2085975"/>
          </a:xfrm>
          <a:noFill/>
        </p:spPr>
      </p:pic>
      <p:pic>
        <p:nvPicPr>
          <p:cNvPr id="7200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0" t="24088" r="56837" b="59772"/>
          <a:stretch>
            <a:fillRect/>
          </a:stretch>
        </p:blipFill>
        <p:spPr bwMode="auto">
          <a:xfrm>
            <a:off x="6172200" y="3048000"/>
            <a:ext cx="19335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03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PC1,    Elliptical PC1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1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57400" y="1981200"/>
            <a:ext cx="2057688" cy="4344006"/>
          </a:xfrm>
          <a:prstGeom prst="rect">
            <a:avLst/>
          </a:prstGeom>
        </p:spPr>
      </p:pic>
      <p:pic>
        <p:nvPicPr>
          <p:cNvPr id="3" name="NORM122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52712" y="1981200"/>
            <a:ext cx="2057688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1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PC1,    Elliptical PC1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finds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overall curvature &amp; correlated astigmatism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Minor edge effects almost completely gone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hlinkClick r:id="" action="ppaction://hlinkfile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PC2,    Elliptical PC2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" name="NORM2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57400" y="1981200"/>
            <a:ext cx="2057688" cy="4344006"/>
          </a:xfrm>
          <a:prstGeom prst="rect">
            <a:avLst/>
          </a:prstGeom>
        </p:spPr>
      </p:pic>
      <p:pic>
        <p:nvPicPr>
          <p:cNvPr id="5" name="NORM222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28912" y="1981200"/>
            <a:ext cx="2057688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3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PC1,    Elliptical PC1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finds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overall curvature &amp; correlated astigmatism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Minor edge effects almost completely gone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PC2,    Elliptical PC2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Huge edge effects dramatically reduced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finds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steeper superior vs. inferior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0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PC3,    Elliptical PC3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3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57400" y="1981200"/>
            <a:ext cx="2057688" cy="4344006"/>
          </a:xfrm>
          <a:prstGeom prst="rect">
            <a:avLst/>
          </a:prstGeom>
        </p:spPr>
      </p:pic>
      <p:pic>
        <p:nvPicPr>
          <p:cNvPr id="3" name="NORM322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28912" y="1981200"/>
            <a:ext cx="2057688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7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 (cont.):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PC3,    Elliptical PC3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-Edge effects greatly diminished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some of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against the rule astigmatism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also lost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Price paid for robustness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PC4,    Elliptical PC4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4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57400" y="1981200"/>
            <a:ext cx="2057688" cy="4344006"/>
          </a:xfrm>
          <a:prstGeom prst="rect">
            <a:avLst/>
          </a:prstGeom>
        </p:spPr>
      </p:pic>
      <p:pic>
        <p:nvPicPr>
          <p:cNvPr id="3" name="NORM422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28912" y="1981200"/>
            <a:ext cx="2057688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0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 (cont.):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PC3,    Elliptical PC3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-Edge effects greatly diminished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some of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against the rule astigmatism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also lost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Price paid for robustness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PC4,    Elliptical PC4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looks more like variation on astigmatism???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Summary: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(1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image):   mild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astigmatism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structure called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the rule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curved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less curved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Corresponds to first optometric measure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(89%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in Mean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Resid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SS sense)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Also: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stronger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astig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&amp;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astig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between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astig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Scores (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  Apparent Gaussian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7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Current state of the art: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&amp; Elliptical PCA are a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kludge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 together by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Robustness Amateurs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solve this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problem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News: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Robustness Pros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are now in the game: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Maronna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(2006), Sec. 6.10.2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Disclaimer on robust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Cornea Data: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Critical parameter is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radius of analysis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:    Shown above, Elliptical PCA very effective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:    Stronger edge effects, Elliptical PCA less useful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:    Edge effects weaker, don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need robust PCA </a:t>
            </a:r>
          </a:p>
        </p:txBody>
      </p:sp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7" name="Rectangle 3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31"/>
          <p:cNvGraphicFramePr>
            <a:graphicFrameLocks noChangeAspect="1"/>
          </p:cNvGraphicFramePr>
          <p:nvPr/>
        </p:nvGraphicFramePr>
        <p:xfrm>
          <a:off x="1143000" y="2895600"/>
          <a:ext cx="16002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5" name="Equation" r:id="rId4" imgW="1346200" imgH="381000" progId="Equation.3">
                  <p:embed/>
                </p:oleObj>
              </mc:Choice>
              <mc:Fallback>
                <p:oleObj name="Equation" r:id="rId4" imgW="13462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95600"/>
                        <a:ext cx="1600200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8" name="Rectangle 3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5" name="Object 33"/>
          <p:cNvGraphicFramePr>
            <a:graphicFrameLocks noChangeAspect="1"/>
          </p:cNvGraphicFramePr>
          <p:nvPr/>
        </p:nvGraphicFramePr>
        <p:xfrm>
          <a:off x="990600" y="4038600"/>
          <a:ext cx="181768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6" name="Equation" r:id="rId6" imgW="1549080" imgH="380880" progId="Equation.3">
                  <p:embed/>
                </p:oleObj>
              </mc:Choice>
              <mc:Fallback>
                <p:oleObj name="Equation" r:id="rId6" imgW="15490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038600"/>
                        <a:ext cx="1817688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9" name="Rectangle 3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6" name="Object 35"/>
          <p:cNvGraphicFramePr>
            <a:graphicFrameLocks noChangeAspect="1"/>
          </p:cNvGraphicFramePr>
          <p:nvPr/>
        </p:nvGraphicFramePr>
        <p:xfrm>
          <a:off x="914400" y="5181600"/>
          <a:ext cx="18288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7" name="Equation" r:id="rId8" imgW="1562100" imgH="381000" progId="Equation.3">
                  <p:embed/>
                </p:oleObj>
              </mc:Choice>
              <mc:Fallback>
                <p:oleObj name="Equation" r:id="rId8" imgW="15621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81600"/>
                        <a:ext cx="182880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7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Above View: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finds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optimal directions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point cloud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0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Above View: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finds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optimal directions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point cloud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Above View: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finds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optimal directions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point cloud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Maximize projected variation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Minimize residual variation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(same by Pythagorean Theorem)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Notes: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 useful insights about data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compute for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any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point cloud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there are other views. 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Viewpoint:    Gaussian Likelihood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9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Viewpoint:    Gaussian Likelihood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45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Viewpoint:    Gaussian Likelihood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When data are multivariate Gaussian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finds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axes of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contours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of Probability Density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Maximum Likelihood Estimate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Viewpoint:    Gaussian Likelihood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Maximum Likelihood Estimate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Viewpoint:    Gaussian Likelihood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When data are multivariate Gaussian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finds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axes of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contours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of Probability Density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Maximum Likelihood Estimate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Mistaken idea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only useful for Gaussian data 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Movie: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2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1065992"/>
            <a:ext cx="2743584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9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check for Gaussian distribution: 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Standardized parallel coordinate plot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Subtract coordinate wise median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(robust version of mean)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(not good as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point cloud center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now only looking at coordinates)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Divide by MAD / MAD(N(0,1))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(put on same scale as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 deviation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 if data stays in range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to +3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3200400" cy="53340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Data:  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Standardized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Plot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Shown before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4847" name="Picture 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7" t="24979" r="16420"/>
          <a:stretch>
            <a:fillRect/>
          </a:stretch>
        </p:blipFill>
        <p:spPr>
          <a:xfrm>
            <a:off x="3997325" y="1379538"/>
            <a:ext cx="4827588" cy="9859962"/>
          </a:xfrm>
          <a:noFill/>
        </p:spPr>
      </p:pic>
    </p:spTree>
    <p:extLst>
      <p:ext uri="{BB962C8B-B14F-4D97-AF65-F5344CB8AC3E}">
        <p14:creationId xmlns:p14="http://schemas.microsoft.com/office/powerpoint/2010/main" val="380227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3200400" cy="50292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Cornea Data:  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Median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(Data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Median)</a:t>
            </a:r>
          </a:p>
          <a:p>
            <a:pPr marL="711200" indent="-711200" eaLnBrk="1" hangingPunct="1">
              <a:lnSpc>
                <a:spcPct val="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-------------------</a:t>
            </a:r>
          </a:p>
          <a:p>
            <a:pPr marL="711200" indent="-711200" eaLnBrk="1" hangingPunct="1">
              <a:lnSpc>
                <a:spcPct val="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MAD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5871" name="Picture 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7" t="24979" r="16420"/>
          <a:stretch>
            <a:fillRect/>
          </a:stretch>
        </p:blipFill>
        <p:spPr>
          <a:xfrm>
            <a:off x="3997325" y="1379538"/>
            <a:ext cx="4827588" cy="9859962"/>
          </a:xfrm>
          <a:noFill/>
        </p:spPr>
      </p:pic>
      <p:sp>
        <p:nvSpPr>
          <p:cNvPr id="35872" name="Line 32"/>
          <p:cNvSpPr>
            <a:spLocks noChangeShapeType="1"/>
          </p:cNvSpPr>
          <p:nvPr/>
        </p:nvSpPr>
        <p:spPr bwMode="auto">
          <a:xfrm flipV="1">
            <a:off x="3124200" y="5257800"/>
            <a:ext cx="2895600" cy="3048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73" name="Line 33"/>
          <p:cNvSpPr>
            <a:spLocks noChangeShapeType="1"/>
          </p:cNvSpPr>
          <p:nvPr/>
        </p:nvSpPr>
        <p:spPr bwMode="auto">
          <a:xfrm>
            <a:off x="3124200" y="3733800"/>
            <a:ext cx="22098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74" name="Line 34"/>
          <p:cNvSpPr>
            <a:spLocks noChangeShapeType="1"/>
          </p:cNvSpPr>
          <p:nvPr/>
        </p:nvSpPr>
        <p:spPr bwMode="auto">
          <a:xfrm>
            <a:off x="2362200" y="1981200"/>
            <a:ext cx="228600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Check for Gaussian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Parallel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Plot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Cornea data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(recall image view of data)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Several data points &gt; 20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s.d.s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the center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Distribution clearly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Gaussian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Strong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kurtosis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(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heavy tailed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PCA still gave strong insights 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Image View of Cornea Data: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LWR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1417320"/>
            <a:ext cx="4419600" cy="48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4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related (&amp; better known) variation of PCA: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cov. matrix with correlation matrix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do eigen analysis of     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</a:t>
            </a:r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5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8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0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1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2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3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4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5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6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7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8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9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50" name="Rectangle 32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31"/>
          <p:cNvGraphicFramePr>
            <a:graphicFrameLocks noChangeAspect="1"/>
          </p:cNvGraphicFramePr>
          <p:nvPr/>
        </p:nvGraphicFramePr>
        <p:xfrm>
          <a:off x="3505200" y="2817813"/>
          <a:ext cx="4419600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" name="Equation" r:id="rId4" imgW="3924000" imgH="1803240" progId="Equation.3">
                  <p:embed/>
                </p:oleObj>
              </mc:Choice>
              <mc:Fallback>
                <p:oleObj name="Equation" r:id="rId4" imgW="3924000" imgH="1803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17813"/>
                        <a:ext cx="4419600" cy="2036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1" name="Rectangle 34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33"/>
          <p:cNvGraphicFramePr>
            <a:graphicFrameLocks noChangeAspect="1"/>
          </p:cNvGraphicFramePr>
          <p:nvPr/>
        </p:nvGraphicFramePr>
        <p:xfrm>
          <a:off x="2286000" y="5461000"/>
          <a:ext cx="35814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1" name="Equation" r:id="rId6" imgW="2984500" imgH="889000" progId="Equation.3">
                  <p:embed/>
                </p:oleObj>
              </mc:Choice>
              <mc:Fallback>
                <p:oleObj name="Equation" r:id="rId6" imgW="29845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461000"/>
                        <a:ext cx="3581400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084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use correlation matrix?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Makes features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unit free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Height, Weight, Age, $, …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 in point cloud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meaningful or useful?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unimportant directions dominate? 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20" name="Rectangle 33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Thoughts on Correlation PCA: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be very useful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(especially with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noncommensurate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units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always,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hide important structure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make choice: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Decide whether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whitening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useful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My personal use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 is rare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people use it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of the time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1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Useful Method for Data Analysts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Apply to Marginal Distributions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(i.e. to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Individual Variables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Idea:  Put Data on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Scale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Example:</a:t>
            </a:r>
          </a:p>
          <a:p>
            <a:pPr marL="857250" lvl="1" indent="-457200"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Orders of Magnitude Different</a:t>
            </a:r>
          </a:p>
          <a:p>
            <a:pPr marL="857250" lvl="1" indent="-457200"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</a:t>
            </a:r>
            <a:r>
              <a:rPr lang="en-US" baseline="-25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Puts Data on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ore Analyzable Scale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Example:    Melanoma Data Analysis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Current Collaborators: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Nancy Thomas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Marc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Niethammer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David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Eberhard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Qing Feng</a:t>
            </a:r>
          </a:p>
          <a:p>
            <a:pPr marL="400050" lvl="1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Heather Couture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Movie: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Mean:  same as above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centerpoint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point cloud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studying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 from mean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Images along direction vector: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Looks terrible???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Why?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3200" smtClean="0">
                <a:solidFill>
                  <a:srgbClr val="FFFFFF"/>
                </a:solidFill>
              </a:rPr>
              <a:t>Clinical diagnosis</a:t>
            </a:r>
          </a:p>
        </p:txBody>
      </p:sp>
      <p:grpSp>
        <p:nvGrpSpPr>
          <p:cNvPr id="7171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7175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Background</a:t>
              </a:r>
            </a:p>
          </p:txBody>
        </p:sp>
        <p:sp>
          <p:nvSpPr>
            <p:cNvPr id="717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Introduction</a:t>
              </a:r>
            </a:p>
          </p:txBody>
        </p:sp>
        <p:sp>
          <p:nvSpPr>
            <p:cNvPr id="7177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78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79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80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81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82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grpSp>
        <p:nvGrpSpPr>
          <p:cNvPr id="7172" name="Group 3"/>
          <p:cNvGrpSpPr>
            <a:grpSpLocks noChangeAspect="1"/>
          </p:cNvGrpSpPr>
          <p:nvPr/>
        </p:nvGrpSpPr>
        <p:grpSpPr bwMode="auto">
          <a:xfrm>
            <a:off x="762000" y="2133600"/>
            <a:ext cx="7570788" cy="2514600"/>
            <a:chOff x="2268538" y="2362200"/>
            <a:chExt cx="4556125" cy="1374775"/>
          </a:xfrm>
        </p:grpSpPr>
        <p:pic>
          <p:nvPicPr>
            <p:cNvPr id="7173" name="Picture 2" descr="Dx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013" y="2819400"/>
              <a:ext cx="1898650" cy="73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3" descr="Dx_Picture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538" y="2362200"/>
              <a:ext cx="2619375" cy="137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31084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3200" smtClean="0">
                <a:solidFill>
                  <a:srgbClr val="FFFFFF"/>
                </a:solidFill>
              </a:rPr>
              <a:t>Image Analysis of Histology Slides</a:t>
            </a:r>
          </a:p>
        </p:txBody>
      </p:sp>
      <p:grpSp>
        <p:nvGrpSpPr>
          <p:cNvPr id="8195" name="Group 2"/>
          <p:cNvGrpSpPr>
            <a:grpSpLocks/>
          </p:cNvGrpSpPr>
          <p:nvPr/>
        </p:nvGrpSpPr>
        <p:grpSpPr bwMode="auto">
          <a:xfrm>
            <a:off x="-1588" y="0"/>
            <a:ext cx="9142413" cy="317500"/>
            <a:chOff x="-1" y="0"/>
            <a:chExt cx="5759" cy="200"/>
          </a:xfrm>
        </p:grpSpPr>
        <p:sp>
          <p:nvSpPr>
            <p:cNvPr id="8207" name="Rectangle 3"/>
            <p:cNvSpPr>
              <a:spLocks noChangeArrowheads="1"/>
            </p:cNvSpPr>
            <p:nvPr/>
          </p:nvSpPr>
          <p:spPr bwMode="auto">
            <a:xfrm>
              <a:off x="2879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Goal</a:t>
              </a:r>
            </a:p>
          </p:txBody>
        </p:sp>
        <p:sp>
          <p:nvSpPr>
            <p:cNvPr id="8208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Background</a:t>
              </a:r>
            </a:p>
          </p:txBody>
        </p:sp>
        <p:sp>
          <p:nvSpPr>
            <p:cNvPr id="8209" name="Line 5"/>
            <p:cNvSpPr>
              <a:spLocks noChangeShapeType="1"/>
            </p:cNvSpPr>
            <p:nvPr/>
          </p:nvSpPr>
          <p:spPr bwMode="auto">
            <a:xfrm>
              <a:off x="-1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10" name="Line 6"/>
            <p:cNvSpPr>
              <a:spLocks noChangeShapeType="1"/>
            </p:cNvSpPr>
            <p:nvPr/>
          </p:nvSpPr>
          <p:spPr bwMode="auto">
            <a:xfrm>
              <a:off x="-1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11" name="Line 7"/>
            <p:cNvSpPr>
              <a:spLocks noChangeShapeType="1"/>
            </p:cNvSpPr>
            <p:nvPr/>
          </p:nvSpPr>
          <p:spPr bwMode="auto">
            <a:xfrm>
              <a:off x="-1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12" name="Line 8"/>
            <p:cNvSpPr>
              <a:spLocks noChangeShapeType="1"/>
            </p:cNvSpPr>
            <p:nvPr/>
          </p:nvSpPr>
          <p:spPr bwMode="auto">
            <a:xfrm>
              <a:off x="5758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13" name="Line 9"/>
            <p:cNvSpPr>
              <a:spLocks noChangeShapeType="1"/>
            </p:cNvSpPr>
            <p:nvPr/>
          </p:nvSpPr>
          <p:spPr bwMode="auto">
            <a:xfrm>
              <a:off x="2879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14" name="Line 10"/>
            <p:cNvSpPr>
              <a:spLocks noChangeShapeType="1"/>
            </p:cNvSpPr>
            <p:nvPr/>
          </p:nvSpPr>
          <p:spPr bwMode="auto">
            <a:xfrm>
              <a:off x="2879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pic>
        <p:nvPicPr>
          <p:cNvPr id="819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04913"/>
            <a:ext cx="2605088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204913"/>
            <a:ext cx="2605087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4114800" y="3810000"/>
            <a:ext cx="18288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000000"/>
                </a:solidFill>
              </a:rPr>
              <a:t>Melanoma</a:t>
            </a:r>
          </a:p>
        </p:txBody>
      </p:sp>
      <p:pic>
        <p:nvPicPr>
          <p:cNvPr id="8199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90600"/>
            <a:ext cx="2667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00" name="Text Box 15"/>
          <p:cNvSpPr txBox="1">
            <a:spLocks noChangeArrowheads="1"/>
          </p:cNvSpPr>
          <p:nvPr/>
        </p:nvSpPr>
        <p:spPr bwMode="auto">
          <a:xfrm>
            <a:off x="6781800" y="3349625"/>
            <a:ext cx="16779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524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000" smtClean="0">
                <a:solidFill>
                  <a:srgbClr val="000000"/>
                </a:solidFill>
              </a:rPr>
              <a:t>Image: www.melanoma.ca</a:t>
            </a:r>
          </a:p>
        </p:txBody>
      </p:sp>
      <p:sp>
        <p:nvSpPr>
          <p:cNvPr id="8201" name="Text Box 16"/>
          <p:cNvSpPr txBox="1">
            <a:spLocks noChangeArrowheads="1"/>
          </p:cNvSpPr>
          <p:nvPr/>
        </p:nvSpPr>
        <p:spPr bwMode="auto">
          <a:xfrm>
            <a:off x="1143000" y="3810000"/>
            <a:ext cx="1143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000000"/>
                </a:solidFill>
              </a:rPr>
              <a:t>Benign</a:t>
            </a:r>
          </a:p>
        </p:txBody>
      </p:sp>
      <p:sp>
        <p:nvSpPr>
          <p:cNvPr id="8202" name="Text Box 17"/>
          <p:cNvSpPr txBox="1">
            <a:spLocks noChangeArrowheads="1"/>
          </p:cNvSpPr>
          <p:nvPr/>
        </p:nvSpPr>
        <p:spPr bwMode="auto">
          <a:xfrm>
            <a:off x="228600" y="4232275"/>
            <a:ext cx="86868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000000"/>
                </a:solidFill>
              </a:rPr>
              <a:t>1 in 75 North Americans will develop a </a:t>
            </a:r>
          </a:p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000000"/>
                </a:solidFill>
              </a:rPr>
              <a:t>malignant melanoma in their lifetime.</a:t>
            </a:r>
          </a:p>
        </p:txBody>
      </p:sp>
      <p:sp>
        <p:nvSpPr>
          <p:cNvPr id="8203" name="Text Box 18"/>
          <p:cNvSpPr txBox="1">
            <a:spLocks noChangeArrowheads="1"/>
          </p:cNvSpPr>
          <p:nvPr/>
        </p:nvSpPr>
        <p:spPr bwMode="auto">
          <a:xfrm>
            <a:off x="1390650" y="5449888"/>
            <a:ext cx="180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204" name="Text Box 20"/>
          <p:cNvSpPr txBox="1">
            <a:spLocks noChangeArrowheads="1"/>
          </p:cNvSpPr>
          <p:nvPr/>
        </p:nvSpPr>
        <p:spPr bwMode="auto">
          <a:xfrm>
            <a:off x="228600" y="5029200"/>
            <a:ext cx="86106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3333CC"/>
                </a:solidFill>
              </a:rPr>
              <a:t>Initial goal: 	Automatically segment nuclei.</a:t>
            </a:r>
          </a:p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3333CC"/>
                </a:solidFill>
              </a:rPr>
              <a:t>Challenge: 	Dense packing of nuclei.</a:t>
            </a:r>
          </a:p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3333CC"/>
                </a:solidFill>
              </a:rPr>
              <a:t>Ultimately:	Cancer grading and patient survival.</a:t>
            </a:r>
          </a:p>
        </p:txBody>
      </p:sp>
      <p:pic>
        <p:nvPicPr>
          <p:cNvPr id="8205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3657600"/>
            <a:ext cx="2098675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06" name="Text Box 22"/>
          <p:cNvSpPr txBox="1">
            <a:spLocks noChangeArrowheads="1"/>
          </p:cNvSpPr>
          <p:nvPr/>
        </p:nvSpPr>
        <p:spPr bwMode="auto">
          <a:xfrm>
            <a:off x="6705600" y="5407025"/>
            <a:ext cx="2051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4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000" smtClean="0">
                <a:solidFill>
                  <a:srgbClr val="000000"/>
                </a:solidFill>
              </a:rPr>
              <a:t>Image: melanoma.blogsome.com</a:t>
            </a:r>
          </a:p>
        </p:txBody>
      </p:sp>
    </p:spTree>
    <p:extLst>
      <p:ext uri="{BB962C8B-B14F-4D97-AF65-F5344CB8AC3E}">
        <p14:creationId xmlns:p14="http://schemas.microsoft.com/office/powerpoint/2010/main" val="3846175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3200" smtClean="0">
                <a:solidFill>
                  <a:srgbClr val="FFFFFF"/>
                </a:solidFill>
              </a:rPr>
              <a:t>Cutting Cell Clusters</a:t>
            </a:r>
          </a:p>
        </p:txBody>
      </p:sp>
      <p:grpSp>
        <p:nvGrpSpPr>
          <p:cNvPr id="13315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13324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Cell Nuclei from Histology</a:t>
              </a:r>
            </a:p>
          </p:txBody>
        </p:sp>
        <p:sp>
          <p:nvSpPr>
            <p:cNvPr id="1332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Segmentation</a:t>
              </a:r>
            </a:p>
          </p:txBody>
        </p:sp>
        <p:sp>
          <p:nvSpPr>
            <p:cNvPr id="13326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3327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3328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3329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3330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3331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13316" name="Text Box 13"/>
          <p:cNvSpPr txBox="1">
            <a:spLocks noChangeArrowheads="1"/>
          </p:cNvSpPr>
          <p:nvPr/>
        </p:nvSpPr>
        <p:spPr bwMode="auto">
          <a:xfrm>
            <a:off x="3505200" y="5029200"/>
            <a:ext cx="237966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mtClean="0">
                <a:solidFill>
                  <a:srgbClr val="000000"/>
                </a:solidFill>
              </a:rPr>
              <a:t>With subdivision</a:t>
            </a:r>
          </a:p>
        </p:txBody>
      </p:sp>
      <p:sp>
        <p:nvSpPr>
          <p:cNvPr id="13317" name="Text Box 14"/>
          <p:cNvSpPr txBox="1">
            <a:spLocks noChangeArrowheads="1"/>
          </p:cNvSpPr>
          <p:nvPr/>
        </p:nvSpPr>
        <p:spPr bwMode="auto">
          <a:xfrm>
            <a:off x="92075" y="5029200"/>
            <a:ext cx="2803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mtClean="0">
                <a:solidFill>
                  <a:srgbClr val="000000"/>
                </a:solidFill>
              </a:rPr>
              <a:t>Without subdivision</a:t>
            </a:r>
          </a:p>
        </p:txBody>
      </p:sp>
      <p:cxnSp>
        <p:nvCxnSpPr>
          <p:cNvPr id="13318" name="AutoShape 15"/>
          <p:cNvCxnSpPr>
            <a:cxnSpLocks noChangeShapeType="1"/>
          </p:cNvCxnSpPr>
          <p:nvPr/>
        </p:nvCxnSpPr>
        <p:spPr bwMode="auto">
          <a:xfrm>
            <a:off x="2895600" y="5256213"/>
            <a:ext cx="609600" cy="1587"/>
          </a:xfrm>
          <a:prstGeom prst="straightConnector1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9" name="Text Box 16"/>
          <p:cNvSpPr txBox="1">
            <a:spLocks noChangeArrowheads="1"/>
          </p:cNvSpPr>
          <p:nvPr/>
        </p:nvSpPr>
        <p:spPr bwMode="auto">
          <a:xfrm>
            <a:off x="155575" y="6019800"/>
            <a:ext cx="89931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mtClean="0">
                <a:solidFill>
                  <a:srgbClr val="3333CC"/>
                </a:solidFill>
              </a:rPr>
              <a:t>Not perfect, but improved over standard algorithm (rq. validation).</a:t>
            </a:r>
          </a:p>
        </p:txBody>
      </p:sp>
      <p:pic>
        <p:nvPicPr>
          <p:cNvPr id="13320" name="Picture 17" descr="segmentation2_without_cutt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38325"/>
            <a:ext cx="29241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8" descr="segmentation2_with_cutt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29241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9" descr="segmentation2_with_cutting_aperio_overlai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828800"/>
            <a:ext cx="29241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13"/>
          <p:cNvSpPr txBox="1">
            <a:spLocks noChangeArrowheads="1"/>
          </p:cNvSpPr>
          <p:nvPr/>
        </p:nvSpPr>
        <p:spPr bwMode="auto">
          <a:xfrm>
            <a:off x="6307138" y="5029200"/>
            <a:ext cx="2379662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mtClean="0">
                <a:solidFill>
                  <a:srgbClr val="3333CC"/>
                </a:solidFill>
              </a:rPr>
              <a:t>Our segmentation</a:t>
            </a:r>
          </a:p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mtClean="0">
                <a:solidFill>
                  <a:srgbClr val="FF0000"/>
                </a:solidFill>
              </a:rPr>
              <a:t>Commercial seg.</a:t>
            </a:r>
          </a:p>
        </p:txBody>
      </p:sp>
    </p:spTree>
    <p:extLst>
      <p:ext uri="{BB962C8B-B14F-4D97-AF65-F5344CB8AC3E}">
        <p14:creationId xmlns:p14="http://schemas.microsoft.com/office/powerpoint/2010/main" val="23371546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3200" smtClean="0">
                <a:solidFill>
                  <a:srgbClr val="FFFFFF"/>
                </a:solidFill>
              </a:rPr>
              <a:t>Feature Extraction</a:t>
            </a:r>
          </a:p>
        </p:txBody>
      </p:sp>
      <p:grpSp>
        <p:nvGrpSpPr>
          <p:cNvPr id="14339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14341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Features from Cell Nuclei</a:t>
              </a:r>
            </a:p>
          </p:txBody>
        </p:sp>
        <p:sp>
          <p:nvSpPr>
            <p:cNvPr id="1434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 Extraction</a:t>
              </a:r>
            </a:p>
          </p:txBody>
        </p:sp>
        <p:sp>
          <p:nvSpPr>
            <p:cNvPr id="14343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4344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4345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4346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4347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4348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14340" name="TextBox 17"/>
          <p:cNvSpPr txBox="1">
            <a:spLocks noChangeArrowheads="1"/>
          </p:cNvSpPr>
          <p:nvPr/>
        </p:nvSpPr>
        <p:spPr bwMode="auto">
          <a:xfrm>
            <a:off x="381000" y="1371600"/>
            <a:ext cx="76200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Extract various features based on color and morphology</a:t>
            </a: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Example “high-level” concepts:</a:t>
            </a: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 Stain intensity</a:t>
            </a: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 Nuclear area</a:t>
            </a: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 Density of nuclei</a:t>
            </a: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 Regularity of nuclear shape</a:t>
            </a:r>
          </a:p>
        </p:txBody>
      </p:sp>
    </p:spTree>
    <p:extLst>
      <p:ext uri="{BB962C8B-B14F-4D97-AF65-F5344CB8AC3E}">
        <p14:creationId xmlns:p14="http://schemas.microsoft.com/office/powerpoint/2010/main" val="2192446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smtClean="0">
                <a:solidFill>
                  <a:srgbClr val="FFFFFF"/>
                </a:solidFill>
              </a:rPr>
              <a:t>Original Image</a:t>
            </a:r>
            <a:endParaRPr lang="en-GB" sz="3200" smtClean="0">
              <a:solidFill>
                <a:srgbClr val="FFFFFF"/>
              </a:solidFill>
            </a:endParaRPr>
          </a:p>
        </p:txBody>
      </p:sp>
      <p:grpSp>
        <p:nvGrpSpPr>
          <p:cNvPr id="15363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15368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Features from Cell Nuclei</a:t>
              </a:r>
            </a:p>
          </p:txBody>
        </p:sp>
        <p:sp>
          <p:nvSpPr>
            <p:cNvPr id="1536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 Extraction</a:t>
              </a:r>
            </a:p>
          </p:txBody>
        </p:sp>
        <p:sp>
          <p:nvSpPr>
            <p:cNvPr id="15370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5371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5372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5373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5374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5375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39719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2667000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4"/>
          <p:cNvSpPr txBox="1">
            <a:spLocks noChangeArrowheads="1"/>
          </p:cNvSpPr>
          <p:nvPr/>
        </p:nvSpPr>
        <p:spPr bwMode="auto">
          <a:xfrm>
            <a:off x="533400" y="1676400"/>
            <a:ext cx="40386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Conventional Nevus</a:t>
            </a:r>
          </a:p>
        </p:txBody>
      </p:sp>
      <p:sp>
        <p:nvSpPr>
          <p:cNvPr id="15367" name="TextBox 15"/>
          <p:cNvSpPr txBox="1">
            <a:spLocks noChangeArrowheads="1"/>
          </p:cNvSpPr>
          <p:nvPr/>
        </p:nvSpPr>
        <p:spPr bwMode="auto">
          <a:xfrm>
            <a:off x="4953000" y="1676400"/>
            <a:ext cx="4038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Superficial Spreading Melanoma</a:t>
            </a:r>
          </a:p>
        </p:txBody>
      </p:sp>
    </p:spTree>
    <p:extLst>
      <p:ext uri="{BB962C8B-B14F-4D97-AF65-F5344CB8AC3E}">
        <p14:creationId xmlns:p14="http://schemas.microsoft.com/office/powerpoint/2010/main" val="3239212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smtClean="0">
                <a:solidFill>
                  <a:srgbClr val="FFFFFF"/>
                </a:solidFill>
              </a:rPr>
              <a:t>Restained Image</a:t>
            </a:r>
            <a:endParaRPr lang="en-GB" sz="3200" smtClean="0">
              <a:solidFill>
                <a:srgbClr val="FFFFFF"/>
              </a:solidFill>
            </a:endParaRPr>
          </a:p>
        </p:txBody>
      </p:sp>
      <p:grpSp>
        <p:nvGrpSpPr>
          <p:cNvPr id="16387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16392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Features from Cell Nuclei</a:t>
              </a:r>
            </a:p>
          </p:txBody>
        </p:sp>
        <p:sp>
          <p:nvSpPr>
            <p:cNvPr id="1639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 Extraction</a:t>
              </a:r>
            </a:p>
          </p:txBody>
        </p:sp>
        <p:sp>
          <p:nvSpPr>
            <p:cNvPr id="16394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6395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6396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6397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6398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6399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16388" name="TextBox 16"/>
          <p:cNvSpPr txBox="1">
            <a:spLocks noChangeArrowheads="1"/>
          </p:cNvSpPr>
          <p:nvPr/>
        </p:nvSpPr>
        <p:spPr bwMode="auto">
          <a:xfrm>
            <a:off x="533400" y="1676400"/>
            <a:ext cx="40386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Conventional Nevus</a:t>
            </a:r>
          </a:p>
        </p:txBody>
      </p:sp>
      <p:sp>
        <p:nvSpPr>
          <p:cNvPr id="16389" name="TextBox 17"/>
          <p:cNvSpPr txBox="1">
            <a:spLocks noChangeArrowheads="1"/>
          </p:cNvSpPr>
          <p:nvPr/>
        </p:nvSpPr>
        <p:spPr bwMode="auto">
          <a:xfrm>
            <a:off x="4953000" y="1676400"/>
            <a:ext cx="4038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Superficial Spreading Melanoma</a:t>
            </a: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39719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2667000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5848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smtClean="0">
                <a:solidFill>
                  <a:srgbClr val="FFFFFF"/>
                </a:solidFill>
              </a:rPr>
              <a:t>Masked Region</a:t>
            </a:r>
            <a:endParaRPr lang="en-GB" sz="3200" smtClean="0">
              <a:solidFill>
                <a:srgbClr val="FFFFFF"/>
              </a:solidFill>
            </a:endParaRPr>
          </a:p>
        </p:txBody>
      </p:sp>
      <p:grpSp>
        <p:nvGrpSpPr>
          <p:cNvPr id="17411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17423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Features from Cell Nuclei</a:t>
              </a:r>
            </a:p>
          </p:txBody>
        </p:sp>
        <p:sp>
          <p:nvSpPr>
            <p:cNvPr id="1742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 Extraction</a:t>
              </a:r>
            </a:p>
          </p:txBody>
        </p:sp>
        <p:sp>
          <p:nvSpPr>
            <p:cNvPr id="17425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7426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7427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7428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7429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7430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17412" name="TextBox 16"/>
          <p:cNvSpPr txBox="1">
            <a:spLocks noChangeArrowheads="1"/>
          </p:cNvSpPr>
          <p:nvPr/>
        </p:nvSpPr>
        <p:spPr bwMode="auto">
          <a:xfrm>
            <a:off x="533400" y="1676400"/>
            <a:ext cx="40386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Conventional Nevus</a:t>
            </a:r>
          </a:p>
        </p:txBody>
      </p:sp>
      <p:sp>
        <p:nvSpPr>
          <p:cNvPr id="17413" name="TextBox 17"/>
          <p:cNvSpPr txBox="1">
            <a:spLocks noChangeArrowheads="1"/>
          </p:cNvSpPr>
          <p:nvPr/>
        </p:nvSpPr>
        <p:spPr bwMode="auto">
          <a:xfrm>
            <a:off x="4953000" y="1676400"/>
            <a:ext cx="4038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Superficial Spreading Melanoma</a:t>
            </a: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39719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2667000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15"/>
          <p:cNvSpPr txBox="1">
            <a:spLocks noChangeArrowheads="1"/>
          </p:cNvSpPr>
          <p:nvPr/>
        </p:nvSpPr>
        <p:spPr bwMode="auto">
          <a:xfrm>
            <a:off x="533400" y="1676400"/>
            <a:ext cx="40386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Conventional Nevus</a:t>
            </a:r>
          </a:p>
        </p:txBody>
      </p:sp>
      <p:sp>
        <p:nvSpPr>
          <p:cNvPr id="17417" name="TextBox 20"/>
          <p:cNvSpPr txBox="1">
            <a:spLocks noChangeArrowheads="1"/>
          </p:cNvSpPr>
          <p:nvPr/>
        </p:nvSpPr>
        <p:spPr bwMode="auto">
          <a:xfrm>
            <a:off x="4953000" y="1676400"/>
            <a:ext cx="4038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Superficial Spreading Melanoma</a:t>
            </a:r>
          </a:p>
        </p:txBody>
      </p:sp>
      <p:pic>
        <p:nvPicPr>
          <p:cNvPr id="17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39719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2667000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09600" y="3048000"/>
            <a:ext cx="3968750" cy="2193925"/>
          </a:xfrm>
          <a:prstGeom prst="rect">
            <a:avLst/>
          </a:prstGeom>
          <a:blipFill dpi="0" rotWithShape="1">
            <a:blip r:embed="rId5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05450" y="2667000"/>
            <a:ext cx="2952750" cy="2952750"/>
          </a:xfrm>
          <a:prstGeom prst="rect">
            <a:avLst/>
          </a:prstGeom>
          <a:blipFill dpi="0" rotWithShape="1">
            <a:blip r:embed="rId5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7422" name="TextBox 25"/>
          <p:cNvSpPr txBox="1">
            <a:spLocks noChangeArrowheads="1"/>
          </p:cNvSpPr>
          <p:nvPr/>
        </p:nvSpPr>
        <p:spPr bwMode="auto">
          <a:xfrm>
            <a:off x="228600" y="6096000"/>
            <a:ext cx="46482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smtClean="0">
                <a:solidFill>
                  <a:srgbClr val="000000"/>
                </a:solidFill>
                <a:latin typeface="Arial" pitchFamily="34" charset="0"/>
              </a:rPr>
              <a:t>Masks generated by pathologist</a:t>
            </a:r>
          </a:p>
        </p:txBody>
      </p:sp>
    </p:spTree>
    <p:extLst>
      <p:ext uri="{BB962C8B-B14F-4D97-AF65-F5344CB8AC3E}">
        <p14:creationId xmlns:p14="http://schemas.microsoft.com/office/powerpoint/2010/main" val="1658230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smtClean="0">
                <a:solidFill>
                  <a:srgbClr val="FFFFFF"/>
                </a:solidFill>
              </a:rPr>
              <a:t>Segmented Nuclei</a:t>
            </a:r>
            <a:endParaRPr lang="en-GB" sz="3200" smtClean="0">
              <a:solidFill>
                <a:srgbClr val="FFFFFF"/>
              </a:solidFill>
            </a:endParaRPr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18442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Features from Cell Nuclei</a:t>
              </a:r>
            </a:p>
          </p:txBody>
        </p:sp>
        <p:sp>
          <p:nvSpPr>
            <p:cNvPr id="1844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 Extraction</a:t>
              </a:r>
            </a:p>
          </p:txBody>
        </p:sp>
        <p:sp>
          <p:nvSpPr>
            <p:cNvPr id="18444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8445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8446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8447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8448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8449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18436" name="TextBox 26"/>
          <p:cNvSpPr txBox="1">
            <a:spLocks noChangeArrowheads="1"/>
          </p:cNvSpPr>
          <p:nvPr/>
        </p:nvSpPr>
        <p:spPr bwMode="auto">
          <a:xfrm>
            <a:off x="533400" y="1676400"/>
            <a:ext cx="40386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Conventional Nevus</a:t>
            </a:r>
          </a:p>
        </p:txBody>
      </p:sp>
      <p:sp>
        <p:nvSpPr>
          <p:cNvPr id="18437" name="TextBox 27"/>
          <p:cNvSpPr txBox="1">
            <a:spLocks noChangeArrowheads="1"/>
          </p:cNvSpPr>
          <p:nvPr/>
        </p:nvSpPr>
        <p:spPr bwMode="auto">
          <a:xfrm>
            <a:off x="4953000" y="1676400"/>
            <a:ext cx="4038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Superficial Spreading Melanoma</a:t>
            </a: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39719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667000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7175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629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smtClean="0">
                <a:solidFill>
                  <a:srgbClr val="FFFFFF"/>
                </a:solidFill>
              </a:rPr>
              <a:t>Labeled Nuclei</a:t>
            </a:r>
            <a:endParaRPr lang="en-GB" sz="3200" smtClean="0">
              <a:solidFill>
                <a:srgbClr val="FFFFFF"/>
              </a:solidFill>
            </a:endParaRPr>
          </a:p>
        </p:txBody>
      </p:sp>
      <p:grpSp>
        <p:nvGrpSpPr>
          <p:cNvPr id="19459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19468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Features from Cell Nuclei</a:t>
              </a:r>
            </a:p>
          </p:txBody>
        </p:sp>
        <p:sp>
          <p:nvSpPr>
            <p:cNvPr id="1946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 Extraction</a:t>
              </a:r>
            </a:p>
          </p:txBody>
        </p:sp>
        <p:sp>
          <p:nvSpPr>
            <p:cNvPr id="19470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9471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9472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9473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9474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9475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19460" name="TextBox 23"/>
          <p:cNvSpPr txBox="1">
            <a:spLocks noChangeArrowheads="1"/>
          </p:cNvSpPr>
          <p:nvPr/>
        </p:nvSpPr>
        <p:spPr bwMode="auto">
          <a:xfrm>
            <a:off x="533400" y="1676400"/>
            <a:ext cx="40386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Conventional Nevus</a:t>
            </a:r>
          </a:p>
        </p:txBody>
      </p:sp>
      <p:sp>
        <p:nvSpPr>
          <p:cNvPr id="19461" name="TextBox 24"/>
          <p:cNvSpPr txBox="1">
            <a:spLocks noChangeArrowheads="1"/>
          </p:cNvSpPr>
          <p:nvPr/>
        </p:nvSpPr>
        <p:spPr bwMode="auto">
          <a:xfrm>
            <a:off x="4953000" y="1676400"/>
            <a:ext cx="4038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Superficial Spreading Melanoma</a:t>
            </a:r>
          </a:p>
        </p:txBody>
      </p:sp>
      <p:grpSp>
        <p:nvGrpSpPr>
          <p:cNvPr id="19462" name="Group 25"/>
          <p:cNvGrpSpPr>
            <a:grpSpLocks/>
          </p:cNvGrpSpPr>
          <p:nvPr/>
        </p:nvGrpSpPr>
        <p:grpSpPr bwMode="auto">
          <a:xfrm>
            <a:off x="609600" y="3048000"/>
            <a:ext cx="3971925" cy="2193925"/>
            <a:chOff x="609600" y="3048000"/>
            <a:chExt cx="3971925" cy="2194560"/>
          </a:xfrm>
        </p:grpSpPr>
        <p:pic>
          <p:nvPicPr>
            <p:cNvPr id="194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048000"/>
              <a:ext cx="3971925" cy="219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09600" y="3048000"/>
              <a:ext cx="3968750" cy="2194560"/>
            </a:xfrm>
            <a:prstGeom prst="rect">
              <a:avLst/>
            </a:prstGeom>
            <a:blipFill dpi="0" rotWithShape="1">
              <a:blip r:embed="rId4" cstate="print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19463" name="Group 34"/>
          <p:cNvGrpSpPr>
            <a:grpSpLocks/>
          </p:cNvGrpSpPr>
          <p:nvPr/>
        </p:nvGrpSpPr>
        <p:grpSpPr bwMode="auto">
          <a:xfrm>
            <a:off x="5505450" y="2667000"/>
            <a:ext cx="2952750" cy="2952750"/>
            <a:chOff x="5504688" y="2667000"/>
            <a:chExt cx="2953512" cy="2953512"/>
          </a:xfrm>
        </p:grpSpPr>
        <p:pic>
          <p:nvPicPr>
            <p:cNvPr id="1946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450" y="2667000"/>
              <a:ext cx="2952750" cy="295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5504688" y="2667000"/>
              <a:ext cx="2953512" cy="2953512"/>
            </a:xfrm>
            <a:prstGeom prst="rect">
              <a:avLst/>
            </a:prstGeom>
            <a:blipFill dpi="0" rotWithShape="1">
              <a:blip r:embed="rId6" cstate="print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8103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smtClean="0">
                <a:solidFill>
                  <a:srgbClr val="FFFFFF"/>
                </a:solidFill>
              </a:rPr>
              <a:t>Nuclear Regions</a:t>
            </a:r>
            <a:endParaRPr lang="en-GB" sz="3200" smtClean="0">
              <a:solidFill>
                <a:srgbClr val="FFFFFF"/>
              </a:solidFill>
            </a:endParaRPr>
          </a:p>
        </p:txBody>
      </p:sp>
      <p:grpSp>
        <p:nvGrpSpPr>
          <p:cNvPr id="20483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20493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Features from Cell Nuclei</a:t>
              </a:r>
            </a:p>
          </p:txBody>
        </p:sp>
        <p:sp>
          <p:nvSpPr>
            <p:cNvPr id="2049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 Extraction</a:t>
              </a:r>
            </a:p>
          </p:txBody>
        </p:sp>
        <p:sp>
          <p:nvSpPr>
            <p:cNvPr id="20495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496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497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498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499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500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20484" name="TextBox 23"/>
          <p:cNvSpPr txBox="1">
            <a:spLocks noChangeArrowheads="1"/>
          </p:cNvSpPr>
          <p:nvPr/>
        </p:nvSpPr>
        <p:spPr bwMode="auto">
          <a:xfrm>
            <a:off x="533400" y="1676400"/>
            <a:ext cx="40386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Conventional Nevus</a:t>
            </a:r>
          </a:p>
        </p:txBody>
      </p:sp>
      <p:sp>
        <p:nvSpPr>
          <p:cNvPr id="20485" name="TextBox 24"/>
          <p:cNvSpPr txBox="1">
            <a:spLocks noChangeArrowheads="1"/>
          </p:cNvSpPr>
          <p:nvPr/>
        </p:nvSpPr>
        <p:spPr bwMode="auto">
          <a:xfrm>
            <a:off x="4953000" y="1676400"/>
            <a:ext cx="4038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Superficial Spreading Melanoma</a:t>
            </a:r>
          </a:p>
        </p:txBody>
      </p:sp>
      <p:grpSp>
        <p:nvGrpSpPr>
          <p:cNvPr id="20486" name="Group 19"/>
          <p:cNvGrpSpPr>
            <a:grpSpLocks/>
          </p:cNvGrpSpPr>
          <p:nvPr/>
        </p:nvGrpSpPr>
        <p:grpSpPr bwMode="auto">
          <a:xfrm>
            <a:off x="609600" y="3048000"/>
            <a:ext cx="3971925" cy="2193925"/>
            <a:chOff x="609600" y="3048000"/>
            <a:chExt cx="3971925" cy="2194560"/>
          </a:xfrm>
        </p:grpSpPr>
        <p:pic>
          <p:nvPicPr>
            <p:cNvPr id="2049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048000"/>
              <a:ext cx="3971925" cy="219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609600" y="3048000"/>
              <a:ext cx="3968750" cy="2194560"/>
            </a:xfrm>
            <a:prstGeom prst="rect">
              <a:avLst/>
            </a:prstGeom>
            <a:blipFill dpi="0" rotWithShape="1">
              <a:blip r:embed="rId4" cstate="print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20487" name="Group 22"/>
          <p:cNvGrpSpPr>
            <a:grpSpLocks/>
          </p:cNvGrpSpPr>
          <p:nvPr/>
        </p:nvGrpSpPr>
        <p:grpSpPr bwMode="auto">
          <a:xfrm>
            <a:off x="5505450" y="2667000"/>
            <a:ext cx="2952750" cy="2952750"/>
            <a:chOff x="5504688" y="2667000"/>
            <a:chExt cx="2953512" cy="2953512"/>
          </a:xfrm>
        </p:grpSpPr>
        <p:pic>
          <p:nvPicPr>
            <p:cNvPr id="2048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450" y="2667000"/>
              <a:ext cx="2952750" cy="295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5504688" y="2667000"/>
              <a:ext cx="2953512" cy="2953512"/>
            </a:xfrm>
            <a:prstGeom prst="rect">
              <a:avLst/>
            </a:prstGeom>
            <a:blipFill dpi="0" rotWithShape="1">
              <a:blip r:embed="rId6" cstate="print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0488" name="TextBox 27"/>
          <p:cNvSpPr txBox="1">
            <a:spLocks noChangeArrowheads="1"/>
          </p:cNvSpPr>
          <p:nvPr/>
        </p:nvSpPr>
        <p:spPr bwMode="auto">
          <a:xfrm>
            <a:off x="228600" y="5486400"/>
            <a:ext cx="6477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Generated by growing nuclei out from boundary</a:t>
            </a: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Used for various color and density features:  </a:t>
            </a: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	Region Stain 2, Region Area Ratio, etc.</a:t>
            </a:r>
          </a:p>
        </p:txBody>
      </p:sp>
    </p:spTree>
    <p:extLst>
      <p:ext uri="{BB962C8B-B14F-4D97-AF65-F5344CB8AC3E}">
        <p14:creationId xmlns:p14="http://schemas.microsoft.com/office/powerpoint/2010/main" val="3056168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Motivates alternate approach:</a:t>
            </a:r>
          </a:p>
          <a:p>
            <a:pPr marL="711200" indent="-711200" algn="ctr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Statistical Methods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main idea: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Downweight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(instead of delete) outliers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a large literature.  Good intro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(from different viewpoints) are: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Huber (1981) </a:t>
            </a:r>
          </a:p>
          <a:p>
            <a:pPr marL="711200" indent="-711200" eaLnBrk="1" hangingPunct="1"/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Hampel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(1986)</a:t>
            </a:r>
          </a:p>
          <a:p>
            <a:pPr marL="711200" indent="-711200" eaLnBrk="1" hangingPunct="1"/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Staudte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Sheather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(1990)</a:t>
            </a: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609600" y="3505200"/>
          <a:ext cx="3635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Equation" r:id="rId4" imgW="190417" imgH="253890" progId="Equation.3">
                  <p:embed/>
                </p:oleObj>
              </mc:Choice>
              <mc:Fallback>
                <p:oleObj name="Equation" r:id="rId4" imgW="19041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05200"/>
                        <a:ext cx="3635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435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smtClean="0">
                <a:solidFill>
                  <a:srgbClr val="FFFFFF"/>
                </a:solidFill>
              </a:rPr>
              <a:t>Delaunay Triangulation</a:t>
            </a:r>
            <a:endParaRPr lang="en-GB" sz="3200" smtClean="0">
              <a:solidFill>
                <a:srgbClr val="FFFFFF"/>
              </a:solidFill>
            </a:endParaRPr>
          </a:p>
        </p:txBody>
      </p:sp>
      <p:grpSp>
        <p:nvGrpSpPr>
          <p:cNvPr id="21507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21517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Features from Cell Nuclei</a:t>
              </a:r>
            </a:p>
          </p:txBody>
        </p:sp>
        <p:sp>
          <p:nvSpPr>
            <p:cNvPr id="2151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 Extraction</a:t>
              </a:r>
            </a:p>
          </p:txBody>
        </p:sp>
        <p:sp>
          <p:nvSpPr>
            <p:cNvPr id="21519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1520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1521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1522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1523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1524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21508" name="TextBox 23"/>
          <p:cNvSpPr txBox="1">
            <a:spLocks noChangeArrowheads="1"/>
          </p:cNvSpPr>
          <p:nvPr/>
        </p:nvSpPr>
        <p:spPr bwMode="auto">
          <a:xfrm>
            <a:off x="533400" y="1676400"/>
            <a:ext cx="40386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Conventional Nevus</a:t>
            </a:r>
          </a:p>
        </p:txBody>
      </p:sp>
      <p:sp>
        <p:nvSpPr>
          <p:cNvPr id="21509" name="TextBox 24"/>
          <p:cNvSpPr txBox="1">
            <a:spLocks noChangeArrowheads="1"/>
          </p:cNvSpPr>
          <p:nvPr/>
        </p:nvSpPr>
        <p:spPr bwMode="auto">
          <a:xfrm>
            <a:off x="4953000" y="1676400"/>
            <a:ext cx="4038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Superficial Spreading Melanoma</a:t>
            </a:r>
          </a:p>
        </p:txBody>
      </p:sp>
      <p:grpSp>
        <p:nvGrpSpPr>
          <p:cNvPr id="21510" name="Group 19"/>
          <p:cNvGrpSpPr>
            <a:grpSpLocks/>
          </p:cNvGrpSpPr>
          <p:nvPr/>
        </p:nvGrpSpPr>
        <p:grpSpPr bwMode="auto">
          <a:xfrm>
            <a:off x="609600" y="3048000"/>
            <a:ext cx="3971925" cy="2193925"/>
            <a:chOff x="609600" y="3048000"/>
            <a:chExt cx="3971925" cy="2194560"/>
          </a:xfrm>
        </p:grpSpPr>
        <p:pic>
          <p:nvPicPr>
            <p:cNvPr id="215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048000"/>
              <a:ext cx="3971925" cy="219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609600" y="3048000"/>
              <a:ext cx="3968750" cy="2194560"/>
            </a:xfrm>
            <a:prstGeom prst="rect">
              <a:avLst/>
            </a:prstGeom>
            <a:blipFill dpi="0" rotWithShape="1">
              <a:blip r:embed="rId4" cstate="print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21511" name="Group 28"/>
          <p:cNvGrpSpPr>
            <a:grpSpLocks/>
          </p:cNvGrpSpPr>
          <p:nvPr/>
        </p:nvGrpSpPr>
        <p:grpSpPr bwMode="auto">
          <a:xfrm>
            <a:off x="5505450" y="2667000"/>
            <a:ext cx="2952750" cy="2952750"/>
            <a:chOff x="5504688" y="2667000"/>
            <a:chExt cx="2953512" cy="2953512"/>
          </a:xfrm>
        </p:grpSpPr>
        <p:pic>
          <p:nvPicPr>
            <p:cNvPr id="215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450" y="2667000"/>
              <a:ext cx="2952750" cy="295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5504688" y="2667000"/>
              <a:ext cx="2953512" cy="2953512"/>
            </a:xfrm>
            <a:prstGeom prst="rect">
              <a:avLst/>
            </a:prstGeom>
            <a:blipFill dpi="0" rotWithShape="1">
              <a:blip r:embed="rId6" cstate="print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685800" y="5486400"/>
            <a:ext cx="6477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Triangulation of nuclear centers</a:t>
            </a: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Used for various density features:  </a:t>
            </a: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	Mean Delaunay, Max. Delaunay, etc.</a:t>
            </a:r>
          </a:p>
        </p:txBody>
      </p:sp>
    </p:spTree>
    <p:extLst>
      <p:ext uri="{BB962C8B-B14F-4D97-AF65-F5344CB8AC3E}">
        <p14:creationId xmlns:p14="http://schemas.microsoft.com/office/powerpoint/2010/main" val="19151069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534400" cy="5867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Challenge: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 Features Spread Over Several Orders of Magnitude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Few Big Values Can Dominate Analysis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Few Large Values Can Dominate Analysis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276600" y="1371600"/>
            <a:ext cx="4191000" cy="1524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276600" y="1371600"/>
            <a:ext cx="3048000" cy="2667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62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Few Large Values Can Dominate Analysis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Terminology:  “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Skewness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Largest Positive Values 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  Positive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Skewness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" panose="05000000000000000000" pitchFamily="2" charset="2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" panose="05000000000000000000" pitchFamily="2" charset="2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" panose="05000000000000000000" pitchFamily="2" charset="2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sz="1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(Thanks to Wikipedia)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" name="Picture 4" descr="Negative and positive skew diagrams (English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83" y="3276600"/>
            <a:ext cx="7481017" cy="2667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49587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838200"/>
                <a:ext cx="8839200" cy="58674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Few Large Values Can Dominate Analysis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Terminology:  “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Skewness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”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Quantification:      Based on “Moments”</a:t>
                </a: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𝐸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𝑋</m:t>
                                                  </m:r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  <a:cs typeface="Arial Unicode MS" pitchFamily="34" charset="-128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3/2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   0 at Gaussian</a:t>
                </a: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838200"/>
                <a:ext cx="8839200" cy="5867400"/>
              </a:xfrm>
              <a:blipFill rotWithShape="1">
                <a:blip r:embed="rId3"/>
                <a:stretch>
                  <a:fillRect l="-172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 Scale Gives All More Appropriate Weight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Orders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Magnitude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</a:t>
            </a:r>
            <a:r>
              <a:rPr lang="en-US" baseline="-25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most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Interpretable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653622" y="2982914"/>
            <a:ext cx="4899578" cy="3265486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653622" y="2982913"/>
            <a:ext cx="2003978" cy="326548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61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Feature with Large Values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This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Feature: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  Values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 log)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629400" y="1143000"/>
            <a:ext cx="990600" cy="1752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19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838200"/>
                <a:ext cx="8839200" cy="58674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Another Feature with Large Values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Approach: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Shifted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Log:</a:t>
                </a: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𝑙𝑜𝑔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∙+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Need to 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Tune</a:t>
                </a: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838200"/>
                <a:ext cx="8839200" cy="5867400"/>
              </a:xfrm>
              <a:blipFill rotWithShape="1">
                <a:blip r:embed="rId4"/>
                <a:stretch>
                  <a:fillRect l="-1724" t="-1351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219200" y="4800600"/>
            <a:ext cx="304800" cy="1447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1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5344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Nicer Distribution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5344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Direction (Negative)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Skewness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3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60198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multivariate median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 several! 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generalizes in different ways)</a:t>
            </a:r>
          </a:p>
          <a:p>
            <a:pPr marL="711200" indent="-711200" eaLnBrk="1" hangingPunct="1">
              <a:buFontTx/>
              <a:buAutoNum type="romanL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Coordinate-wise median   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 worst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rotation invariant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(2-d data uniform on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lie on convex hull of data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(same example)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poor notion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12"/>
          <p:cNvGraphicFramePr>
            <a:graphicFrameLocks noChangeAspect="1"/>
          </p:cNvGraphicFramePr>
          <p:nvPr/>
        </p:nvGraphicFramePr>
        <p:xfrm>
          <a:off x="5791200" y="2590800"/>
          <a:ext cx="1905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Equation" r:id="rId4" imgW="1905000" imgH="1371600" progId="Equation.3">
                  <p:embed/>
                </p:oleObj>
              </mc:Choice>
              <mc:Fallback>
                <p:oleObj name="Equation" r:id="rId4" imgW="19050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590800"/>
                        <a:ext cx="19050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056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5344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Log Difference Transformation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Visualization:   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MargDistPlot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Visually Screen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Many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Marginal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Distributions, Simultaneously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  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Order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Using Some Summary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Set of Poisson(</a:t>
            </a:r>
            <a:r>
              <a:rPr lang="el-G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λ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Distributions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Wide Range of  </a:t>
            </a:r>
            <a:r>
              <a:rPr lang="el-G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λ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Parameters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l-G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λ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0.2, …, 20,   log spaced)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4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Visualization:   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MargDistPlot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Plot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Here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066800" y="2525713"/>
            <a:ext cx="2362200" cy="457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60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Visualization:   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MargDistPlot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Plot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Show</a:t>
            </a:r>
          </a:p>
          <a:p>
            <a:pPr marL="0" indent="0" eaLnBrk="1" hangingPunct="1"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Repre’tive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</a:t>
            </a:r>
          </a:p>
          <a:p>
            <a:pPr marL="0" indent="0" eaLnBrk="1" hangingPunct="1"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Dist’ns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524000" y="2895600"/>
            <a:ext cx="1295400" cy="2895601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524000" y="2362200"/>
            <a:ext cx="2133600" cy="3429001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657600" y="2525713"/>
            <a:ext cx="1981200" cy="3189287"/>
          </a:xfrm>
          <a:prstGeom prst="straightConnector1">
            <a:avLst/>
          </a:prstGeom>
          <a:ln w="25400">
            <a:solidFill>
              <a:schemeClr val="bg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819400" y="2667000"/>
            <a:ext cx="2971800" cy="76200"/>
          </a:xfrm>
          <a:prstGeom prst="straightConnector1">
            <a:avLst/>
          </a:prstGeom>
          <a:ln w="25400">
            <a:solidFill>
              <a:schemeClr val="bg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1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Visualization:   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MargDistPlot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Plot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Sensible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Ordering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981200" y="2743200"/>
            <a:ext cx="2362200" cy="3200401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981200" y="5715000"/>
            <a:ext cx="5105400" cy="228601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7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Visualization:   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MargDistPlot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Change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</a:t>
            </a:r>
          </a:p>
          <a:p>
            <a:pPr marL="0" indent="0" eaLnBrk="1" hangingPunct="1"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Skewness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Most/Least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Symmetric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762000" y="2743201"/>
            <a:ext cx="3581400" cy="2971799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286000" y="5867400"/>
            <a:ext cx="4800600" cy="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6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Visualization:   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MargDistPlot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Change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</a:t>
            </a:r>
          </a:p>
          <a:p>
            <a:pPr marL="0" indent="0" eaLnBrk="1" hangingPunct="1"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Skewness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Most/Least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Symmetric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762000" y="2743201"/>
            <a:ext cx="3581400" cy="2971799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286000" y="5867400"/>
            <a:ext cx="4800600" cy="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64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Useful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Visualization:   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MargDistPlot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Some Interesting Summaries: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Mean, SD,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Skewness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Kurtosis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# Unique,    # Most Frequent,    # 0s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 Measures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L-statistics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Entropy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Continuity Measure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⋮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ln w="25400"/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Useful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Visualization:   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MargDistPlot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Some Interesting Summaries: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Mean, SD,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Skewness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Kurtosis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# Unique,    # Most Frequent,    # 0s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 Measures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L-statistics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Entropy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Continuity Measure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⋮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/>
                </a:stretch>
              </a:blipFill>
              <a:ln w="254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953000" y="2525713"/>
            <a:ext cx="1600200" cy="4953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Aside on Kurtosis: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4-th Moment Summary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−3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𝐸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𝑋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  <a:cs typeface="Arial Unicode MS" pitchFamily="34" charset="-128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b="0" i="0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−3</m:t>
                      </m:r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Makes 0 at Gaussian</a:t>
                </a: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AutoShape 2" descr="data:image/jpeg;base64,/9j/4AAQSkZJRgABAQAAAQABAAD/2wCEAAkGBxIQERQQEhQWFBQWERUUFxYVFhcaFRgVFhUXFhQWFxQaHSggGBolHBUVITEiJSkrLjAwGh8zODMsNygtMCsBCgoKDg0OGhAQGzQkHyQsNCw3LSwsLCwsLC8sLCwsLDQsLCwvLywsLC80NCw0LCwsLCwsLCwsLCwsLCwsLCwsLP/AABEIALEBHAMBEQACEQEDEQH/xAAbAAEAAgMBAQAAAAAAAAAAAAAAAQYDBAUHAv/EAEIQAAIBAwIEAwQIBAMGBwAAAAECAwAEERIhBQYxQRMiUQcUYXEXIzJCVYGS0jNUkZMVUtEWJGKhscE0Q0SCg6Lw/8QAGgEBAAIDAQAAAAAAAAAAAAAAAAEEAgMFBv/EADgRAQACAQIEAwUHAwMFAQAAAAABAgMEERIhMUEFE3EiMlGBkRRCYaGx4fAjwdFSU2IkM5Ki8RX/2gAMAwEAAhEDEQA/APcaBQKBQM0DNAoFAoFAoFAoFAoFAoFAoFAoFAoFAoFBGaCaBQKBQKBQKBQKBQKBQa3Er1LeGWeTZIonlYgZwqKWbYddgaDj2vM0TGK3aSFLyW38URa8qGIQhC2Ac/WLgYBIyQNqA3Merhb8SjUZFnJcBCTjUkbMUJwCRqUjOBQb8/GEiiheTYzMiIqgktI6lgqj5Kx37A0HOHPFkQhEjFXhhnDCN9Ijnl8GNmOPLl9sHcUHxHztb4kLrImie4iClcswtVzPIFXOFG//AC7nFBFtzhE13NbEg6VieLRlnaN4TK8jKPsoNhqOBkqOpAoNhecLQqHDMQUtHACNki9JW2wMdWII+Heg04OckknEWnwlF1Pbt4obW3g2ouGZNIIXGTnUeg9Tig7fB+MR3aCSIPpKI6l0ZQySLqRlJGGBHpuO+KDfoJoFAoPktignNBNAoFAoFAoOHzXxGSGOJYiFee6htw5GoIHYlm0feOlWAHqQd8YIcC05mjtDemW/99W2iLtH4aC4R0cxyLlFRCurSBkdScnAoJs/aIJYVdLfxJTeJamOOUMmqSNpEeOZlUOMLg5C4OrrgZDJdc/+BBI9xAIp0uvdfDMwMXieCJwTcaNl8NuujrtjvQZ7LnY3MlqltbtKLiGSUsZFQRCGdIZdWR5gCzYK5yQoxhiyhx7z2hyOl7AIlgmjsbueMrPHM6NAuwmRV0xvkqdOX3BB6bh6DZuWjRjuSik/MgZoM1AoFAoFAoFBiu7dJY3idQyOjIynoVYEMCPQgmg0rXhSxpGNWqaO3MCzsq69J05yAANyiEgAAlRQYv8AAIvcTw4ahCbZrckaQ+l0KM2cY1nJOcYyelBr3nK6TRJDNLLJ4UqSxswgyjIhQeURaGGlmGGVuvYgYDmT8kLJdanZjbiytocB8SO9vcvcecBcaSSm64PUDAoNq85Jt5NZEk0ZeS4kyjIce9IFuEGtG8rEat8kH7JA2oMy8nWwm94XxFfCLswx4aQmDwjkZKFTvkk5AIIIoMFryNbRgAPMQPccZZTgWDl7dR5Om+D6gdjkkNh+ULczeOTJnx5Z9GoaNc1v7vL21YKb4zsem21Bu8C4MtpEIVklkRUSNBIV8kcaBERQiqOg6nLHuTgYD6EE8X8NxKnZJchx8BMM5G33lLbklj0oJi4umwlDQMfuyhR8sOpZG7dGOMjOCaDo0HzIwAJJwAMk/CiYjflCgTwzccaULI0NiuEjIX+O2fMxyc6QRt8/mBUmLZu+1f1d6l8XhkVm1YtlnnMT934fP9H1ydx2aC5bhd6xaUH6mQg4dcE41HqMAkH4EZ6Uw5LVt5d+qfEdFiy4I1mljavePhK/VbefTQKBQKBQc7jlpDNEY5zpTUjBtZRldGDIyuCCGBUHr69Rmg43D+VLV1n8SaS9M0fgvJNKrsI/teGhjChBnzbAHODnYYDat+VY1SFXmuJWiuVuBJLIGdnRGRQ3l0hQrYwoXpk7kkhF7ylBL4p1yo8l0t0JEYLJFMsSQgxHTgDQmCGDZ1N2OKDbteBRxzRThpC8dvJbjU+rKySRyMzE+YvqjG+cbnbpgOFB7ObZI2iWa58Mw3ECIXjKxQ3CkSxx5j6Z0NqbLZRckjUCFs1LEg1MFVQFyxAHoMnpQZUYEAg5BGQR0I9aD6oFAoFAoFAoFAoFAoFAoFAoFAoPl1BGCMg9Qen9KDnLwrwxiB2iHZN3iAHRRGx8ijAGlCox0xQUDinHuJyW8lnd2ogmuJ1hgkR1KPGzecFdTMp0g9cbN2I30aifZ4Y6zydTwmlfP828ezSJtPy6fm9G4TYpbwxwIAFRAox8Op+JJyc/Gtta8MREKGfLbLktkt1mVU9p9i3gx3sQJltpFfIz9gkas43wDgn4ZrRqazwxeOzr+B5o8y2nvPs3jb59lq4PfrcwRTr0kjV8bbZGSpx3ByD8Qa30tFqxLkZ8M4ctsdusTs3ayaigUCgUFP8AaZbmWG1jCxOW4jbqFmXVE2dezr3Wg0eKiTh1rAg91sBNeqk89pCFiijKsQ/mGlWYpHHrcEDWPSg0LHjd3cm0gS7YI99d24ukiTNxBFbmRZFDKUJ1Bl1qNOUzg7igmC9v5JUxeuqzcWvbMKIoiI4YTcMCpK5MuIQAxOkZGVbByHM4rzVdJbWzteeHteq5V7aOeTwLpoY5FE6eFKQq+aNWQknI9KC5czcZli4bDPHLpMhtlkuPCI8KOUqJLjwiSEwCThiQO+aCm8RV+IiC3kujcW68Z8GO4EUDLMjWksuWDI0UrRuHj1BdJ3OM4wHrkUYRQqgKoAAAGAABgAAdABQfdAoFAoFBBoGaBmgZoJoFAoIzQTQKBQKBQRUClFfe+NA5zFZwbdP40mc74/ykbE7FQR3qv7+b0dmJ+z+Hbd8lvyr+664qy4zXv7VZo3icAq6MpB32Ix0qJjeJiWePJOO8WjrEqp7Lbk+7SWzZ1287xEE74zkbdhnI/I1X00+zNfhOzr+OUic9c0dL1i35c10qy4pQKBQKDVvJ4k0eKVGqRUTVjeQ50hc/e64oDzxO7W5Ks4QO0ZwSEYkKWXsCVbGeuD6UGVYFGnCgafs7Dy7Y8vpt6UGKNoTIYxo1piRlGNS+JrAcjsW0vv3waD6eyjYBWjQgEkAqpAJOSQPjQRc3EalI5GUGUlFVvvkKWZQO/lVjj0BoPtLdAFAVQFOVAUYU77gdjuf6mgzUCgUCgUCgrPMLyC8twPse7XbR7jJugieGFXOWbwjcHGDtq9KCm8Lurk2khDyPILfhDReI7H/f2J94TU7fbJCB0zgZ3AyaCx+1KSYQWwt5nhka+QBkLb6YZ5NDKCNakoAVJwaCt8I5nuI5r24WU3Czz8O8AOGEcUV1PPEhSIsPuKh6pqJGcUHct+dLjXbCVYUWQorlCJjre4khTIikYwqwj1BiJF1EoWBGSHG4lzpc3FnKdIRjBY3S+CWSRDLf+EbZmLbtiPBbyA5OVAoN3iXtCnihabTCM2FzcKrB/LNDcxwi3Y6hrZdbBsYyw226huX/ADDeNKwR4o44+Mw2R+qZnMZSKQlpDJgZMmn7P/WgxcC5nlKW8YaGJTBNOz3DysG03ng+EsjPlThup17so04GCF0bikauY5CYjnC+J5VfPTQ/2WOx8udQ6kAEZDeoFAoMVxMERnY4VVLE+gAyT/QVEzsmtZtMV+Kp+zGFjbPdyfxLqZ5W2IwM6UUZJJXYkfBq0aaPZ4p7ut4zaIzRhr0pER/n5/FcasOQigoXCT7nxq5hOFS7QSr2BcZJwT1OTIcD1+FVKexmmPjzd/Uf9R4ZjyR1xzw/Kei+Crbgfi+qBQKBQVT2gRytHaCHSJP8RtypZWZF+35mVSCQPmPnQcG/Wa0tOJWgaZ7gZuluFVhLNE7rli8YA8SPBjIX7qrgAeUBh49xqS7kumtZLlI/C4YiOqyx+ZuIMszxK438hCk4wdJByBQYL7hz2V3xEWzXbTmwt2gJknlZ1Uyi4KlyVd0UjSDkgk6RuRQStw7W197tcXgtAtoY5pluJJFlLj3lV6T+HoEeoj7JZyvTFBl5Zvp3WywbkD/ELhX1STSIyiwkbMbSqsjw+JggSZIcEZOBQZPZhdyG5kjeS5mxbBmkdrjwi2tf4kNwv1E+S+0blSA+wwKD0ygUCgUCgUEED+nT/p/3oBFBDoDjIBwcjPY+o+NBWrrmuzS4jtGBzM80KNpTwne2VC8erPUGTQBj7SsNtshv8M4tazx20wKIZ4lkhSTQsullBAVcncA76c0Gb/ELMax4sGzHxBrj2ZQztr36gI5OemkntQffvVqyNJrhKLu7akKrrUNlm6DUrKd+oINBz+Kcx20BVSNayRNc60EZj8OOSFHkZiw2XxVfIz5UY9QAQ7It0OnyqcbrsNu+V9KDI6AgggEEYIPT+lBzW4RpINvI0G+6KFaJuuxjYHT1JyhUnbOcCgR3k8e08WRk4kg1OuM7a4z5kOOw1DY77gENyyvY5gWjdXAYq2kg6WGMqw+6wyMqdxQV/wBo/EPd+HzMDgsBGMNg5c4OPXbJx6A1p1FuHHMul4Rh83V0iekc/pzdnglkLe3ihGBojVdiSMgb4J3xnNbKV4axCnqcvm5bZJ7zMpveL28BCyzRoSQMM4B8xwNuuM96TeIVrZK16y2Le4SRQ6Mrqc4ZSCDjY4I+NTExLKJieike0uLwns+IKDmC4UOQcZjYgkFuuPKV/wDearamOGa3+Eu/4LbzK5tNP368vWOn8/BeYnDKGG4IBB+B3FWd+7hWjadmSpQUCgUCgUCgUCgUCgUCgUCgUCgUCgg0FEh5NaV5FkZkVZeJAMNmb32WK4ilicE4MZXGSM6l6bbhNvyLIiQx+MhC2/DonOk5zYTGbKjO+vON8Y679KDdTk9vqcuh8K+vbrdTv7yLjQB6FTMpz/w0GrY8kSwQmOOZUPudjb5VSufdmkM5DA5QyCVhrXzKSSN6DT4hyVKls6qwdmt+IQBUBPm4hco6tliPLH94nfAJoPQYU0qB6AD+gxQfdAoINBq3XDo5G1kYcDAdSVfTudOtcHG526b0Hm/tMuLyOW0hhDXjLOLlYhHiUiM/ekXZurjZFwMZ1Hc6MkRa1Y+f0dPRXthw5c0R1jh/8nYm43PxRha2oktkAU3UjjTLET/5CD/PsRqG3oai9pvPBX5y4V72yW4KdO8unY8hcPiXT4IkPdpSWYnG5J6DPXYAVMafHEdE10uKO2/qr3G+TJOHn3zhbOGQgvCWLBlAwcA7v3JUknfy4IArTkwTT2sf0V8mmnF7eL6N+bjEfGOF3CoMTLCWaLGWEijUun1DFcA/H1GKz44zY5iOrr+D62sajHfptMb/AN3Z5Cv/AHjh8EhOW0aGJxnKEoTt66c/mK2YLcWOJWvFcEYdXekfHf681hrc55QKBQKBQKBQKBQKBQKBQKBQKBQKBQRigmgUCgUEYoJoFAoFB5Pxe/mn4xPHbAeN4Pusb5wIxs002rqGXzJsN8k52w1C9rWzTFevRf1ufytDj01PevPFP4R0j/L0Tl7gsVlCsMYHq7Y3dyPM7d8nH/QdquY6RSNoczHjildodSs2xFB5xzlwxuHXKcUtkGgtpuY1HVWPmb0GroT2bB3yapZqeXbzK/NQzUnDeM1Pmz+ym8jxdW8ZBRZvETAOND7Dc9caQPyqdLaNrRHxep8WmM2PDqY+9Xn6xyegirjilAoFAoFAoFAoFAoFAoFAoFAoFAoFAoFAoFAoFAoFAoNXiV4sEUkznCojOx36KM9tz8hWNrbRuibRWN5eV8hcatbYy3Uxd7mdjpjRS7hCxJAbpkncgnOFXb106XDMxOWe6jbX0vlm87zPSI26RC5JzZOw1Jw+4Knodhkdjg9KueXEd2cam884pL6/2pufw64/+tOCPifaMn+3P5H+1Fz+HXH9VpwR8T7Rk/25/Jz+J84xlJIb2zuIo3QqxKgjD7YzkY79Dmk4eKJiJa76uNprkrMQp3s6u0tuJ+GsgeKRXiDnKBujRtpPcldIB/zGuZixWw5ppKxo/E4tp/slp5RO9Z/WP58HtWavrHMoJoFAoFAoFAoFAoFAoFAoORfcTKXdvbLsHjnmfy6spCETQuDlW1TI2cHZSO+aDX4px8IkUyBwhu4YHWSCRGYTsIl0+IEIw0iNqwRhSOp2DHzTxxrWW0jDwxLPLIjSzglECQvKDjWnUoF3Peg0+Bc1yzNEJYggawNyQobUWE/hDSD0RhhhnoDu2Bmgmfn+2xC8SvMkjzozRaW0eBEZXwFJ8Q40kacggk52wQcW55t4ZIQro0JmCSy7smHtZbiMROpw8h0R+UZP1ibeZch005ptzIIjrVzcRW+lkIIllt/eVU+n1Y39DtQci858jMSyQxvpksrm6jlkX6sJbqp1MinWRl12GDQdy149G8vgqHZlZEdkjYxo7xCYKzfdBQg5O3mAzk4oOqGB6b0DNBNAoOVzBxyOzj1tlnY6Y413eR+yqBv+dZVru05s1ccc/o8p55lu5poLe4lBkkIPgRjKxayAgIB879dvgMHzVT1mSN4x17tWk02TU6iIy+7ETMx2iPxevcN4ZFboEjjRNhkoirkgYyQO9Wo5RssxSke7GzcxRkmo2EVIgrnrRExDzn2s8ERYEu40VWSUeIVUAsH2DMRjOG0jufNVbU8tr94U9Vo4yUmaRzjm1OAcyXNilu1wTNZyoNLgEtGemknqdOOh6jJHTFXaTXLSLR1VMWoyYYr5nOs9/g9Ot51kVXQhlZQysNwQdwQfStfR162iY3joyZolNAoFAoFAoFAoFAoFAoNa4sUeSOU5DxFtJBIyHUqysPvL0OD3VT2oIvLFJTGXz9XIJAASAWAIXUPvAasgHuAe1BjveFxyywTtnVbu7pg7ZeNom1DG/lc0GpxflqC6aRpdeZLU2zaWwPDL6/Trkd9iNiCKDUHKUSYcFpZVnlnBkZQHeWLwZEcLHpCMgA2TbtQc3gXIMa2UNvefWOjyO5RjpYvC9uF16QxCxMFU7EaV9KDqryhB4qTlpWdZYpiSww8sUBtxI6hcEmMgHGB5QQBltQY25Jtfd4rYGQJFazWoIYajDOoWRSSuM+VCCADlR2JBDft+ARxzGZHlXUyO6BgEd0iEKs22o+RVGnOnyg4zvQZp+EoTrjJhkznXGcZPcMhyrggn7QPXIwcEB8Ge4i+0izL3aPyyDcb+C2zAbk4bO2yk0Gza38cpIRssACVOQ4B6EqcEDYjPwPpQZLq5WJGkkYKigszHoAOtNt55MbWisbyp3B294kl4xcZEUasLZDtpjUeaTfGS2+M+vwGM72ildlLFvktOa/TsqnLlo17xOC5l8zOXu3GThIwdNsg09wVB3xkHfoc8rHWcmWLT6/4d/wANr5Xh+XPb3skxWPTrL2IV0nPKBQKBQc3mLh/vNrNB3eJlHT7WNuvxrC9eKsxLZhvFbxaejzP2aXqTxzcLnwUkVmj9Q33wp6ZGzD4gneqehyzWeCVPUaXyM19Nfp1j0l3+TOJvZ3D8KuTurZgbchlO4XPpjcbY+0OoxXWvWLRxQqaXLOK/kX+S/CtDppoFAoFAoFAoFAoFAoFAoFAoFAoFAoFAoFAoNPiPD4510uqkgHQxB1IxGNSMCGRvipB+NB5snALmGSPg5vHuopHNxMXXDxpr1MPELsWDkscNk5wehNbaRtE2lR1MzkvGKPWfRYOd3M7QcJhJUzENKVIylunX5Zx39MYOapZ5m0xSO7PP7W2Kvfr6I5FQSXV9cKMIsi2kYz0WFcEADbH2SDUYI9q0/J6LxCvk6bBgj/TxfVdhVlyCgUCgUHyaDxHjtg9rxC5miJDwyrdLlwC0btmTYDcZbB/4c5BzmuVkrNcs2jtzX/Gcfm6HBq6e9X2Z+X7LzzTZpxOwS8gz4iJ4sZUjVt9tCfUEH0IZfmK6+DJExE9pcDU44z4ovTrHN3eUuNC9tUm21Y0yAdpFA1fLOx+RFL14Z2WNNmjLji0O0KxWCgUCgUCgUCgUCgUCgUCgUCgUCgUCgUCgUGOeQIpY9FBY/IDJpCLTtG6n8mnyXXFJ9vGZ3BO5S3jzpHQYwAfngZ3rZlmKxt8FHSx72a3f9HJsL5orW845ICss4Kwal3SLISIY7AkKfQ4B361zotMVtlnu6HhGl+1amN/vT+ULbyXwn3SziiP2tOt8/wCd/Mw/LOPyqxhpwUiFzxDUfaNRa/bpHpHR3a2qRQKBQKCMUHn3PluIL+0uyB4cpNrOD0ZH8vmH3hpZzvt5FqnqI2vW3yd7w/bUaLPppjfaOKPl1T7PLj3W5uuFOxzHIXi1d0OCR88Mjde59DU6eeG043k9NPBa2KU8JX/DeKNa4xBdDXHsAquATpB+GCuB6ptXRn2q7tOP+hqJp2t+q/itLqJoFAoFAoFAoFAoFAoFAoFAoFAoFAoFAoFBUue7ppBFw6I4kum0tsSVhG8jf8sfLPzGzHHeVLV2mdsVes/o0+c4x4dtwi3G8zIpAP2IIyNbNvnt8zg9+tPUW4pisdzNXaK4a9/0fPMMEdxfWXDVAMcI94kQZ0hUGmMHt3x1779axvHFatI7c3pdBE6bSZM/SZ9iPnzn9F5FWocd9UCgUCgUCgrXtA4UbqykVATImJUx1ym5A2zkjPTvitOek2pMR1dLwnUxg1VZt7s8p9JUniXEGltrTjUAJmtyIp1Bx5Rtk5ySpz8dpPgcVbW4q1yx1jq5/juito9TNq9p+tZWPnmMXVlFfwbtCVnQjroOC2cb7YBOCPsneungvE+kubrK8eOMtesc1r4LxAXNvFOvR0DY9D95fmDkflWNo2nZcw5IyUi0d27UNhQKBQKBQKBQKBQKBQKBQKBQKBQKBQKCDQUrgc6y3d5xKRsRwg26E4ACR+aQ9eud9/WtmSeCkRPqoYZi+S2Wekcvonk+NriWfi0wwJPLACBlLdM77HYttt8D2O1LDHFM5J+Xo26as5Lzee/KPR9ez9DO91xJh/4iXEeTv4UXkXbAx0x+VTg9qZyfH+z0Xis+TXHpf9Ec/W3OVzqw45QKBQKBQKCCKDzfh9mtrxO5sJF/3a8jLICfLqxlgM7Z3cdzslUqxw5ZpPSz0GsiNb4bTLPO1PZn47T0/nq+uTf92nueC3B1I2podZB1Iy7qARjdfNgdw5xWWntOO845+Tx2COC1sFvk3/Z1cmFrjhshOuCRimc7xk9Rntkhug+2COtdHLG+1jQ34Zthnt+i71pdFNAoFAoFAoFAoFAoFAoFAoFAoFAoFAoOFzpxX3WzlcfbYeGmCAdb+UH8s5/Ks6RvKvqsnl45nuqd9ZERW3Aoch3VZbpkx5YtWXJYnqWxt8h0IBq6m/mX4I/kKvBtWuCPWXW54uNEMPDLfAkucQKo6LCAA5OOihdvlnrg1GadqxSvf9HpvCcFazOe/u4439Z+7C0cLsEt4UgjGFRAo/Lv8z1rdWsVjaFDNltlyTkt1nm26yaigUCgUCgUEUFI9qFg/gxX0QHi20ofO/8AD7jbcjUFzuNtVVdTWdovHWHc8DzV822nvPs5I2+fZo85Hx7e24za/wASHSxx10E7q22fKxI+TNtWGbnWMtezznimlvp8kzPvUn8mPmK8ANrxy2AKnSkwzvgjGlsHAI8yH46etdDBeMlFDUW4ZrqKfN6PFIGAZTkEAgjoQdwRWDqx8X3RJQKBQKBQKBQKBQKBQKBQKBQKBQKCKDz7mfi8bXpaXJgsArlRuZLmT+CoXudtj2w2475WvGLHNpczNki+bn0r+curypZPbxzcQvSEnm+slzssUa/ZTcnoN/h07b1cVZrve/WV3S4L2tvt7Vu39mvyXA93NLxSbPnJjtlII0QAnfGfvbf0JzvtGGJtM3n5ejv+I3rgx10lO3O342/ZdBVlxk0CgUCgUCgUCgx3ESurIwyrAqR6gjBFRMb8k1tNZiY7PNuXZW4bdPwm6w9vPqMTN5sh/KFIxjDYwRgAHJ+9VLH/AE7eXbpPR6TxDFTxHTfa8fvRG1o/v/O3o05uGe5XU3DHYC1vFLQs2MJLn6vJOTkEBfjlSN6zxT5GXh7S8JfFwWnFPu26fhK3ezfibTWYSTPiwuYmDfaGN1yOo2Onfupq/lj2t4WdBlm+LaesclrrWulAoFAoFAoFAoFAoFAoFAoFAoFAoOdx/iYtbeW4bGEQkZ2Bboq/mxA/OkzEc5as2Ty6TZ5/yDy5JcsL66UeHraaNW1fWSOc+Myk4wPu+uc/E6N5zW4rdI6QoaPT2tPHf1dfidy3GJTaQHFpHIPeJskCQrv4MeD5huMn8/TONrTlnhjp3evw0roKedk/7kx7MfD8Z/su1vCsaqiAKqqFVR0CgYAA9AKsRERG0ONa02mbW6yyVLEoFAoFAoFAoFANBXOd+Wxf25RcCVDqiYkgBu4OOxG3w2PatObFx127uj4Zrp0mbin3Z5THxhUbSZOMWrWNyVS+gLKhby5YeXt1zjDADtnHSq0TGanBb3oZeO+DxEebijfHbnE/Df4uRydxeXh9+Yrnya28OUHSMHGUk9OuNx1DE71bw5ZtXgydYeO097Yc+1+72YGs3efVSFAoFAoFAoFAoFAoIzQTQKBmgUEZoNbiHEIrdDLM6xoOrMcD5D1PwG9Y2tFecsbXrWN5l5vxbjkfEptcjCLh1s4di4OZ5ACQoXuSOi9cZPfArXnjne3Ksfmr6fFl8QzRTFG9Y/n0ddmveLDQEazsioDFseNMhxkKPuDG3pg9+gn28vLbav5vSxXTaDnv5mT/ANa/5XLh9jHbxrDEoRFGAB/+3NWaxFY2hyMuW+W83vO8y2alrKBQKBQKBQKBQKBQRigqnN/Jcd79bGfBuQwYSrtnHQNj0wMEbjAqvmwRfnHKfi63h/i2TS+xb2qT1rP9lA5pmnkVYOIwiO4VsRXWBodB9xyNiuTnV2zuBuap5bW5RfrHSWXiHgWDXY5y6C28xHuz1Wv2f87RSRJbXMgSZcRqzHaQDZfPkgv0HXftmrWHUxeNrdXm8GWaf0s3K0ctpX/NWlxNBGaCaCM0E0CgUCgigjNDkZofinNBgu72OEapHVFzjLsFGfTJ77Gksq0tadohpScx2agsbmHABJ+sQ7DfoDWHmV+LZGmzTO0Vlzbvn3h8YDeOr5OMIGY9DvgDptWudRjjuXwWpEzflEfFxrv2mKyubW1nl0Zy7LiNRg4cldRA2z5tO2aw+07+5WZU65YyX4cfP8e0KlDb3/HJ9Tn6tWHr4MW3Zc7tjPx+IFbaYLTPHl+ilkr507Vni/H7sen4r/wj2fWkDKza5ipLASnKajtq8PGnIGBn4U8mu/FL0NfEMtMMYccRWNtuUbTPz681tAraopoFAoFAoFAoFAoFAoFAoINBp8U4VDdRmKZA6n1G4OCMqex36isb0raNpbsGoyYLRfHO0vO+ZvZiFTXZlmI6xuRkj1RvX4H17Y31xpsUxwz/APFDxbzNXaMsRHF37buTwXna+sm93lQzhWZSj6vGBz017nbBxkHr6AVqmM2DrzhQw6nNSeGY32Wy39qdkxwyTxjGdTIpHywjE/8AKkazHPXk6+mtTPtFbRvPaeUu3Hzpw9sf7zHk4xkkdfmNq3Rnxz3WqaPNk3mld9m7/j9p/Mw/3U/1rPjrPSWH2fL/AKZ+jehmVwGVgykZBBBBB6EHuKlqmsxymH3mpRsZoT+KQaEJoINBUeOcnS3M7zC+niDYxGhIVQFA2ww6nJ/OtVqXmeVphUyaab234phxJvZOjsXe6dmPVmjUsfmScmtVtPNp52luxxnxxtXJMQ+D7Iov5g/2k/1qPs3/AClMTqI6ZZ/JI9kkY6XLD/4l/wBaTpt/vSj+vM7+ZL5HsjT+ab+yP30ro8cJyVyZK8N8lpj1j/D7+iZf5o/2R++rFceOvSsKc+HY5+9b6/s+7v2XPKFDX8uFGFzGG0j0XUxCjYdPQVv8yekcmddBijrvPrLVh9kcqKFTi16qjOFViFGTk4AfA3JrXuuRWKxtD7+iif8AGL79bfvolP0UT/jF9+tv30D6KJ/xi+/W376B9FE/4xffrb99A+iif8Yvv1t++gfRRP8AjF9+tv30D6KJ/wAYvv1t++gfRRP+MX362/fQPoon/GL79bfvoH0UT/jF9+tv30D6KJ/xi+/W376B9FE/4xffrb99A+iif8Yvv1t++gfRRP8AjF9+tv30D6KJ/wAYvv1t++gj6KJ/xi+/W376B9FE/wCMX362/fQPoon/ABi+/W376D4T2QkMXbiNxIxxkyIrk42G7Enpt1rOt7V6NGXTY8vvQ2ZPZUGxm7Y4GBmIHA7AefpWF+G/vViVb/8ANxfGfr+zGfZGv80f7Q/fVa+lx27bejbj0dcdotW1omPx/ZK+yRB/6pv7Sj/vWv7FXtMrEzn33jLb+fIPsjj/AJhv7S/61l9l/wCUnFqf92fyR9EUX8wf7S/61P2X/lKJnUT1yz+TNa+y0REtHeSRkjBKKFJHoSrDbpUxp7R0tLDLTNlja+SZha+WOAtZK6tcSzlmzmQ5wAMAAEnHfvW+sTEc53Thw+XG2+7uVk3IqDsVImoCpkQaiBFZJTUBUQiSpITQKBQKBQKBQKBQKBQKBQKBQKBQKCDRElRKSphEppKYRUCakKgRRCal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IQERQQEhQWFBQWERUUFxYVFhcaFRgVFhUXFhQWFxQaHSggGBolHBUVITEiJSkrLjAwGh8zODMsNygtMCsBCgoKDg0OGhAQGzQkHyQsNCw3LSwsLCwsLC8sLCwsLDQsLCwvLywsLC80NCw0LCwsLCwsLCwsLCwsLCwsLCwsLP/AABEIALEBHAMBEQACEQEDEQH/xAAbAAEAAgMBAQAAAAAAAAAAAAAAAQYDBAUHAv/EAEIQAAIBAwIEAwQIBAMGBwAAAAECAwAEERIhBQYxQRMiUQcUYXEXIzJCVYGS0jNUkZMVUtEWJGKhscE0Q0SCg6Lw/8QAGgEBAAIDAQAAAAAAAAAAAAAAAAEEAgMFBv/EADgRAQACAQIEAwUHAwMFAQAAAAABAgMEERIhMUEFE3EiMlGBkRRCYaGx4fAjwdFSU2IkM5Ki8RX/2gAMAwEAAhEDEQA/APcaBQKBQM0DNAoFAoFAoFAoFAoFAoFAoFAoFAoFAoFBGaCaBQKBQKBQKBQKBQKBQa3Er1LeGWeTZIonlYgZwqKWbYddgaDj2vM0TGK3aSFLyW38URa8qGIQhC2Ac/WLgYBIyQNqA3Merhb8SjUZFnJcBCTjUkbMUJwCRqUjOBQb8/GEiiheTYzMiIqgktI6lgqj5Kx37A0HOHPFkQhEjFXhhnDCN9Ijnl8GNmOPLl9sHcUHxHztb4kLrImie4iClcswtVzPIFXOFG//AC7nFBFtzhE13NbEg6VieLRlnaN4TK8jKPsoNhqOBkqOpAoNhecLQqHDMQUtHACNki9JW2wMdWII+Heg04OckknEWnwlF1Pbt4obW3g2ouGZNIIXGTnUeg9Tig7fB+MR3aCSIPpKI6l0ZQySLqRlJGGBHpuO+KDfoJoFAoPktignNBNAoFAoFAoOHzXxGSGOJYiFee6htw5GoIHYlm0feOlWAHqQd8YIcC05mjtDemW/99W2iLtH4aC4R0cxyLlFRCurSBkdScnAoJs/aIJYVdLfxJTeJamOOUMmqSNpEeOZlUOMLg5C4OrrgZDJdc/+BBI9xAIp0uvdfDMwMXieCJwTcaNl8NuujrtjvQZ7LnY3MlqltbtKLiGSUsZFQRCGdIZdWR5gCzYK5yQoxhiyhx7z2hyOl7AIlgmjsbueMrPHM6NAuwmRV0xvkqdOX3BB6bh6DZuWjRjuSik/MgZoM1AoFAoFAoFBiu7dJY3idQyOjIynoVYEMCPQgmg0rXhSxpGNWqaO3MCzsq69J05yAANyiEgAAlRQYv8AAIvcTw4ahCbZrckaQ+l0KM2cY1nJOcYyelBr3nK6TRJDNLLJ4UqSxswgyjIhQeURaGGlmGGVuvYgYDmT8kLJdanZjbiytocB8SO9vcvcecBcaSSm64PUDAoNq85Jt5NZEk0ZeS4kyjIce9IFuEGtG8rEat8kH7JA2oMy8nWwm94XxFfCLswx4aQmDwjkZKFTvkk5AIIIoMFryNbRgAPMQPccZZTgWDl7dR5Om+D6gdjkkNh+ULczeOTJnx5Z9GoaNc1v7vL21YKb4zsem21Bu8C4MtpEIVklkRUSNBIV8kcaBERQiqOg6nLHuTgYD6EE8X8NxKnZJchx8BMM5G33lLbklj0oJi4umwlDQMfuyhR8sOpZG7dGOMjOCaDo0HzIwAJJwAMk/CiYjflCgTwzccaULI0NiuEjIX+O2fMxyc6QRt8/mBUmLZu+1f1d6l8XhkVm1YtlnnMT934fP9H1ydx2aC5bhd6xaUH6mQg4dcE41HqMAkH4EZ6Uw5LVt5d+qfEdFiy4I1mljavePhK/VbefTQKBQKBQc7jlpDNEY5zpTUjBtZRldGDIyuCCGBUHr69Rmg43D+VLV1n8SaS9M0fgvJNKrsI/teGhjChBnzbAHODnYYDat+VY1SFXmuJWiuVuBJLIGdnRGRQ3l0hQrYwoXpk7kkhF7ylBL4p1yo8l0t0JEYLJFMsSQgxHTgDQmCGDZ1N2OKDbteBRxzRThpC8dvJbjU+rKySRyMzE+YvqjG+cbnbpgOFB7ObZI2iWa58Mw3ECIXjKxQ3CkSxx5j6Z0NqbLZRckjUCFs1LEg1MFVQFyxAHoMnpQZUYEAg5BGQR0I9aD6oFAoFAoFAoFAoFAoFAoFAoFAoPl1BGCMg9Qen9KDnLwrwxiB2iHZN3iAHRRGx8ijAGlCox0xQUDinHuJyW8lnd2ogmuJ1hgkR1KPGzecFdTMp0g9cbN2I30aifZ4Y6zydTwmlfP828ezSJtPy6fm9G4TYpbwxwIAFRAox8Op+JJyc/Gtta8MREKGfLbLktkt1mVU9p9i3gx3sQJltpFfIz9gkas43wDgn4ZrRqazwxeOzr+B5o8y2nvPs3jb59lq4PfrcwRTr0kjV8bbZGSpx3ByD8Qa30tFqxLkZ8M4ctsdusTs3ayaigUCgUFP8AaZbmWG1jCxOW4jbqFmXVE2dezr3Wg0eKiTh1rAg91sBNeqk89pCFiijKsQ/mGlWYpHHrcEDWPSg0LHjd3cm0gS7YI99d24ukiTNxBFbmRZFDKUJ1Bl1qNOUzg7igmC9v5JUxeuqzcWvbMKIoiI4YTcMCpK5MuIQAxOkZGVbByHM4rzVdJbWzteeHteq5V7aOeTwLpoY5FE6eFKQq+aNWQknI9KC5czcZli4bDPHLpMhtlkuPCI8KOUqJLjwiSEwCThiQO+aCm8RV+IiC3kujcW68Z8GO4EUDLMjWksuWDI0UrRuHj1BdJ3OM4wHrkUYRQqgKoAAAGAABgAAdABQfdAoFAoFBBoGaBmgZoJoFAoIzQTQKBQKBQRUClFfe+NA5zFZwbdP40mc74/ykbE7FQR3qv7+b0dmJ+z+Hbd8lvyr+664qy4zXv7VZo3icAq6MpB32Ix0qJjeJiWePJOO8WjrEqp7Lbk+7SWzZ1287xEE74zkbdhnI/I1X00+zNfhOzr+OUic9c0dL1i35c10qy4pQKBQKDVvJ4k0eKVGqRUTVjeQ50hc/e64oDzxO7W5Ks4QO0ZwSEYkKWXsCVbGeuD6UGVYFGnCgafs7Dy7Y8vpt6UGKNoTIYxo1piRlGNS+JrAcjsW0vv3waD6eyjYBWjQgEkAqpAJOSQPjQRc3EalI5GUGUlFVvvkKWZQO/lVjj0BoPtLdAFAVQFOVAUYU77gdjuf6mgzUCgUCgUCgrPMLyC8twPse7XbR7jJugieGFXOWbwjcHGDtq9KCm8Lurk2khDyPILfhDReI7H/f2J94TU7fbJCB0zgZ3AyaCx+1KSYQWwt5nhka+QBkLb6YZ5NDKCNakoAVJwaCt8I5nuI5r24WU3Czz8O8AOGEcUV1PPEhSIsPuKh6pqJGcUHct+dLjXbCVYUWQorlCJjre4khTIikYwqwj1BiJF1EoWBGSHG4lzpc3FnKdIRjBY3S+CWSRDLf+EbZmLbtiPBbyA5OVAoN3iXtCnihabTCM2FzcKrB/LNDcxwi3Y6hrZdbBsYyw226huX/ADDeNKwR4o44+Mw2R+qZnMZSKQlpDJgZMmn7P/WgxcC5nlKW8YaGJTBNOz3DysG03ng+EsjPlThup17so04GCF0bikauY5CYjnC+J5VfPTQ/2WOx8udQ6kAEZDeoFAoMVxMERnY4VVLE+gAyT/QVEzsmtZtMV+Kp+zGFjbPdyfxLqZ5W2IwM6UUZJJXYkfBq0aaPZ4p7ut4zaIzRhr0pER/n5/FcasOQigoXCT7nxq5hOFS7QSr2BcZJwT1OTIcD1+FVKexmmPjzd/Uf9R4ZjyR1xzw/Kei+Crbgfi+qBQKBQVT2gRytHaCHSJP8RtypZWZF+35mVSCQPmPnQcG/Wa0tOJWgaZ7gZuluFVhLNE7rli8YA8SPBjIX7qrgAeUBh49xqS7kumtZLlI/C4YiOqyx+ZuIMszxK438hCk4wdJByBQYL7hz2V3xEWzXbTmwt2gJknlZ1Uyi4KlyVd0UjSDkgk6RuRQStw7W197tcXgtAtoY5pluJJFlLj3lV6T+HoEeoj7JZyvTFBl5Zvp3WywbkD/ELhX1STSIyiwkbMbSqsjw+JggSZIcEZOBQZPZhdyG5kjeS5mxbBmkdrjwi2tf4kNwv1E+S+0blSA+wwKD0ygUCgUCgUEED+nT/p/3oBFBDoDjIBwcjPY+o+NBWrrmuzS4jtGBzM80KNpTwne2VC8erPUGTQBj7SsNtshv8M4tazx20wKIZ4lkhSTQsullBAVcncA76c0Gb/ELMax4sGzHxBrj2ZQztr36gI5OemkntQffvVqyNJrhKLu7akKrrUNlm6DUrKd+oINBz+Kcx20BVSNayRNc60EZj8OOSFHkZiw2XxVfIz5UY9QAQ7It0OnyqcbrsNu+V9KDI6AgggEEYIPT+lBzW4RpINvI0G+6KFaJuuxjYHT1JyhUnbOcCgR3k8e08WRk4kg1OuM7a4z5kOOw1DY77gENyyvY5gWjdXAYq2kg6WGMqw+6wyMqdxQV/wBo/EPd+HzMDgsBGMNg5c4OPXbJx6A1p1FuHHMul4Rh83V0iekc/pzdnglkLe3ihGBojVdiSMgb4J3xnNbKV4axCnqcvm5bZJ7zMpveL28BCyzRoSQMM4B8xwNuuM96TeIVrZK16y2Le4SRQ6Mrqc4ZSCDjY4I+NTExLKJieike0uLwns+IKDmC4UOQcZjYgkFuuPKV/wDearamOGa3+Eu/4LbzK5tNP368vWOn8/BeYnDKGG4IBB+B3FWd+7hWjadmSpQUCgUCgUCgUCgUCgUCgUCgUCgUCgg0FEh5NaV5FkZkVZeJAMNmb32WK4ilicE4MZXGSM6l6bbhNvyLIiQx+MhC2/DonOk5zYTGbKjO+vON8Y679KDdTk9vqcuh8K+vbrdTv7yLjQB6FTMpz/w0GrY8kSwQmOOZUPudjb5VSufdmkM5DA5QyCVhrXzKSSN6DT4hyVKls6qwdmt+IQBUBPm4hco6tliPLH94nfAJoPQYU0qB6AD+gxQfdAoINBq3XDo5G1kYcDAdSVfTudOtcHG526b0Hm/tMuLyOW0hhDXjLOLlYhHiUiM/ekXZurjZFwMZ1Hc6MkRa1Y+f0dPRXthw5c0R1jh/8nYm43PxRha2oktkAU3UjjTLET/5CD/PsRqG3oai9pvPBX5y4V72yW4KdO8unY8hcPiXT4IkPdpSWYnG5J6DPXYAVMafHEdE10uKO2/qr3G+TJOHn3zhbOGQgvCWLBlAwcA7v3JUknfy4IArTkwTT2sf0V8mmnF7eL6N+bjEfGOF3CoMTLCWaLGWEijUun1DFcA/H1GKz44zY5iOrr+D62sajHfptMb/AN3Z5Cv/AHjh8EhOW0aGJxnKEoTt66c/mK2YLcWOJWvFcEYdXekfHf681hrc55QKBQKBQKBQKBQKBQKBQKBQKBQKBQRigmgUCgUEYoJoFAoFB5Pxe/mn4xPHbAeN4Pusb5wIxs002rqGXzJsN8k52w1C9rWzTFevRf1ufytDj01PevPFP4R0j/L0Tl7gsVlCsMYHq7Y3dyPM7d8nH/QdquY6RSNoczHjildodSs2xFB5xzlwxuHXKcUtkGgtpuY1HVWPmb0GroT2bB3yapZqeXbzK/NQzUnDeM1Pmz+ym8jxdW8ZBRZvETAOND7Dc9caQPyqdLaNrRHxep8WmM2PDqY+9Xn6xyegirjilAoFAoFAoFAoFAoFAoFAoFAoFAoFAoFAoFAoFAoFAoNXiV4sEUkznCojOx36KM9tz8hWNrbRuibRWN5eV8hcatbYy3Uxd7mdjpjRS7hCxJAbpkncgnOFXb106XDMxOWe6jbX0vlm87zPSI26RC5JzZOw1Jw+4Knodhkdjg9KueXEd2cam884pL6/2pufw64/+tOCPifaMn+3P5H+1Fz+HXH9VpwR8T7Rk/25/Jz+J84xlJIb2zuIo3QqxKgjD7YzkY79Dmk4eKJiJa76uNprkrMQp3s6u0tuJ+GsgeKRXiDnKBujRtpPcldIB/zGuZixWw5ppKxo/E4tp/slp5RO9Z/WP58HtWavrHMoJoFAoFAoFAoFAoFAoFAoORfcTKXdvbLsHjnmfy6spCETQuDlW1TI2cHZSO+aDX4px8IkUyBwhu4YHWSCRGYTsIl0+IEIw0iNqwRhSOp2DHzTxxrWW0jDwxLPLIjSzglECQvKDjWnUoF3Peg0+Bc1yzNEJYggawNyQobUWE/hDSD0RhhhnoDu2Bmgmfn+2xC8SvMkjzozRaW0eBEZXwFJ8Q40kacggk52wQcW55t4ZIQro0JmCSy7smHtZbiMROpw8h0R+UZP1ibeZch005ptzIIjrVzcRW+lkIIllt/eVU+n1Y39DtQci858jMSyQxvpksrm6jlkX6sJbqp1MinWRl12GDQdy149G8vgqHZlZEdkjYxo7xCYKzfdBQg5O3mAzk4oOqGB6b0DNBNAoOVzBxyOzj1tlnY6Y413eR+yqBv+dZVru05s1ccc/o8p55lu5poLe4lBkkIPgRjKxayAgIB879dvgMHzVT1mSN4x17tWk02TU6iIy+7ETMx2iPxevcN4ZFboEjjRNhkoirkgYyQO9Wo5RssxSke7GzcxRkmo2EVIgrnrRExDzn2s8ERYEu40VWSUeIVUAsH2DMRjOG0jufNVbU8tr94U9Vo4yUmaRzjm1OAcyXNilu1wTNZyoNLgEtGemknqdOOh6jJHTFXaTXLSLR1VMWoyYYr5nOs9/g9Ot51kVXQhlZQysNwQdwQfStfR162iY3joyZolNAoFAoFAoFAoFAoFAoNa4sUeSOU5DxFtJBIyHUqysPvL0OD3VT2oIvLFJTGXz9XIJAASAWAIXUPvAasgHuAe1BjveFxyywTtnVbu7pg7ZeNom1DG/lc0GpxflqC6aRpdeZLU2zaWwPDL6/Trkd9iNiCKDUHKUSYcFpZVnlnBkZQHeWLwZEcLHpCMgA2TbtQc3gXIMa2UNvefWOjyO5RjpYvC9uF16QxCxMFU7EaV9KDqryhB4qTlpWdZYpiSww8sUBtxI6hcEmMgHGB5QQBltQY25Jtfd4rYGQJFazWoIYajDOoWRSSuM+VCCADlR2JBDft+ARxzGZHlXUyO6BgEd0iEKs22o+RVGnOnyg4zvQZp+EoTrjJhkznXGcZPcMhyrggn7QPXIwcEB8Ge4i+0izL3aPyyDcb+C2zAbk4bO2yk0Gza38cpIRssACVOQ4B6EqcEDYjPwPpQZLq5WJGkkYKigszHoAOtNt55MbWisbyp3B294kl4xcZEUasLZDtpjUeaTfGS2+M+vwGM72ildlLFvktOa/TsqnLlo17xOC5l8zOXu3GThIwdNsg09wVB3xkHfoc8rHWcmWLT6/4d/wANr5Xh+XPb3skxWPTrL2IV0nPKBQKBQc3mLh/vNrNB3eJlHT7WNuvxrC9eKsxLZhvFbxaejzP2aXqTxzcLnwUkVmj9Q33wp6ZGzD4gneqehyzWeCVPUaXyM19Nfp1j0l3+TOJvZ3D8KuTurZgbchlO4XPpjcbY+0OoxXWvWLRxQqaXLOK/kX+S/CtDppoFAoFAoFAoFAoFAoFAoFAoFAoFAoFAoFAoNPiPD4510uqkgHQxB1IxGNSMCGRvipB+NB5snALmGSPg5vHuopHNxMXXDxpr1MPELsWDkscNk5wehNbaRtE2lR1MzkvGKPWfRYOd3M7QcJhJUzENKVIylunX5Zx39MYOapZ5m0xSO7PP7W2Kvfr6I5FQSXV9cKMIsi2kYz0WFcEADbH2SDUYI9q0/J6LxCvk6bBgj/TxfVdhVlyCgUCgUHyaDxHjtg9rxC5miJDwyrdLlwC0btmTYDcZbB/4c5BzmuVkrNcs2jtzX/Gcfm6HBq6e9X2Z+X7LzzTZpxOwS8gz4iJ4sZUjVt9tCfUEH0IZfmK6+DJExE9pcDU44z4ovTrHN3eUuNC9tUm21Y0yAdpFA1fLOx+RFL14Z2WNNmjLji0O0KxWCgUCgUCgUCgUCgUCgUCgUCgUCgUCgUCgUGOeQIpY9FBY/IDJpCLTtG6n8mnyXXFJ9vGZ3BO5S3jzpHQYwAfngZ3rZlmKxt8FHSx72a3f9HJsL5orW845ICss4Kwal3SLISIY7AkKfQ4B361zotMVtlnu6HhGl+1amN/vT+ULbyXwn3SziiP2tOt8/wCd/Mw/LOPyqxhpwUiFzxDUfaNRa/bpHpHR3a2qRQKBQKCMUHn3PluIL+0uyB4cpNrOD0ZH8vmH3hpZzvt5FqnqI2vW3yd7w/bUaLPppjfaOKPl1T7PLj3W5uuFOxzHIXi1d0OCR88Mjde59DU6eeG043k9NPBa2KU8JX/DeKNa4xBdDXHsAquATpB+GCuB6ptXRn2q7tOP+hqJp2t+q/itLqJoFAoFAoFAoFAoFAoFAoFAoFAoFAoFAoFBUue7ppBFw6I4kum0tsSVhG8jf8sfLPzGzHHeVLV2mdsVes/o0+c4x4dtwi3G8zIpAP2IIyNbNvnt8zg9+tPUW4pisdzNXaK4a9/0fPMMEdxfWXDVAMcI94kQZ0hUGmMHt3x1779axvHFatI7c3pdBE6bSZM/SZ9iPnzn9F5FWocd9UCgUCgUCgrXtA4UbqykVATImJUx1ym5A2zkjPTvitOek2pMR1dLwnUxg1VZt7s8p9JUniXEGltrTjUAJmtyIp1Bx5Rtk5ySpz8dpPgcVbW4q1yx1jq5/juito9TNq9p+tZWPnmMXVlFfwbtCVnQjroOC2cb7YBOCPsneungvE+kubrK8eOMtesc1r4LxAXNvFOvR0DY9D95fmDkflWNo2nZcw5IyUi0d27UNhQKBQKBQKBQKBQKBQKBQKBQKBQKBQKCDQUrgc6y3d5xKRsRwg26E4ACR+aQ9eud9/WtmSeCkRPqoYZi+S2Wekcvonk+NriWfi0wwJPLACBlLdM77HYttt8D2O1LDHFM5J+Xo26as5Lzee/KPR9ez9DO91xJh/4iXEeTv4UXkXbAx0x+VTg9qZyfH+z0Xis+TXHpf9Ec/W3OVzqw45QKBQKBQKCCKDzfh9mtrxO5sJF/3a8jLICfLqxlgM7Z3cdzslUqxw5ZpPSz0GsiNb4bTLPO1PZn47T0/nq+uTf92nueC3B1I2podZB1Iy7qARjdfNgdw5xWWntOO845+Tx2COC1sFvk3/Z1cmFrjhshOuCRimc7xk9Rntkhug+2COtdHLG+1jQ34Zthnt+i71pdFNAoFAoFAoFAoFAoFAoFAoFAoFAoFAoOFzpxX3WzlcfbYeGmCAdb+UH8s5/Ks6RvKvqsnl45nuqd9ZERW3Aoch3VZbpkx5YtWXJYnqWxt8h0IBq6m/mX4I/kKvBtWuCPWXW54uNEMPDLfAkucQKo6LCAA5OOihdvlnrg1GadqxSvf9HpvCcFazOe/u4439Z+7C0cLsEt4UgjGFRAo/Lv8z1rdWsVjaFDNltlyTkt1nm26yaigUCgUCgUEUFI9qFg/gxX0QHi20ofO/8AD7jbcjUFzuNtVVdTWdovHWHc8DzV822nvPs5I2+fZo85Hx7e24za/wASHSxx10E7q22fKxI+TNtWGbnWMtezznimlvp8kzPvUn8mPmK8ANrxy2AKnSkwzvgjGlsHAI8yH46etdDBeMlFDUW4ZrqKfN6PFIGAZTkEAgjoQdwRWDqx8X3RJQKBQKBQKBQKBQKBQKBQKBQKBQKCKDz7mfi8bXpaXJgsArlRuZLmT+CoXudtj2w2475WvGLHNpczNki+bn0r+curypZPbxzcQvSEnm+slzssUa/ZTcnoN/h07b1cVZrve/WV3S4L2tvt7Vu39mvyXA93NLxSbPnJjtlII0QAnfGfvbf0JzvtGGJtM3n5ejv+I3rgx10lO3O342/ZdBVlxk0CgUCgUCgUCgx3ESurIwyrAqR6gjBFRMb8k1tNZiY7PNuXZW4bdPwm6w9vPqMTN5sh/KFIxjDYwRgAHJ+9VLH/AE7eXbpPR6TxDFTxHTfa8fvRG1o/v/O3o05uGe5XU3DHYC1vFLQs2MJLn6vJOTkEBfjlSN6zxT5GXh7S8JfFwWnFPu26fhK3ezfibTWYSTPiwuYmDfaGN1yOo2Onfupq/lj2t4WdBlm+LaesclrrWulAoFAoFAoFAoFAoFAoFAoFAoFAoOdx/iYtbeW4bGEQkZ2Bboq/mxA/OkzEc5as2Ty6TZ5/yDy5JcsL66UeHraaNW1fWSOc+Myk4wPu+uc/E6N5zW4rdI6QoaPT2tPHf1dfidy3GJTaQHFpHIPeJskCQrv4MeD5huMn8/TONrTlnhjp3evw0roKedk/7kx7MfD8Z/su1vCsaqiAKqqFVR0CgYAA9AKsRERG0ONa02mbW6yyVLEoFAoFAoFAoFANBXOd+Wxf25RcCVDqiYkgBu4OOxG3w2PatObFx127uj4Zrp0mbin3Z5THxhUbSZOMWrWNyVS+gLKhby5YeXt1zjDADtnHSq0TGanBb3oZeO+DxEebijfHbnE/Df4uRydxeXh9+Yrnya28OUHSMHGUk9OuNx1DE71bw5ZtXgydYeO097Yc+1+72YGs3efVSFAoFAoFAoFAoFAoIzQTQKBmgUEZoNbiHEIrdDLM6xoOrMcD5D1PwG9Y2tFecsbXrWN5l5vxbjkfEptcjCLh1s4di4OZ5ACQoXuSOi9cZPfArXnjne3Ksfmr6fFl8QzRTFG9Y/n0ddmveLDQEazsioDFseNMhxkKPuDG3pg9+gn28vLbav5vSxXTaDnv5mT/ANa/5XLh9jHbxrDEoRFGAB/+3NWaxFY2hyMuW+W83vO8y2alrKBQKBQKBQKBQKBQRigqnN/Jcd79bGfBuQwYSrtnHQNj0wMEbjAqvmwRfnHKfi63h/i2TS+xb2qT1rP9lA5pmnkVYOIwiO4VsRXWBodB9xyNiuTnV2zuBuap5bW5RfrHSWXiHgWDXY5y6C28xHuz1Wv2f87RSRJbXMgSZcRqzHaQDZfPkgv0HXftmrWHUxeNrdXm8GWaf0s3K0ctpX/NWlxNBGaCaCM0E0CgUCgigjNDkZofinNBgu72OEapHVFzjLsFGfTJ77Gksq0tadohpScx2agsbmHABJ+sQ7DfoDWHmV+LZGmzTO0Vlzbvn3h8YDeOr5OMIGY9DvgDptWudRjjuXwWpEzflEfFxrv2mKyubW1nl0Zy7LiNRg4cldRA2z5tO2aw+07+5WZU65YyX4cfP8e0KlDb3/HJ9Tn6tWHr4MW3Zc7tjPx+IFbaYLTPHl+ilkr507Vni/H7sen4r/wj2fWkDKza5ipLASnKajtq8PGnIGBn4U8mu/FL0NfEMtMMYccRWNtuUbTPz681tAraopoFAoFAoFAoFAoFAoFAoINBp8U4VDdRmKZA6n1G4OCMqex36isb0raNpbsGoyYLRfHO0vO+ZvZiFTXZlmI6xuRkj1RvX4H17Y31xpsUxwz/APFDxbzNXaMsRHF37buTwXna+sm93lQzhWZSj6vGBz017nbBxkHr6AVqmM2DrzhQw6nNSeGY32Wy39qdkxwyTxjGdTIpHywjE/8AKkazHPXk6+mtTPtFbRvPaeUu3Hzpw9sf7zHk4xkkdfmNq3Rnxz3WqaPNk3mld9m7/j9p/Mw/3U/1rPjrPSWH2fL/AKZ+jehmVwGVgykZBBBBB6EHuKlqmsxymH3mpRsZoT+KQaEJoINBUeOcnS3M7zC+niDYxGhIVQFA2ww6nJ/OtVqXmeVphUyaab234phxJvZOjsXe6dmPVmjUsfmScmtVtPNp52luxxnxxtXJMQ+D7Iov5g/2k/1qPs3/AClMTqI6ZZ/JI9kkY6XLD/4l/wBaTpt/vSj+vM7+ZL5HsjT+ab+yP30ro8cJyVyZK8N8lpj1j/D7+iZf5o/2R++rFceOvSsKc+HY5+9b6/s+7v2XPKFDX8uFGFzGG0j0XUxCjYdPQVv8yekcmddBijrvPrLVh9kcqKFTi16qjOFViFGTk4AfA3JrXuuRWKxtD7+iif8AGL79bfvolP0UT/jF9+tv30D6KJ/xi+/W376B9FE/4xffrb99A+iif8Yvv1t++gfRRP8AjF9+tv30D6KJ/wAYvv1t++gfRRP+MX362/fQPoon/GL79bfvoH0UT/jF9+tv30D6KJ/xi+/W376B9FE/4xffrb99A+iif8Yvv1t++gfRRP8AjF9+tv30D6KJ/wAYvv1t++gj6KJ/xi+/W376B9FE/wCMX362/fQPoon/ABi+/W376D4T2QkMXbiNxIxxkyIrk42G7Enpt1rOt7V6NGXTY8vvQ2ZPZUGxm7Y4GBmIHA7AefpWF+G/vViVb/8ANxfGfr+zGfZGv80f7Q/fVa+lx27bejbj0dcdotW1omPx/ZK+yRB/6pv7Sj/vWv7FXtMrEzn33jLb+fIPsjj/AJhv7S/61l9l/wCUnFqf92fyR9EUX8wf7S/61P2X/lKJnUT1yz+TNa+y0REtHeSRkjBKKFJHoSrDbpUxp7R0tLDLTNlja+SZha+WOAtZK6tcSzlmzmQ5wAMAAEnHfvW+sTEc53Thw+XG2+7uVk3IqDsVImoCpkQaiBFZJTUBUQiSpITQKBQKBQKBQKBQKBQKBQKBQKBQKCDRElRKSphEppKYRUCakKgRRCalL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IQERQQEhQWFBQWERUUFxYVFhcaFRgVFhUXFhQWFxQaHSggGBolHBUVITEiJSkrLjAwGh8zODMsNygtMCsBCgoKDg0OGhAQGzQkHyQsNCw3LSwsLCwsLC8sLCwsLDQsLCwvLywsLC80NCw0LCwsLCwsLCwsLCwsLCwsLCwsLP/AABEIALEBHAMBEQACEQEDEQH/xAAbAAEAAgMBAQAAAAAAAAAAAAAAAQYDBAUHAv/EAEIQAAIBAwIEAwQIBAMGBwAAAAECAwAEERIhBQYxQRMiUQcUYXEXIzJCVYGS0jNUkZMVUtEWJGKhscE0Q0SCg6Lw/8QAGgEBAAIDAQAAAAAAAAAAAAAAAAEEAgMFBv/EADgRAQACAQIEAwUHAwMFAQAAAAABAgMEERIhMUEFE3EiMlGBkRRCYaGx4fAjwdFSU2IkM5Ki8RX/2gAMAwEAAhEDEQA/APcaBQKBQM0DNAoFAoFAoFAoFAoFAoFAoFAoFAoFAoFBGaCaBQKBQKBQKBQKBQKBQa3Er1LeGWeTZIonlYgZwqKWbYddgaDj2vM0TGK3aSFLyW38URa8qGIQhC2Ac/WLgYBIyQNqA3Merhb8SjUZFnJcBCTjUkbMUJwCRqUjOBQb8/GEiiheTYzMiIqgktI6lgqj5Kx37A0HOHPFkQhEjFXhhnDCN9Ijnl8GNmOPLl9sHcUHxHztb4kLrImie4iClcswtVzPIFXOFG//AC7nFBFtzhE13NbEg6VieLRlnaN4TK8jKPsoNhqOBkqOpAoNhecLQqHDMQUtHACNki9JW2wMdWII+Heg04OckknEWnwlF1Pbt4obW3g2ouGZNIIXGTnUeg9Tig7fB+MR3aCSIPpKI6l0ZQySLqRlJGGBHpuO+KDfoJoFAoPktignNBNAoFAoFAoOHzXxGSGOJYiFee6htw5GoIHYlm0feOlWAHqQd8YIcC05mjtDemW/99W2iLtH4aC4R0cxyLlFRCurSBkdScnAoJs/aIJYVdLfxJTeJamOOUMmqSNpEeOZlUOMLg5C4OrrgZDJdc/+BBI9xAIp0uvdfDMwMXieCJwTcaNl8NuujrtjvQZ7LnY3MlqltbtKLiGSUsZFQRCGdIZdWR5gCzYK5yQoxhiyhx7z2hyOl7AIlgmjsbueMrPHM6NAuwmRV0xvkqdOX3BB6bh6DZuWjRjuSik/MgZoM1AoFAoFAoFBiu7dJY3idQyOjIynoVYEMCPQgmg0rXhSxpGNWqaO3MCzsq69J05yAANyiEgAAlRQYv8AAIvcTw4ahCbZrckaQ+l0KM2cY1nJOcYyelBr3nK6TRJDNLLJ4UqSxswgyjIhQeURaGGlmGGVuvYgYDmT8kLJdanZjbiytocB8SO9vcvcecBcaSSm64PUDAoNq85Jt5NZEk0ZeS4kyjIce9IFuEGtG8rEat8kH7JA2oMy8nWwm94XxFfCLswx4aQmDwjkZKFTvkk5AIIIoMFryNbRgAPMQPccZZTgWDl7dR5Om+D6gdjkkNh+ULczeOTJnx5Z9GoaNc1v7vL21YKb4zsem21Bu8C4MtpEIVklkRUSNBIV8kcaBERQiqOg6nLHuTgYD6EE8X8NxKnZJchx8BMM5G33lLbklj0oJi4umwlDQMfuyhR8sOpZG7dGOMjOCaDo0HzIwAJJwAMk/CiYjflCgTwzccaULI0NiuEjIX+O2fMxyc6QRt8/mBUmLZu+1f1d6l8XhkVm1YtlnnMT934fP9H1ydx2aC5bhd6xaUH6mQg4dcE41HqMAkH4EZ6Uw5LVt5d+qfEdFiy4I1mljavePhK/VbefTQKBQKBQc7jlpDNEY5zpTUjBtZRldGDIyuCCGBUHr69Rmg43D+VLV1n8SaS9M0fgvJNKrsI/teGhjChBnzbAHODnYYDat+VY1SFXmuJWiuVuBJLIGdnRGRQ3l0hQrYwoXpk7kkhF7ylBL4p1yo8l0t0JEYLJFMsSQgxHTgDQmCGDZ1N2OKDbteBRxzRThpC8dvJbjU+rKySRyMzE+YvqjG+cbnbpgOFB7ObZI2iWa58Mw3ECIXjKxQ3CkSxx5j6Z0NqbLZRckjUCFs1LEg1MFVQFyxAHoMnpQZUYEAg5BGQR0I9aD6oFAoFAoFAoFAoFAoFAoFAoFAoPl1BGCMg9Qen9KDnLwrwxiB2iHZN3iAHRRGx8ijAGlCox0xQUDinHuJyW8lnd2ogmuJ1hgkR1KPGzecFdTMp0g9cbN2I30aifZ4Y6zydTwmlfP828ezSJtPy6fm9G4TYpbwxwIAFRAox8Op+JJyc/Gtta8MREKGfLbLktkt1mVU9p9i3gx3sQJltpFfIz9gkas43wDgn4ZrRqazwxeOzr+B5o8y2nvPs3jb59lq4PfrcwRTr0kjV8bbZGSpx3ByD8Qa30tFqxLkZ8M4ctsdusTs3ayaigUCgUFP8AaZbmWG1jCxOW4jbqFmXVE2dezr3Wg0eKiTh1rAg91sBNeqk89pCFiijKsQ/mGlWYpHHrcEDWPSg0LHjd3cm0gS7YI99d24ukiTNxBFbmRZFDKUJ1Bl1qNOUzg7igmC9v5JUxeuqzcWvbMKIoiI4YTcMCpK5MuIQAxOkZGVbByHM4rzVdJbWzteeHteq5V7aOeTwLpoY5FE6eFKQq+aNWQknI9KC5czcZli4bDPHLpMhtlkuPCI8KOUqJLjwiSEwCThiQO+aCm8RV+IiC3kujcW68Z8GO4EUDLMjWksuWDI0UrRuHj1BdJ3OM4wHrkUYRQqgKoAAAGAABgAAdABQfdAoFAoFBBoGaBmgZoJoFAoIzQTQKBQKBQRUClFfe+NA5zFZwbdP40mc74/ykbE7FQR3qv7+b0dmJ+z+Hbd8lvyr+664qy4zXv7VZo3icAq6MpB32Ix0qJjeJiWePJOO8WjrEqp7Lbk+7SWzZ1287xEE74zkbdhnI/I1X00+zNfhOzr+OUic9c0dL1i35c10qy4pQKBQKDVvJ4k0eKVGqRUTVjeQ50hc/e64oDzxO7W5Ks4QO0ZwSEYkKWXsCVbGeuD6UGVYFGnCgafs7Dy7Y8vpt6UGKNoTIYxo1piRlGNS+JrAcjsW0vv3waD6eyjYBWjQgEkAqpAJOSQPjQRc3EalI5GUGUlFVvvkKWZQO/lVjj0BoPtLdAFAVQFOVAUYU77gdjuf6mgzUCgUCgUCgrPMLyC8twPse7XbR7jJugieGFXOWbwjcHGDtq9KCm8Lurk2khDyPILfhDReI7H/f2J94TU7fbJCB0zgZ3AyaCx+1KSYQWwt5nhka+QBkLb6YZ5NDKCNakoAVJwaCt8I5nuI5r24WU3Czz8O8AOGEcUV1PPEhSIsPuKh6pqJGcUHct+dLjXbCVYUWQorlCJjre4khTIikYwqwj1BiJF1EoWBGSHG4lzpc3FnKdIRjBY3S+CWSRDLf+EbZmLbtiPBbyA5OVAoN3iXtCnihabTCM2FzcKrB/LNDcxwi3Y6hrZdbBsYyw226huX/ADDeNKwR4o44+Mw2R+qZnMZSKQlpDJgZMmn7P/WgxcC5nlKW8YaGJTBNOz3DysG03ng+EsjPlThup17so04GCF0bikauY5CYjnC+J5VfPTQ/2WOx8udQ6kAEZDeoFAoMVxMERnY4VVLE+gAyT/QVEzsmtZtMV+Kp+zGFjbPdyfxLqZ5W2IwM6UUZJJXYkfBq0aaPZ4p7ut4zaIzRhr0pER/n5/FcasOQigoXCT7nxq5hOFS7QSr2BcZJwT1OTIcD1+FVKexmmPjzd/Uf9R4ZjyR1xzw/Kei+Crbgfi+qBQKBQVT2gRytHaCHSJP8RtypZWZF+35mVSCQPmPnQcG/Wa0tOJWgaZ7gZuluFVhLNE7rli8YA8SPBjIX7qrgAeUBh49xqS7kumtZLlI/C4YiOqyx+ZuIMszxK438hCk4wdJByBQYL7hz2V3xEWzXbTmwt2gJknlZ1Uyi4KlyVd0UjSDkgk6RuRQStw7W197tcXgtAtoY5pluJJFlLj3lV6T+HoEeoj7JZyvTFBl5Zvp3WywbkD/ELhX1STSIyiwkbMbSqsjw+JggSZIcEZOBQZPZhdyG5kjeS5mxbBmkdrjwi2tf4kNwv1E+S+0blSA+wwKD0ygUCgUCgUEED+nT/p/3oBFBDoDjIBwcjPY+o+NBWrrmuzS4jtGBzM80KNpTwne2VC8erPUGTQBj7SsNtshv8M4tazx20wKIZ4lkhSTQsullBAVcncA76c0Gb/ELMax4sGzHxBrj2ZQztr36gI5OemkntQffvVqyNJrhKLu7akKrrUNlm6DUrKd+oINBz+Kcx20BVSNayRNc60EZj8OOSFHkZiw2XxVfIz5UY9QAQ7It0OnyqcbrsNu+V9KDI6AgggEEYIPT+lBzW4RpINvI0G+6KFaJuuxjYHT1JyhUnbOcCgR3k8e08WRk4kg1OuM7a4z5kOOw1DY77gENyyvY5gWjdXAYq2kg6WGMqw+6wyMqdxQV/wBo/EPd+HzMDgsBGMNg5c4OPXbJx6A1p1FuHHMul4Rh83V0iekc/pzdnglkLe3ihGBojVdiSMgb4J3xnNbKV4axCnqcvm5bZJ7zMpveL28BCyzRoSQMM4B8xwNuuM96TeIVrZK16y2Le4SRQ6Mrqc4ZSCDjY4I+NTExLKJieike0uLwns+IKDmC4UOQcZjYgkFuuPKV/wDearamOGa3+Eu/4LbzK5tNP368vWOn8/BeYnDKGG4IBB+B3FWd+7hWjadmSpQUCgUCgUCgUCgUCgUCgUCgUCgUCgg0FEh5NaV5FkZkVZeJAMNmb32WK4ilicE4MZXGSM6l6bbhNvyLIiQx+MhC2/DonOk5zYTGbKjO+vON8Y679KDdTk9vqcuh8K+vbrdTv7yLjQB6FTMpz/w0GrY8kSwQmOOZUPudjb5VSufdmkM5DA5QyCVhrXzKSSN6DT4hyVKls6qwdmt+IQBUBPm4hco6tliPLH94nfAJoPQYU0qB6AD+gxQfdAoINBq3XDo5G1kYcDAdSVfTudOtcHG526b0Hm/tMuLyOW0hhDXjLOLlYhHiUiM/ekXZurjZFwMZ1Hc6MkRa1Y+f0dPRXthw5c0R1jh/8nYm43PxRha2oktkAU3UjjTLET/5CD/PsRqG3oai9pvPBX5y4V72yW4KdO8unY8hcPiXT4IkPdpSWYnG5J6DPXYAVMafHEdE10uKO2/qr3G+TJOHn3zhbOGQgvCWLBlAwcA7v3JUknfy4IArTkwTT2sf0V8mmnF7eL6N+bjEfGOF3CoMTLCWaLGWEijUun1DFcA/H1GKz44zY5iOrr+D62sajHfptMb/AN3Z5Cv/AHjh8EhOW0aGJxnKEoTt66c/mK2YLcWOJWvFcEYdXekfHf681hrc55QKBQKBQKBQKBQKBQKBQKBQKBQKBQRigmgUCgUEYoJoFAoFB5Pxe/mn4xPHbAeN4Pusb5wIxs002rqGXzJsN8k52w1C9rWzTFevRf1ufytDj01PevPFP4R0j/L0Tl7gsVlCsMYHq7Y3dyPM7d8nH/QdquY6RSNoczHjildodSs2xFB5xzlwxuHXKcUtkGgtpuY1HVWPmb0GroT2bB3yapZqeXbzK/NQzUnDeM1Pmz+ym8jxdW8ZBRZvETAOND7Dc9caQPyqdLaNrRHxep8WmM2PDqY+9Xn6xyegirjilAoFAoFAoFAoFAoFAoFAoFAoFAoFAoFAoFAoFAoFAoNXiV4sEUkznCojOx36KM9tz8hWNrbRuibRWN5eV8hcatbYy3Uxd7mdjpjRS7hCxJAbpkncgnOFXb106XDMxOWe6jbX0vlm87zPSI26RC5JzZOw1Jw+4Knodhkdjg9KueXEd2cam884pL6/2pufw64/+tOCPifaMn+3P5H+1Fz+HXH9VpwR8T7Rk/25/Jz+J84xlJIb2zuIo3QqxKgjD7YzkY79Dmk4eKJiJa76uNprkrMQp3s6u0tuJ+GsgeKRXiDnKBujRtpPcldIB/zGuZixWw5ppKxo/E4tp/slp5RO9Z/WP58HtWavrHMoJoFAoFAoFAoFAoFAoFAoORfcTKXdvbLsHjnmfy6spCETQuDlW1TI2cHZSO+aDX4px8IkUyBwhu4YHWSCRGYTsIl0+IEIw0iNqwRhSOp2DHzTxxrWW0jDwxLPLIjSzglECQvKDjWnUoF3Peg0+Bc1yzNEJYggawNyQobUWE/hDSD0RhhhnoDu2Bmgmfn+2xC8SvMkjzozRaW0eBEZXwFJ8Q40kacggk52wQcW55t4ZIQro0JmCSy7smHtZbiMROpw8h0R+UZP1ibeZch005ptzIIjrVzcRW+lkIIllt/eVU+n1Y39DtQci858jMSyQxvpksrm6jlkX6sJbqp1MinWRl12GDQdy149G8vgqHZlZEdkjYxo7xCYKzfdBQg5O3mAzk4oOqGB6b0DNBNAoOVzBxyOzj1tlnY6Y413eR+yqBv+dZVru05s1ccc/o8p55lu5poLe4lBkkIPgRjKxayAgIB879dvgMHzVT1mSN4x17tWk02TU6iIy+7ETMx2iPxevcN4ZFboEjjRNhkoirkgYyQO9Wo5RssxSke7GzcxRkmo2EVIgrnrRExDzn2s8ERYEu40VWSUeIVUAsH2DMRjOG0jufNVbU8tr94U9Vo4yUmaRzjm1OAcyXNilu1wTNZyoNLgEtGemknqdOOh6jJHTFXaTXLSLR1VMWoyYYr5nOs9/g9Ot51kVXQhlZQysNwQdwQfStfR162iY3joyZolNAoFAoFAoFAoFAoFAoNa4sUeSOU5DxFtJBIyHUqysPvL0OD3VT2oIvLFJTGXz9XIJAASAWAIXUPvAasgHuAe1BjveFxyywTtnVbu7pg7ZeNom1DG/lc0GpxflqC6aRpdeZLU2zaWwPDL6/Trkd9iNiCKDUHKUSYcFpZVnlnBkZQHeWLwZEcLHpCMgA2TbtQc3gXIMa2UNvefWOjyO5RjpYvC9uF16QxCxMFU7EaV9KDqryhB4qTlpWdZYpiSww8sUBtxI6hcEmMgHGB5QQBltQY25Jtfd4rYGQJFazWoIYajDOoWRSSuM+VCCADlR2JBDft+ARxzGZHlXUyO6BgEd0iEKs22o+RVGnOnyg4zvQZp+EoTrjJhkznXGcZPcMhyrggn7QPXIwcEB8Ge4i+0izL3aPyyDcb+C2zAbk4bO2yk0Gza38cpIRssACVOQ4B6EqcEDYjPwPpQZLq5WJGkkYKigszHoAOtNt55MbWisbyp3B294kl4xcZEUasLZDtpjUeaTfGS2+M+vwGM72ildlLFvktOa/TsqnLlo17xOC5l8zOXu3GThIwdNsg09wVB3xkHfoc8rHWcmWLT6/4d/wANr5Xh+XPb3skxWPTrL2IV0nPKBQKBQc3mLh/vNrNB3eJlHT7WNuvxrC9eKsxLZhvFbxaejzP2aXqTxzcLnwUkVmj9Q33wp6ZGzD4gneqehyzWeCVPUaXyM19Nfp1j0l3+TOJvZ3D8KuTurZgbchlO4XPpjcbY+0OoxXWvWLRxQqaXLOK/kX+S/CtDppoFAoFAoFAoFAoFAoFAoFAoFAoFAoFAoFAoNPiPD4510uqkgHQxB1IxGNSMCGRvipB+NB5snALmGSPg5vHuopHNxMXXDxpr1MPELsWDkscNk5wehNbaRtE2lR1MzkvGKPWfRYOd3M7QcJhJUzENKVIylunX5Zx39MYOapZ5m0xSO7PP7W2Kvfr6I5FQSXV9cKMIsi2kYz0WFcEADbH2SDUYI9q0/J6LxCvk6bBgj/TxfVdhVlyCgUCgUHyaDxHjtg9rxC5miJDwyrdLlwC0btmTYDcZbB/4c5BzmuVkrNcs2jtzX/Gcfm6HBq6e9X2Z+X7LzzTZpxOwS8gz4iJ4sZUjVt9tCfUEH0IZfmK6+DJExE9pcDU44z4ovTrHN3eUuNC9tUm21Y0yAdpFA1fLOx+RFL14Z2WNNmjLji0O0KxWCgUCgUCgUCgUCgUCgUCgUCgUCgUCgUCgUGOeQIpY9FBY/IDJpCLTtG6n8mnyXXFJ9vGZ3BO5S3jzpHQYwAfngZ3rZlmKxt8FHSx72a3f9HJsL5orW845ICss4Kwal3SLISIY7AkKfQ4B361zotMVtlnu6HhGl+1amN/vT+ULbyXwn3SziiP2tOt8/wCd/Mw/LOPyqxhpwUiFzxDUfaNRa/bpHpHR3a2qRQKBQKCMUHn3PluIL+0uyB4cpNrOD0ZH8vmH3hpZzvt5FqnqI2vW3yd7w/bUaLPppjfaOKPl1T7PLj3W5uuFOxzHIXi1d0OCR88Mjde59DU6eeG043k9NPBa2KU8JX/DeKNa4xBdDXHsAquATpB+GCuB6ptXRn2q7tOP+hqJp2t+q/itLqJoFAoFAoFAoFAoFAoFAoFAoFAoFAoFAoFBUue7ppBFw6I4kum0tsSVhG8jf8sfLPzGzHHeVLV2mdsVes/o0+c4x4dtwi3G8zIpAP2IIyNbNvnt8zg9+tPUW4pisdzNXaK4a9/0fPMMEdxfWXDVAMcI94kQZ0hUGmMHt3x1779axvHFatI7c3pdBE6bSZM/SZ9iPnzn9F5FWocd9UCgUCgUCgrXtA4UbqykVATImJUx1ym5A2zkjPTvitOek2pMR1dLwnUxg1VZt7s8p9JUniXEGltrTjUAJmtyIp1Bx5Rtk5ySpz8dpPgcVbW4q1yx1jq5/juito9TNq9p+tZWPnmMXVlFfwbtCVnQjroOC2cb7YBOCPsneungvE+kubrK8eOMtesc1r4LxAXNvFOvR0DY9D95fmDkflWNo2nZcw5IyUi0d27UNhQKBQKBQKBQKBQKBQKBQKBQKBQKBQKCDQUrgc6y3d5xKRsRwg26E4ACR+aQ9eud9/WtmSeCkRPqoYZi+S2Wekcvonk+NriWfi0wwJPLACBlLdM77HYttt8D2O1LDHFM5J+Xo26as5Lzee/KPR9ez9DO91xJh/4iXEeTv4UXkXbAx0x+VTg9qZyfH+z0Xis+TXHpf9Ec/W3OVzqw45QKBQKBQKCCKDzfh9mtrxO5sJF/3a8jLICfLqxlgM7Z3cdzslUqxw5ZpPSz0GsiNb4bTLPO1PZn47T0/nq+uTf92nueC3B1I2podZB1Iy7qARjdfNgdw5xWWntOO845+Tx2COC1sFvk3/Z1cmFrjhshOuCRimc7xk9Rntkhug+2COtdHLG+1jQ34Zthnt+i71pdFNAoFAoFAoFAoFAoFAoFAoFAoFAoFAoOFzpxX3WzlcfbYeGmCAdb+UH8s5/Ks6RvKvqsnl45nuqd9ZERW3Aoch3VZbpkx5YtWXJYnqWxt8h0IBq6m/mX4I/kKvBtWuCPWXW54uNEMPDLfAkucQKo6LCAA5OOihdvlnrg1GadqxSvf9HpvCcFazOe/u4439Z+7C0cLsEt4UgjGFRAo/Lv8z1rdWsVjaFDNltlyTkt1nm26yaigUCgUCgUEUFI9qFg/gxX0QHi20ofO/8AD7jbcjUFzuNtVVdTWdovHWHc8DzV822nvPs5I2+fZo85Hx7e24za/wASHSxx10E7q22fKxI+TNtWGbnWMtezznimlvp8kzPvUn8mPmK8ANrxy2AKnSkwzvgjGlsHAI8yH46etdDBeMlFDUW4ZrqKfN6PFIGAZTkEAgjoQdwRWDqx8X3RJQKBQKBQKBQKBQKBQKBQKBQKBQKCKDz7mfi8bXpaXJgsArlRuZLmT+CoXudtj2w2475WvGLHNpczNki+bn0r+curypZPbxzcQvSEnm+slzssUa/ZTcnoN/h07b1cVZrve/WV3S4L2tvt7Vu39mvyXA93NLxSbPnJjtlII0QAnfGfvbf0JzvtGGJtM3n5ejv+I3rgx10lO3O342/ZdBVlxk0CgUCgUCgUCgx3ESurIwyrAqR6gjBFRMb8k1tNZiY7PNuXZW4bdPwm6w9vPqMTN5sh/KFIxjDYwRgAHJ+9VLH/AE7eXbpPR6TxDFTxHTfa8fvRG1o/v/O3o05uGe5XU3DHYC1vFLQs2MJLn6vJOTkEBfjlSN6zxT5GXh7S8JfFwWnFPu26fhK3ezfibTWYSTPiwuYmDfaGN1yOo2Onfupq/lj2t4WdBlm+LaesclrrWulAoFAoFAoFAoFAoFAoFAoFAoFAoOdx/iYtbeW4bGEQkZ2Bboq/mxA/OkzEc5as2Ty6TZ5/yDy5JcsL66UeHraaNW1fWSOc+Myk4wPu+uc/E6N5zW4rdI6QoaPT2tPHf1dfidy3GJTaQHFpHIPeJskCQrv4MeD5huMn8/TONrTlnhjp3evw0roKedk/7kx7MfD8Z/su1vCsaqiAKqqFVR0CgYAA9AKsRERG0ONa02mbW6yyVLEoFAoFAoFAoFANBXOd+Wxf25RcCVDqiYkgBu4OOxG3w2PatObFx127uj4Zrp0mbin3Z5THxhUbSZOMWrWNyVS+gLKhby5YeXt1zjDADtnHSq0TGanBb3oZeO+DxEebijfHbnE/Df4uRydxeXh9+Yrnya28OUHSMHGUk9OuNx1DE71bw5ZtXgydYeO097Yc+1+72YGs3efVSFAoFAoFAoFAoFAoIzQTQKBmgUEZoNbiHEIrdDLM6xoOrMcD5D1PwG9Y2tFecsbXrWN5l5vxbjkfEptcjCLh1s4di4OZ5ACQoXuSOi9cZPfArXnjne3Ksfmr6fFl8QzRTFG9Y/n0ddmveLDQEazsioDFseNMhxkKPuDG3pg9+gn28vLbav5vSxXTaDnv5mT/ANa/5XLh9jHbxrDEoRFGAB/+3NWaxFY2hyMuW+W83vO8y2alrKBQKBQKBQKBQKBQRigqnN/Jcd79bGfBuQwYSrtnHQNj0wMEbjAqvmwRfnHKfi63h/i2TS+xb2qT1rP9lA5pmnkVYOIwiO4VsRXWBodB9xyNiuTnV2zuBuap5bW5RfrHSWXiHgWDXY5y6C28xHuz1Wv2f87RSRJbXMgSZcRqzHaQDZfPkgv0HXftmrWHUxeNrdXm8GWaf0s3K0ctpX/NWlxNBGaCaCM0E0CgUCgigjNDkZofinNBgu72OEapHVFzjLsFGfTJ77Gksq0tadohpScx2agsbmHABJ+sQ7DfoDWHmV+LZGmzTO0Vlzbvn3h8YDeOr5OMIGY9DvgDptWudRjjuXwWpEzflEfFxrv2mKyubW1nl0Zy7LiNRg4cldRA2z5tO2aw+07+5WZU65YyX4cfP8e0KlDb3/HJ9Tn6tWHr4MW3Zc7tjPx+IFbaYLTPHl+ilkr507Vni/H7sen4r/wj2fWkDKza5ipLASnKajtq8PGnIGBn4U8mu/FL0NfEMtMMYccRWNtuUbTPz681tAraopoFAoFAoFAoFAoFAoFAoINBp8U4VDdRmKZA6n1G4OCMqex36isb0raNpbsGoyYLRfHO0vO+ZvZiFTXZlmI6xuRkj1RvX4H17Y31xpsUxwz/APFDxbzNXaMsRHF37buTwXna+sm93lQzhWZSj6vGBz017nbBxkHr6AVqmM2DrzhQw6nNSeGY32Wy39qdkxwyTxjGdTIpHywjE/8AKkazHPXk6+mtTPtFbRvPaeUu3Hzpw9sf7zHk4xkkdfmNq3Rnxz3WqaPNk3mld9m7/j9p/Mw/3U/1rPjrPSWH2fL/AKZ+jehmVwGVgykZBBBBB6EHuKlqmsxymH3mpRsZoT+KQaEJoINBUeOcnS3M7zC+niDYxGhIVQFA2ww6nJ/OtVqXmeVphUyaab234phxJvZOjsXe6dmPVmjUsfmScmtVtPNp52luxxnxxtXJMQ+D7Iov5g/2k/1qPs3/AClMTqI6ZZ/JI9kkY6XLD/4l/wBaTpt/vSj+vM7+ZL5HsjT+ab+yP30ro8cJyVyZK8N8lpj1j/D7+iZf5o/2R++rFceOvSsKc+HY5+9b6/s+7v2XPKFDX8uFGFzGG0j0XUxCjYdPQVv8yekcmddBijrvPrLVh9kcqKFTi16qjOFViFGTk4AfA3JrXuuRWKxtD7+iif8AGL79bfvolP0UT/jF9+tv30D6KJ/xi+/W376B9FE/4xffrb99A+iif8Yvv1t++gfRRP8AjF9+tv30D6KJ/wAYvv1t++gfRRP+MX362/fQPoon/GL79bfvoH0UT/jF9+tv30D6KJ/xi+/W376B9FE/4xffrb99A+iif8Yvv1t++gfRRP8AjF9+tv30D6KJ/wAYvv1t++gj6KJ/xi+/W376B9FE/wCMX362/fQPoon/ABi+/W376D4T2QkMXbiNxIxxkyIrk42G7Enpt1rOt7V6NGXTY8vvQ2ZPZUGxm7Y4GBmIHA7AefpWF+G/vViVb/8ANxfGfr+zGfZGv80f7Q/fVa+lx27bejbj0dcdotW1omPx/ZK+yRB/6pv7Sj/vWv7FXtMrEzn33jLb+fIPsjj/AJhv7S/61l9l/wCUnFqf92fyR9EUX8wf7S/61P2X/lKJnUT1yz+TNa+y0REtHeSRkjBKKFJHoSrDbpUxp7R0tLDLTNlja+SZha+WOAtZK6tcSzlmzmQ5wAMAAEnHfvW+sTEc53Thw+XG2+7uVk3IqDsVImoCpkQaiBFZJTUBUQiSpITQKBQKBQKBQKBQKBQKBQKBQKBQKCDRElRKSphEppKYRUCakKgRRCalL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267200" y="3303588"/>
            <a:ext cx="228600" cy="1649412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492800" y="3257550"/>
            <a:ext cx="2670000" cy="169545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1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71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60198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multivariate median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(cont.)?</a:t>
            </a:r>
          </a:p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iii.	Huber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        M-estimate: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Given data                    ,  </a:t>
            </a:r>
          </a:p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Estimate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 of population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by</a:t>
            </a:r>
          </a:p>
          <a:p>
            <a:pPr marL="711200" indent="-711200" eaLnBrk="1" hangingPunct="1">
              <a:lnSpc>
                <a:spcPct val="12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       is the usual Euclidean norm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Here:    use only      </a:t>
            </a:r>
          </a:p>
          <a:p>
            <a:pPr marL="711200" indent="-711200" algn="ctr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(minimal impact by outliers) </a:t>
            </a:r>
          </a:p>
        </p:txBody>
      </p:sp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7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14"/>
          <p:cNvGraphicFramePr>
            <a:graphicFrameLocks noChangeAspect="1"/>
          </p:cNvGraphicFramePr>
          <p:nvPr/>
        </p:nvGraphicFramePr>
        <p:xfrm>
          <a:off x="3048000" y="1600200"/>
          <a:ext cx="4699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" name="Equation" r:id="rId4" imgW="317362" imgH="330057" progId="Equation.3">
                  <p:embed/>
                </p:oleObj>
              </mc:Choice>
              <mc:Fallback>
                <p:oleObj name="Equation" r:id="rId4" imgW="317362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600200"/>
                        <a:ext cx="4699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1" name="Object 16"/>
          <p:cNvGraphicFramePr>
            <a:graphicFrameLocks noChangeAspect="1"/>
          </p:cNvGraphicFramePr>
          <p:nvPr/>
        </p:nvGraphicFramePr>
        <p:xfrm>
          <a:off x="3352800" y="2286000"/>
          <a:ext cx="25146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6" name="Equation" r:id="rId6" imgW="1854200" imgH="419100" progId="Equation.3">
                  <p:embed/>
                </p:oleObj>
              </mc:Choice>
              <mc:Fallback>
                <p:oleObj name="Equation" r:id="rId6" imgW="1854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286000"/>
                        <a:ext cx="2514600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9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2" name="Object 18"/>
          <p:cNvGraphicFramePr>
            <a:graphicFrameLocks noChangeAspect="1"/>
          </p:cNvGraphicFramePr>
          <p:nvPr/>
        </p:nvGraphicFramePr>
        <p:xfrm>
          <a:off x="5029200" y="3505200"/>
          <a:ext cx="32004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7" name="Equation" r:id="rId8" imgW="2921000" imgH="812800" progId="Equation.3">
                  <p:embed/>
                </p:oleObj>
              </mc:Choice>
              <mc:Fallback>
                <p:oleObj name="Equation" r:id="rId8" imgW="29210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05200"/>
                        <a:ext cx="320040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0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3" name="Object 20"/>
          <p:cNvGraphicFramePr>
            <a:graphicFrameLocks noChangeAspect="1"/>
          </p:cNvGraphicFramePr>
          <p:nvPr/>
        </p:nvGraphicFramePr>
        <p:xfrm>
          <a:off x="2743200" y="4343400"/>
          <a:ext cx="5222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8" name="Equation" r:id="rId10" imgW="330200" imgH="419100" progId="Equation.3">
                  <p:embed/>
                </p:oleObj>
              </mc:Choice>
              <mc:Fallback>
                <p:oleObj name="Equation" r:id="rId10" imgW="330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343400"/>
                        <a:ext cx="522288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4" name="Object 22"/>
          <p:cNvGraphicFramePr>
            <a:graphicFrameLocks noChangeAspect="1"/>
          </p:cNvGraphicFramePr>
          <p:nvPr/>
        </p:nvGraphicFramePr>
        <p:xfrm>
          <a:off x="4495800" y="5080000"/>
          <a:ext cx="838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9" name="Equation" r:id="rId12" imgW="647419" imgH="342751" progId="Equation.3">
                  <p:embed/>
                </p:oleObj>
              </mc:Choice>
              <mc:Fallback>
                <p:oleObj name="Equation" r:id="rId12" imgW="647419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080000"/>
                        <a:ext cx="8382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68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Aside on Kurtosis: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4-th Moment Summary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−3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𝐸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𝑋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  <a:cs typeface="Arial Unicode MS" pitchFamily="34" charset="-128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b="0" i="0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−3</m:t>
                      </m:r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Makes 0 at Gaussian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Think 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Departures From Gaussian</a:t>
                </a:r>
                <a:endParaRPr lang="en-US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AutoShape 2" descr="data:image/jpeg;base64,/9j/4AAQSkZJRgABAQAAAQABAAD/2wCEAAkGBxIQERQQEhQWFBQWERUUFxYVFhcaFRgVFhUXFhQWFxQaHSggGBolHBUVITEiJSkrLjAwGh8zODMsNygtMCsBCgoKDg0OGhAQGzQkHyQsNCw3LSwsLCwsLC8sLCwsLDQsLCwvLywsLC80NCw0LCwsLCwsLCwsLCwsLCwsLCwsLP/AABEIALEBHAMBEQACEQEDEQH/xAAbAAEAAgMBAQAAAAAAAAAAAAAAAQYDBAUHAv/EAEIQAAIBAwIEAwQIBAMGBwAAAAECAwAEERIhBQYxQRMiUQcUYXEXIzJCVYGS0jNUkZMVUtEWJGKhscE0Q0SCg6Lw/8QAGgEBAAIDAQAAAAAAAAAAAAAAAAEEAgMFBv/EADgRAQACAQIEAwUHAwMFAQAAAAABAgMEERIhMUEFE3EiMlGBkRRCYaGx4fAjwdFSU2IkM5Ki8RX/2gAMAwEAAhEDEQA/APcaBQKBQM0DNAoFAoFAoFAoFAoFAoFAoFAoFAoFAoFBGaCaBQKBQKBQKBQKBQKBQa3Er1LeGWeTZIonlYgZwqKWbYddgaDj2vM0TGK3aSFLyW38URa8qGIQhC2Ac/WLgYBIyQNqA3Merhb8SjUZFnJcBCTjUkbMUJwCRqUjOBQb8/GEiiheTYzMiIqgktI6lgqj5Kx37A0HOHPFkQhEjFXhhnDCN9Ijnl8GNmOPLl9sHcUHxHztb4kLrImie4iClcswtVzPIFXOFG//AC7nFBFtzhE13NbEg6VieLRlnaN4TK8jKPsoNhqOBkqOpAoNhecLQqHDMQUtHACNki9JW2wMdWII+Heg04OckknEWnwlF1Pbt4obW3g2ouGZNIIXGTnUeg9Tig7fB+MR3aCSIPpKI6l0ZQySLqRlJGGBHpuO+KDfoJoFAoPktignNBNAoFAoFAoOHzXxGSGOJYiFee6htw5GoIHYlm0feOlWAHqQd8YIcC05mjtDemW/99W2iLtH4aC4R0cxyLlFRCurSBkdScnAoJs/aIJYVdLfxJTeJamOOUMmqSNpEeOZlUOMLg5C4OrrgZDJdc/+BBI9xAIp0uvdfDMwMXieCJwTcaNl8NuujrtjvQZ7LnY3MlqltbtKLiGSUsZFQRCGdIZdWR5gCzYK5yQoxhiyhx7z2hyOl7AIlgmjsbueMrPHM6NAuwmRV0xvkqdOX3BB6bh6DZuWjRjuSik/MgZoM1AoFAoFAoFBiu7dJY3idQyOjIynoVYEMCPQgmg0rXhSxpGNWqaO3MCzsq69J05yAANyiEgAAlRQYv8AAIvcTw4ahCbZrckaQ+l0KM2cY1nJOcYyelBr3nK6TRJDNLLJ4UqSxswgyjIhQeURaGGlmGGVuvYgYDmT8kLJdanZjbiytocB8SO9vcvcecBcaSSm64PUDAoNq85Jt5NZEk0ZeS4kyjIce9IFuEGtG8rEat8kH7JA2oMy8nWwm94XxFfCLswx4aQmDwjkZKFTvkk5AIIIoMFryNbRgAPMQPccZZTgWDl7dR5Om+D6gdjkkNh+ULczeOTJnx5Z9GoaNc1v7vL21YKb4zsem21Bu8C4MtpEIVklkRUSNBIV8kcaBERQiqOg6nLHuTgYD6EE8X8NxKnZJchx8BMM5G33lLbklj0oJi4umwlDQMfuyhR8sOpZG7dGOMjOCaDo0HzIwAJJwAMk/CiYjflCgTwzccaULI0NiuEjIX+O2fMxyc6QRt8/mBUmLZu+1f1d6l8XhkVm1YtlnnMT934fP9H1ydx2aC5bhd6xaUH6mQg4dcE41HqMAkH4EZ6Uw5LVt5d+qfEdFiy4I1mljavePhK/VbefTQKBQKBQc7jlpDNEY5zpTUjBtZRldGDIyuCCGBUHr69Rmg43D+VLV1n8SaS9M0fgvJNKrsI/teGhjChBnzbAHODnYYDat+VY1SFXmuJWiuVuBJLIGdnRGRQ3l0hQrYwoXpk7kkhF7ylBL4p1yo8l0t0JEYLJFMsSQgxHTgDQmCGDZ1N2OKDbteBRxzRThpC8dvJbjU+rKySRyMzE+YvqjG+cbnbpgOFB7ObZI2iWa58Mw3ECIXjKxQ3CkSxx5j6Z0NqbLZRckjUCFs1LEg1MFVQFyxAHoMnpQZUYEAg5BGQR0I9aD6oFAoFAoFAoFAoFAoFAoFAoFAoPl1BGCMg9Qen9KDnLwrwxiB2iHZN3iAHRRGx8ijAGlCox0xQUDinHuJyW8lnd2ogmuJ1hgkR1KPGzecFdTMp0g9cbN2I30aifZ4Y6zydTwmlfP828ezSJtPy6fm9G4TYpbwxwIAFRAox8Op+JJyc/Gtta8MREKGfLbLktkt1mVU9p9i3gx3sQJltpFfIz9gkas43wDgn4ZrRqazwxeOzr+B5o8y2nvPs3jb59lq4PfrcwRTr0kjV8bbZGSpx3ByD8Qa30tFqxLkZ8M4ctsdusTs3ayaigUCgUFP8AaZbmWG1jCxOW4jbqFmXVE2dezr3Wg0eKiTh1rAg91sBNeqk89pCFiijKsQ/mGlWYpHHrcEDWPSg0LHjd3cm0gS7YI99d24ukiTNxBFbmRZFDKUJ1Bl1qNOUzg7igmC9v5JUxeuqzcWvbMKIoiI4YTcMCpK5MuIQAxOkZGVbByHM4rzVdJbWzteeHteq5V7aOeTwLpoY5FE6eFKQq+aNWQknI9KC5czcZli4bDPHLpMhtlkuPCI8KOUqJLjwiSEwCThiQO+aCm8RV+IiC3kujcW68Z8GO4EUDLMjWksuWDI0UrRuHj1BdJ3OM4wHrkUYRQqgKoAAAGAABgAAdABQfdAoFAoFBBoGaBmgZoJoFAoIzQTQKBQKBQRUClFfe+NA5zFZwbdP40mc74/ykbE7FQR3qv7+b0dmJ+z+Hbd8lvyr+664qy4zXv7VZo3icAq6MpB32Ix0qJjeJiWePJOO8WjrEqp7Lbk+7SWzZ1287xEE74zkbdhnI/I1X00+zNfhOzr+OUic9c0dL1i35c10qy4pQKBQKDVvJ4k0eKVGqRUTVjeQ50hc/e64oDzxO7W5Ks4QO0ZwSEYkKWXsCVbGeuD6UGVYFGnCgafs7Dy7Y8vpt6UGKNoTIYxo1piRlGNS+JrAcjsW0vv3waD6eyjYBWjQgEkAqpAJOSQPjQRc3EalI5GUGUlFVvvkKWZQO/lVjj0BoPtLdAFAVQFOVAUYU77gdjuf6mgzUCgUCgUCgrPMLyC8twPse7XbR7jJugieGFXOWbwjcHGDtq9KCm8Lurk2khDyPILfhDReI7H/f2J94TU7fbJCB0zgZ3AyaCx+1KSYQWwt5nhka+QBkLb6YZ5NDKCNakoAVJwaCt8I5nuI5r24WU3Czz8O8AOGEcUV1PPEhSIsPuKh6pqJGcUHct+dLjXbCVYUWQorlCJjre4khTIikYwqwj1BiJF1EoWBGSHG4lzpc3FnKdIRjBY3S+CWSRDLf+EbZmLbtiPBbyA5OVAoN3iXtCnihabTCM2FzcKrB/LNDcxwi3Y6hrZdbBsYyw226huX/ADDeNKwR4o44+Mw2R+qZnMZSKQlpDJgZMmn7P/WgxcC5nlKW8YaGJTBNOz3DysG03ng+EsjPlThup17so04GCF0bikauY5CYjnC+J5VfPTQ/2WOx8udQ6kAEZDeoFAoMVxMERnY4VVLE+gAyT/QVEzsmtZtMV+Kp+zGFjbPdyfxLqZ5W2IwM6UUZJJXYkfBq0aaPZ4p7ut4zaIzRhr0pER/n5/FcasOQigoXCT7nxq5hOFS7QSr2BcZJwT1OTIcD1+FVKexmmPjzd/Uf9R4ZjyR1xzw/Kei+Crbgfi+qBQKBQVT2gRytHaCHSJP8RtypZWZF+35mVSCQPmPnQcG/Wa0tOJWgaZ7gZuluFVhLNE7rli8YA8SPBjIX7qrgAeUBh49xqS7kumtZLlI/C4YiOqyx+ZuIMszxK438hCk4wdJByBQYL7hz2V3xEWzXbTmwt2gJknlZ1Uyi4KlyVd0UjSDkgk6RuRQStw7W197tcXgtAtoY5pluJJFlLj3lV6T+HoEeoj7JZyvTFBl5Zvp3WywbkD/ELhX1STSIyiwkbMbSqsjw+JggSZIcEZOBQZPZhdyG5kjeS5mxbBmkdrjwi2tf4kNwv1E+S+0blSA+wwKD0ygUCgUCgUEED+nT/p/3oBFBDoDjIBwcjPY+o+NBWrrmuzS4jtGBzM80KNpTwne2VC8erPUGTQBj7SsNtshv8M4tazx20wKIZ4lkhSTQsullBAVcncA76c0Gb/ELMax4sGzHxBrj2ZQztr36gI5OemkntQffvVqyNJrhKLu7akKrrUNlm6DUrKd+oINBz+Kcx20BVSNayRNc60EZj8OOSFHkZiw2XxVfIz5UY9QAQ7It0OnyqcbrsNu+V9KDI6AgggEEYIPT+lBzW4RpINvI0G+6KFaJuuxjYHT1JyhUnbOcCgR3k8e08WRk4kg1OuM7a4z5kOOw1DY77gENyyvY5gWjdXAYq2kg6WGMqw+6wyMqdxQV/wBo/EPd+HzMDgsBGMNg5c4OPXbJx6A1p1FuHHMul4Rh83V0iekc/pzdnglkLe3ihGBojVdiSMgb4J3xnNbKV4axCnqcvm5bZJ7zMpveL28BCyzRoSQMM4B8xwNuuM96TeIVrZK16y2Le4SRQ6Mrqc4ZSCDjY4I+NTExLKJieike0uLwns+IKDmC4UOQcZjYgkFuuPKV/wDearamOGa3+Eu/4LbzK5tNP368vWOn8/BeYnDKGG4IBB+B3FWd+7hWjadmSpQUCgUCgUCgUCgUCgUCgUCgUCgUCgg0FEh5NaV5FkZkVZeJAMNmb32WK4ilicE4MZXGSM6l6bbhNvyLIiQx+MhC2/DonOk5zYTGbKjO+vON8Y679KDdTk9vqcuh8K+vbrdTv7yLjQB6FTMpz/w0GrY8kSwQmOOZUPudjb5VSufdmkM5DA5QyCVhrXzKSSN6DT4hyVKls6qwdmt+IQBUBPm4hco6tliPLH94nfAJoPQYU0qB6AD+gxQfdAoINBq3XDo5G1kYcDAdSVfTudOtcHG526b0Hm/tMuLyOW0hhDXjLOLlYhHiUiM/ekXZurjZFwMZ1Hc6MkRa1Y+f0dPRXthw5c0R1jh/8nYm43PxRha2oktkAU3UjjTLET/5CD/PsRqG3oai9pvPBX5y4V72yW4KdO8unY8hcPiXT4IkPdpSWYnG5J6DPXYAVMafHEdE10uKO2/qr3G+TJOHn3zhbOGQgvCWLBlAwcA7v3JUknfy4IArTkwTT2sf0V8mmnF7eL6N+bjEfGOF3CoMTLCWaLGWEijUun1DFcA/H1GKz44zY5iOrr+D62sajHfptMb/AN3Z5Cv/AHjh8EhOW0aGJxnKEoTt66c/mK2YLcWOJWvFcEYdXekfHf681hrc55QKBQKBQKBQKBQKBQKBQKBQKBQKBQRigmgUCgUEYoJoFAoFB5Pxe/mn4xPHbAeN4Pusb5wIxs002rqGXzJsN8k52w1C9rWzTFevRf1ufytDj01PevPFP4R0j/L0Tl7gsVlCsMYHq7Y3dyPM7d8nH/QdquY6RSNoczHjildodSs2xFB5xzlwxuHXKcUtkGgtpuY1HVWPmb0GroT2bB3yapZqeXbzK/NQzUnDeM1Pmz+ym8jxdW8ZBRZvETAOND7Dc9caQPyqdLaNrRHxep8WmM2PDqY+9Xn6xyegirjilAoFAoFAoFAoFAoFAoFAoFAoFAoFAoFAoFAoFAoFAoNXiV4sEUkznCojOx36KM9tz8hWNrbRuibRWN5eV8hcatbYy3Uxd7mdjpjRS7hCxJAbpkncgnOFXb106XDMxOWe6jbX0vlm87zPSI26RC5JzZOw1Jw+4Knodhkdjg9KueXEd2cam884pL6/2pufw64/+tOCPifaMn+3P5H+1Fz+HXH9VpwR8T7Rk/25/Jz+J84xlJIb2zuIo3QqxKgjD7YzkY79Dmk4eKJiJa76uNprkrMQp3s6u0tuJ+GsgeKRXiDnKBujRtpPcldIB/zGuZixWw5ppKxo/E4tp/slp5RO9Z/WP58HtWavrHMoJoFAoFAoFAoFAoFAoFAoORfcTKXdvbLsHjnmfy6spCETQuDlW1TI2cHZSO+aDX4px8IkUyBwhu4YHWSCRGYTsIl0+IEIw0iNqwRhSOp2DHzTxxrWW0jDwxLPLIjSzglECQvKDjWnUoF3Peg0+Bc1yzNEJYggawNyQobUWE/hDSD0RhhhnoDu2Bmgmfn+2xC8SvMkjzozRaW0eBEZXwFJ8Q40kacggk52wQcW55t4ZIQro0JmCSy7smHtZbiMROpw8h0R+UZP1ibeZch005ptzIIjrVzcRW+lkIIllt/eVU+n1Y39DtQci858jMSyQxvpksrm6jlkX6sJbqp1MinWRl12GDQdy149G8vgqHZlZEdkjYxo7xCYKzfdBQg5O3mAzk4oOqGB6b0DNBNAoOVzBxyOzj1tlnY6Y413eR+yqBv+dZVru05s1ccc/o8p55lu5poLe4lBkkIPgRjKxayAgIB879dvgMHzVT1mSN4x17tWk02TU6iIy+7ETMx2iPxevcN4ZFboEjjRNhkoirkgYyQO9Wo5RssxSke7GzcxRkmo2EVIgrnrRExDzn2s8ERYEu40VWSUeIVUAsH2DMRjOG0jufNVbU8tr94U9Vo4yUmaRzjm1OAcyXNilu1wTNZyoNLgEtGemknqdOOh6jJHTFXaTXLSLR1VMWoyYYr5nOs9/g9Ot51kVXQhlZQysNwQdwQfStfR162iY3joyZolNAoFAoFAoFAoFAoFAoNa4sUeSOU5DxFtJBIyHUqysPvL0OD3VT2oIvLFJTGXz9XIJAASAWAIXUPvAasgHuAe1BjveFxyywTtnVbu7pg7ZeNom1DG/lc0GpxflqC6aRpdeZLU2zaWwPDL6/Trkd9iNiCKDUHKUSYcFpZVnlnBkZQHeWLwZEcLHpCMgA2TbtQc3gXIMa2UNvefWOjyO5RjpYvC9uF16QxCxMFU7EaV9KDqryhB4qTlpWdZYpiSww8sUBtxI6hcEmMgHGB5QQBltQY25Jtfd4rYGQJFazWoIYajDOoWRSSuM+VCCADlR2JBDft+ARxzGZHlXUyO6BgEd0iEKs22o+RVGnOnyg4zvQZp+EoTrjJhkznXGcZPcMhyrggn7QPXIwcEB8Ge4i+0izL3aPyyDcb+C2zAbk4bO2yk0Gza38cpIRssACVOQ4B6EqcEDYjPwPpQZLq5WJGkkYKigszHoAOtNt55MbWisbyp3B294kl4xcZEUasLZDtpjUeaTfGS2+M+vwGM72ildlLFvktOa/TsqnLlo17xOC5l8zOXu3GThIwdNsg09wVB3xkHfoc8rHWcmWLT6/4d/wANr5Xh+XPb3skxWPTrL2IV0nPKBQKBQc3mLh/vNrNB3eJlHT7WNuvxrC9eKsxLZhvFbxaejzP2aXqTxzcLnwUkVmj9Q33wp6ZGzD4gneqehyzWeCVPUaXyM19Nfp1j0l3+TOJvZ3D8KuTurZgbchlO4XPpjcbY+0OoxXWvWLRxQqaXLOK/kX+S/CtDppoFAoFAoFAoFAoFAoFAoFAoFAoFAoFAoFAoNPiPD4510uqkgHQxB1IxGNSMCGRvipB+NB5snALmGSPg5vHuopHNxMXXDxpr1MPELsWDkscNk5wehNbaRtE2lR1MzkvGKPWfRYOd3M7QcJhJUzENKVIylunX5Zx39MYOapZ5m0xSO7PP7W2Kvfr6I5FQSXV9cKMIsi2kYz0WFcEADbH2SDUYI9q0/J6LxCvk6bBgj/TxfVdhVlyCgUCgUHyaDxHjtg9rxC5miJDwyrdLlwC0btmTYDcZbB/4c5BzmuVkrNcs2jtzX/Gcfm6HBq6e9X2Z+X7LzzTZpxOwS8gz4iJ4sZUjVt9tCfUEH0IZfmK6+DJExE9pcDU44z4ovTrHN3eUuNC9tUm21Y0yAdpFA1fLOx+RFL14Z2WNNmjLji0O0KxWCgUCgUCgUCgUCgUCgUCgUCgUCgUCgUCgUGOeQIpY9FBY/IDJpCLTtG6n8mnyXXFJ9vGZ3BO5S3jzpHQYwAfngZ3rZlmKxt8FHSx72a3f9HJsL5orW845ICss4Kwal3SLISIY7AkKfQ4B361zotMVtlnu6HhGl+1amN/vT+ULbyXwn3SziiP2tOt8/wCd/Mw/LOPyqxhpwUiFzxDUfaNRa/bpHpHR3a2qRQKBQKCMUHn3PluIL+0uyB4cpNrOD0ZH8vmH3hpZzvt5FqnqI2vW3yd7w/bUaLPppjfaOKPl1T7PLj3W5uuFOxzHIXi1d0OCR88Mjde59DU6eeG043k9NPBa2KU8JX/DeKNa4xBdDXHsAquATpB+GCuB6ptXRn2q7tOP+hqJp2t+q/itLqJoFAoFAoFAoFAoFAoFAoFAoFAoFAoFAoFBUue7ppBFw6I4kum0tsSVhG8jf8sfLPzGzHHeVLV2mdsVes/o0+c4x4dtwi3G8zIpAP2IIyNbNvnt8zg9+tPUW4pisdzNXaK4a9/0fPMMEdxfWXDVAMcI94kQZ0hUGmMHt3x1779axvHFatI7c3pdBE6bSZM/SZ9iPnzn9F5FWocd9UCgUCgUCgrXtA4UbqykVATImJUx1ym5A2zkjPTvitOek2pMR1dLwnUxg1VZt7s8p9JUniXEGltrTjUAJmtyIp1Bx5Rtk5ySpz8dpPgcVbW4q1yx1jq5/juito9TNq9p+tZWPnmMXVlFfwbtCVnQjroOC2cb7YBOCPsneungvE+kubrK8eOMtesc1r4LxAXNvFOvR0DY9D95fmDkflWNo2nZcw5IyUi0d27UNhQKBQKBQKBQKBQKBQKBQKBQKBQKBQKCDQUrgc6y3d5xKRsRwg26E4ACR+aQ9eud9/WtmSeCkRPqoYZi+S2Wekcvonk+NriWfi0wwJPLACBlLdM77HYttt8D2O1LDHFM5J+Xo26as5Lzee/KPR9ez9DO91xJh/4iXEeTv4UXkXbAx0x+VTg9qZyfH+z0Xis+TXHpf9Ec/W3OVzqw45QKBQKBQKCCKDzfh9mtrxO5sJF/3a8jLICfLqxlgM7Z3cdzslUqxw5ZpPSz0GsiNb4bTLPO1PZn47T0/nq+uTf92nueC3B1I2podZB1Iy7qARjdfNgdw5xWWntOO845+Tx2COC1sFvk3/Z1cmFrjhshOuCRimc7xk9Rntkhug+2COtdHLG+1jQ34Zthnt+i71pdFNAoFAoFAoFAoFAoFAoFAoFAoFAoFAoOFzpxX3WzlcfbYeGmCAdb+UH8s5/Ks6RvKvqsnl45nuqd9ZERW3Aoch3VZbpkx5YtWXJYnqWxt8h0IBq6m/mX4I/kKvBtWuCPWXW54uNEMPDLfAkucQKo6LCAA5OOihdvlnrg1GadqxSvf9HpvCcFazOe/u4439Z+7C0cLsEt4UgjGFRAo/Lv8z1rdWsVjaFDNltlyTkt1nm26yaigUCgUCgUEUFI9qFg/gxX0QHi20ofO/8AD7jbcjUFzuNtVVdTWdovHWHc8DzV822nvPs5I2+fZo85Hx7e24za/wASHSxx10E7q22fKxI+TNtWGbnWMtezznimlvp8kzPvUn8mPmK8ANrxy2AKnSkwzvgjGlsHAI8yH46etdDBeMlFDUW4ZrqKfN6PFIGAZTkEAgjoQdwRWDqx8X3RJQKBQKBQKBQKBQKBQKBQKBQKBQKCKDz7mfi8bXpaXJgsArlRuZLmT+CoXudtj2w2475WvGLHNpczNki+bn0r+curypZPbxzcQvSEnm+slzssUa/ZTcnoN/h07b1cVZrve/WV3S4L2tvt7Vu39mvyXA93NLxSbPnJjtlII0QAnfGfvbf0JzvtGGJtM3n5ejv+I3rgx10lO3O342/ZdBVlxk0CgUCgUCgUCgx3ESurIwyrAqR6gjBFRMb8k1tNZiY7PNuXZW4bdPwm6w9vPqMTN5sh/KFIxjDYwRgAHJ+9VLH/AE7eXbpPR6TxDFTxHTfa8fvRG1o/v/O3o05uGe5XU3DHYC1vFLQs2MJLn6vJOTkEBfjlSN6zxT5GXh7S8JfFwWnFPu26fhK3ezfibTWYSTPiwuYmDfaGN1yOo2Onfupq/lj2t4WdBlm+LaesclrrWulAoFAoFAoFAoFAoFAoFAoFAoFAoOdx/iYtbeW4bGEQkZ2Bboq/mxA/OkzEc5as2Ty6TZ5/yDy5JcsL66UeHraaNW1fWSOc+Myk4wPu+uc/E6N5zW4rdI6QoaPT2tPHf1dfidy3GJTaQHFpHIPeJskCQrv4MeD5huMn8/TONrTlnhjp3evw0roKedk/7kx7MfD8Z/su1vCsaqiAKqqFVR0CgYAA9AKsRERG0ONa02mbW6yyVLEoFAoFAoFAoFANBXOd+Wxf25RcCVDqiYkgBu4OOxG3w2PatObFx127uj4Zrp0mbin3Z5THxhUbSZOMWrWNyVS+gLKhby5YeXt1zjDADtnHSq0TGanBb3oZeO+DxEebijfHbnE/Df4uRydxeXh9+Yrnya28OUHSMHGUk9OuNx1DE71bw5ZtXgydYeO097Yc+1+72YGs3efVSFAoFAoFAoFAoFAoIzQTQKBmgUEZoNbiHEIrdDLM6xoOrMcD5D1PwG9Y2tFecsbXrWN5l5vxbjkfEptcjCLh1s4di4OZ5ACQoXuSOi9cZPfArXnjne3Ksfmr6fFl8QzRTFG9Y/n0ddmveLDQEazsioDFseNMhxkKPuDG3pg9+gn28vLbav5vSxXTaDnv5mT/ANa/5XLh9jHbxrDEoRFGAB/+3NWaxFY2hyMuW+W83vO8y2alrKBQKBQKBQKBQKBQRigqnN/Jcd79bGfBuQwYSrtnHQNj0wMEbjAqvmwRfnHKfi63h/i2TS+xb2qT1rP9lA5pmnkVYOIwiO4VsRXWBodB9xyNiuTnV2zuBuap5bW5RfrHSWXiHgWDXY5y6C28xHuz1Wv2f87RSRJbXMgSZcRqzHaQDZfPkgv0HXftmrWHUxeNrdXm8GWaf0s3K0ctpX/NWlxNBGaCaCM0E0CgUCgigjNDkZofinNBgu72OEapHVFzjLsFGfTJ77Gksq0tadohpScx2agsbmHABJ+sQ7DfoDWHmV+LZGmzTO0Vlzbvn3h8YDeOr5OMIGY9DvgDptWudRjjuXwWpEzflEfFxrv2mKyubW1nl0Zy7LiNRg4cldRA2z5tO2aw+07+5WZU65YyX4cfP8e0KlDb3/HJ9Tn6tWHr4MW3Zc7tjPx+IFbaYLTPHl+ilkr507Vni/H7sen4r/wj2fWkDKza5ipLASnKajtq8PGnIGBn4U8mu/FL0NfEMtMMYccRWNtuUbTPz681tAraopoFAoFAoFAoFAoFAoFAoINBp8U4VDdRmKZA6n1G4OCMqex36isb0raNpbsGoyYLRfHO0vO+ZvZiFTXZlmI6xuRkj1RvX4H17Y31xpsUxwz/APFDxbzNXaMsRHF37buTwXna+sm93lQzhWZSj6vGBz017nbBxkHr6AVqmM2DrzhQw6nNSeGY32Wy39qdkxwyTxjGdTIpHywjE/8AKkazHPXk6+mtTPtFbRvPaeUu3Hzpw9sf7zHk4xkkdfmNq3Rnxz3WqaPNk3mld9m7/j9p/Mw/3U/1rPjrPSWH2fL/AKZ+jehmVwGVgykZBBBBB6EHuKlqmsxymH3mpRsZoT+KQaEJoINBUeOcnS3M7zC+niDYxGhIVQFA2ww6nJ/OtVqXmeVphUyaab234phxJvZOjsXe6dmPVmjUsfmScmtVtPNp52luxxnxxtXJMQ+D7Iov5g/2k/1qPs3/AClMTqI6ZZ/JI9kkY6XLD/4l/wBaTpt/vSj+vM7+ZL5HsjT+ab+yP30ro8cJyVyZK8N8lpj1j/D7+iZf5o/2R++rFceOvSsKc+HY5+9b6/s+7v2XPKFDX8uFGFzGG0j0XUxCjYdPQVv8yekcmddBijrvPrLVh9kcqKFTi16qjOFViFGTk4AfA3JrXuuRWKxtD7+iif8AGL79bfvolP0UT/jF9+tv30D6KJ/xi+/W376B9FE/4xffrb99A+iif8Yvv1t++gfRRP8AjF9+tv30D6KJ/wAYvv1t++gfRRP+MX362/fQPoon/GL79bfvoH0UT/jF9+tv30D6KJ/xi+/W376B9FE/4xffrb99A+iif8Yvv1t++gfRRP8AjF9+tv30D6KJ/wAYvv1t++gj6KJ/xi+/W376B9FE/wCMX362/fQPoon/ABi+/W376D4T2QkMXbiNxIxxkyIrk42G7Enpt1rOt7V6NGXTY8vvQ2ZPZUGxm7Y4GBmIHA7AefpWF+G/vViVb/8ANxfGfr+zGfZGv80f7Q/fVa+lx27bejbj0dcdotW1omPx/ZK+yRB/6pv7Sj/vWv7FXtMrEzn33jLb+fIPsjj/AJhv7S/61l9l/wCUnFqf92fyR9EUX8wf7S/61P2X/lKJnUT1yz+TNa+y0REtHeSRkjBKKFJHoSrDbpUxp7R0tLDLTNlja+SZha+WOAtZK6tcSzlmzmQ5wAMAAEnHfvW+sTEc53Thw+XG2+7uVk3IqDsVImoCpkQaiBFZJTUBUQiSpITQKBQKBQKBQKBQKBQKBQKBQKBQKCDRElRKSphEppKYRUCakKgRRCal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IQERQQEhQWFBQWERUUFxYVFhcaFRgVFhUXFhQWFxQaHSggGBolHBUVITEiJSkrLjAwGh8zODMsNygtMCsBCgoKDg0OGhAQGzQkHyQsNCw3LSwsLCwsLC8sLCwsLDQsLCwvLywsLC80NCw0LCwsLCwsLCwsLCwsLCwsLCwsLP/AABEIALEBHAMBEQACEQEDEQH/xAAbAAEAAgMBAQAAAAAAAAAAAAAAAQYDBAUHAv/EAEIQAAIBAwIEAwQIBAMGBwAAAAECAwAEERIhBQYxQRMiUQcUYXEXIzJCVYGS0jNUkZMVUtEWJGKhscE0Q0SCg6Lw/8QAGgEBAAIDAQAAAAAAAAAAAAAAAAEEAgMFBv/EADgRAQACAQIEAwUHAwMFAQAAAAABAgMEERIhMUEFE3EiMlGBkRRCYaGx4fAjwdFSU2IkM5Ki8RX/2gAMAwEAAhEDEQA/APcaBQKBQM0DNAoFAoFAoFAoFAoFAoFAoFAoFAoFAoFBGaCaBQKBQKBQKBQKBQKBQa3Er1LeGWeTZIonlYgZwqKWbYddgaDj2vM0TGK3aSFLyW38URa8qGIQhC2Ac/WLgYBIyQNqA3Merhb8SjUZFnJcBCTjUkbMUJwCRqUjOBQb8/GEiiheTYzMiIqgktI6lgqj5Kx37A0HOHPFkQhEjFXhhnDCN9Ijnl8GNmOPLl9sHcUHxHztb4kLrImie4iClcswtVzPIFXOFG//AC7nFBFtzhE13NbEg6VieLRlnaN4TK8jKPsoNhqOBkqOpAoNhecLQqHDMQUtHACNki9JW2wMdWII+Heg04OckknEWnwlF1Pbt4obW3g2ouGZNIIXGTnUeg9Tig7fB+MR3aCSIPpKI6l0ZQySLqRlJGGBHpuO+KDfoJoFAoPktignNBNAoFAoFAoOHzXxGSGOJYiFee6htw5GoIHYlm0feOlWAHqQd8YIcC05mjtDemW/99W2iLtH4aC4R0cxyLlFRCurSBkdScnAoJs/aIJYVdLfxJTeJamOOUMmqSNpEeOZlUOMLg5C4OrrgZDJdc/+BBI9xAIp0uvdfDMwMXieCJwTcaNl8NuujrtjvQZ7LnY3MlqltbtKLiGSUsZFQRCGdIZdWR5gCzYK5yQoxhiyhx7z2hyOl7AIlgmjsbueMrPHM6NAuwmRV0xvkqdOX3BB6bh6DZuWjRjuSik/MgZoM1AoFAoFAoFBiu7dJY3idQyOjIynoVYEMCPQgmg0rXhSxpGNWqaO3MCzsq69J05yAANyiEgAAlRQYv8AAIvcTw4ahCbZrckaQ+l0KM2cY1nJOcYyelBr3nK6TRJDNLLJ4UqSxswgyjIhQeURaGGlmGGVuvYgYDmT8kLJdanZjbiytocB8SO9vcvcecBcaSSm64PUDAoNq85Jt5NZEk0ZeS4kyjIce9IFuEGtG8rEat8kH7JA2oMy8nWwm94XxFfCLswx4aQmDwjkZKFTvkk5AIIIoMFryNbRgAPMQPccZZTgWDl7dR5Om+D6gdjkkNh+ULczeOTJnx5Z9GoaNc1v7vL21YKb4zsem21Bu8C4MtpEIVklkRUSNBIV8kcaBERQiqOg6nLHuTgYD6EE8X8NxKnZJchx8BMM5G33lLbklj0oJi4umwlDQMfuyhR8sOpZG7dGOMjOCaDo0HzIwAJJwAMk/CiYjflCgTwzccaULI0NiuEjIX+O2fMxyc6QRt8/mBUmLZu+1f1d6l8XhkVm1YtlnnMT934fP9H1ydx2aC5bhd6xaUH6mQg4dcE41HqMAkH4EZ6Uw5LVt5d+qfEdFiy4I1mljavePhK/VbefTQKBQKBQc7jlpDNEY5zpTUjBtZRldGDIyuCCGBUHr69Rmg43D+VLV1n8SaS9M0fgvJNKrsI/teGhjChBnzbAHODnYYDat+VY1SFXmuJWiuVuBJLIGdnRGRQ3l0hQrYwoXpk7kkhF7ylBL4p1yo8l0t0JEYLJFMsSQgxHTgDQmCGDZ1N2OKDbteBRxzRThpC8dvJbjU+rKySRyMzE+YvqjG+cbnbpgOFB7ObZI2iWa58Mw3ECIXjKxQ3CkSxx5j6Z0NqbLZRckjUCFs1LEg1MFVQFyxAHoMnpQZUYEAg5BGQR0I9aD6oFAoFAoFAoFAoFAoFAoFAoFAoPl1BGCMg9Qen9KDnLwrwxiB2iHZN3iAHRRGx8ijAGlCox0xQUDinHuJyW8lnd2ogmuJ1hgkR1KPGzecFdTMp0g9cbN2I30aifZ4Y6zydTwmlfP828ezSJtPy6fm9G4TYpbwxwIAFRAox8Op+JJyc/Gtta8MREKGfLbLktkt1mVU9p9i3gx3sQJltpFfIz9gkas43wDgn4ZrRqazwxeOzr+B5o8y2nvPs3jb59lq4PfrcwRTr0kjV8bbZGSpx3ByD8Qa30tFqxLkZ8M4ctsdusTs3ayaigUCgUFP8AaZbmWG1jCxOW4jbqFmXVE2dezr3Wg0eKiTh1rAg91sBNeqk89pCFiijKsQ/mGlWYpHHrcEDWPSg0LHjd3cm0gS7YI99d24ukiTNxBFbmRZFDKUJ1Bl1qNOUzg7igmC9v5JUxeuqzcWvbMKIoiI4YTcMCpK5MuIQAxOkZGVbByHM4rzVdJbWzteeHteq5V7aOeTwLpoY5FE6eFKQq+aNWQknI9KC5czcZli4bDPHLpMhtlkuPCI8KOUqJLjwiSEwCThiQO+aCm8RV+IiC3kujcW68Z8GO4EUDLMjWksuWDI0UrRuHj1BdJ3OM4wHrkUYRQqgKoAAAGAABgAAdABQfdAoFAoFBBoGaBmgZoJoFAoIzQTQKBQKBQRUClFfe+NA5zFZwbdP40mc74/ykbE7FQR3qv7+b0dmJ+z+Hbd8lvyr+664qy4zXv7VZo3icAq6MpB32Ix0qJjeJiWePJOO8WjrEqp7Lbk+7SWzZ1287xEE74zkbdhnI/I1X00+zNfhOzr+OUic9c0dL1i35c10qy4pQKBQKDVvJ4k0eKVGqRUTVjeQ50hc/e64oDzxO7W5Ks4QO0ZwSEYkKWXsCVbGeuD6UGVYFGnCgafs7Dy7Y8vpt6UGKNoTIYxo1piRlGNS+JrAcjsW0vv3waD6eyjYBWjQgEkAqpAJOSQPjQRc3EalI5GUGUlFVvvkKWZQO/lVjj0BoPtLdAFAVQFOVAUYU77gdjuf6mgzUCgUCgUCgrPMLyC8twPse7XbR7jJugieGFXOWbwjcHGDtq9KCm8Lurk2khDyPILfhDReI7H/f2J94TU7fbJCB0zgZ3AyaCx+1KSYQWwt5nhka+QBkLb6YZ5NDKCNakoAVJwaCt8I5nuI5r24WU3Czz8O8AOGEcUV1PPEhSIsPuKh6pqJGcUHct+dLjXbCVYUWQorlCJjre4khTIikYwqwj1BiJF1EoWBGSHG4lzpc3FnKdIRjBY3S+CWSRDLf+EbZmLbtiPBbyA5OVAoN3iXtCnihabTCM2FzcKrB/LNDcxwi3Y6hrZdbBsYyw226huX/ADDeNKwR4o44+Mw2R+qZnMZSKQlpDJgZMmn7P/WgxcC5nlKW8YaGJTBNOz3DysG03ng+EsjPlThup17so04GCF0bikauY5CYjnC+J5VfPTQ/2WOx8udQ6kAEZDeoFAoMVxMERnY4VVLE+gAyT/QVEzsmtZtMV+Kp+zGFjbPdyfxLqZ5W2IwM6UUZJJXYkfBq0aaPZ4p7ut4zaIzRhr0pER/n5/FcasOQigoXCT7nxq5hOFS7QSr2BcZJwT1OTIcD1+FVKexmmPjzd/Uf9R4ZjyR1xzw/Kei+Crbgfi+qBQKBQVT2gRytHaCHSJP8RtypZWZF+35mVSCQPmPnQcG/Wa0tOJWgaZ7gZuluFVhLNE7rli8YA8SPBjIX7qrgAeUBh49xqS7kumtZLlI/C4YiOqyx+ZuIMszxK438hCk4wdJByBQYL7hz2V3xEWzXbTmwt2gJknlZ1Uyi4KlyVd0UjSDkgk6RuRQStw7W197tcXgtAtoY5pluJJFlLj3lV6T+HoEeoj7JZyvTFBl5Zvp3WywbkD/ELhX1STSIyiwkbMbSqsjw+JggSZIcEZOBQZPZhdyG5kjeS5mxbBmkdrjwi2tf4kNwv1E+S+0blSA+wwKD0ygUCgUCgUEED+nT/p/3oBFBDoDjIBwcjPY+o+NBWrrmuzS4jtGBzM80KNpTwne2VC8erPUGTQBj7SsNtshv8M4tazx20wKIZ4lkhSTQsullBAVcncA76c0Gb/ELMax4sGzHxBrj2ZQztr36gI5OemkntQffvVqyNJrhKLu7akKrrUNlm6DUrKd+oINBz+Kcx20BVSNayRNc60EZj8OOSFHkZiw2XxVfIz5UY9QAQ7It0OnyqcbrsNu+V9KDI6AgggEEYIPT+lBzW4RpINvI0G+6KFaJuuxjYHT1JyhUnbOcCgR3k8e08WRk4kg1OuM7a4z5kOOw1DY77gENyyvY5gWjdXAYq2kg6WGMqw+6wyMqdxQV/wBo/EPd+HzMDgsBGMNg5c4OPXbJx6A1p1FuHHMul4Rh83V0iekc/pzdnglkLe3ihGBojVdiSMgb4J3xnNbKV4axCnqcvm5bZJ7zMpveL28BCyzRoSQMM4B8xwNuuM96TeIVrZK16y2Le4SRQ6Mrqc4ZSCDjY4I+NTExLKJieike0uLwns+IKDmC4UOQcZjYgkFuuPKV/wDearamOGa3+Eu/4LbzK5tNP368vWOn8/BeYnDKGG4IBB+B3FWd+7hWjadmSpQUCgUCgUCgUCgUCgUCgUCgUCgUCgg0FEh5NaV5FkZkVZeJAMNmb32WK4ilicE4MZXGSM6l6bbhNvyLIiQx+MhC2/DonOk5zYTGbKjO+vON8Y679KDdTk9vqcuh8K+vbrdTv7yLjQB6FTMpz/w0GrY8kSwQmOOZUPudjb5VSufdmkM5DA5QyCVhrXzKSSN6DT4hyVKls6qwdmt+IQBUBPm4hco6tliPLH94nfAJoPQYU0qB6AD+gxQfdAoINBq3XDo5G1kYcDAdSVfTudOtcHG526b0Hm/tMuLyOW0hhDXjLOLlYhHiUiM/ekXZurjZFwMZ1Hc6MkRa1Y+f0dPRXthw5c0R1jh/8nYm43PxRha2oktkAU3UjjTLET/5CD/PsRqG3oai9pvPBX5y4V72yW4KdO8unY8hcPiXT4IkPdpSWYnG5J6DPXYAVMafHEdE10uKO2/qr3G+TJOHn3zhbOGQgvCWLBlAwcA7v3JUknfy4IArTkwTT2sf0V8mmnF7eL6N+bjEfGOF3CoMTLCWaLGWEijUun1DFcA/H1GKz44zY5iOrr+D62sajHfptMb/AN3Z5Cv/AHjh8EhOW0aGJxnKEoTt66c/mK2YLcWOJWvFcEYdXekfHf681hrc55QKBQKBQKBQKBQKBQKBQKBQKBQKBQRigmgUCgUEYoJoFAoFB5Pxe/mn4xPHbAeN4Pusb5wIxs002rqGXzJsN8k52w1C9rWzTFevRf1ufytDj01PevPFP4R0j/L0Tl7gsVlCsMYHq7Y3dyPM7d8nH/QdquY6RSNoczHjildodSs2xFB5xzlwxuHXKcUtkGgtpuY1HVWPmb0GroT2bB3yapZqeXbzK/NQzUnDeM1Pmz+ym8jxdW8ZBRZvETAOND7Dc9caQPyqdLaNrRHxep8WmM2PDqY+9Xn6xyegirjilAoFAoFAoFAoFAoFAoFAoFAoFAoFAoFAoFAoFAoFAoNXiV4sEUkznCojOx36KM9tz8hWNrbRuibRWN5eV8hcatbYy3Uxd7mdjpjRS7hCxJAbpkncgnOFXb106XDMxOWe6jbX0vlm87zPSI26RC5JzZOw1Jw+4Knodhkdjg9KueXEd2cam884pL6/2pufw64/+tOCPifaMn+3P5H+1Fz+HXH9VpwR8T7Rk/25/Jz+J84xlJIb2zuIo3QqxKgjD7YzkY79Dmk4eKJiJa76uNprkrMQp3s6u0tuJ+GsgeKRXiDnKBujRtpPcldIB/zGuZixWw5ppKxo/E4tp/slp5RO9Z/WP58HtWavrHMoJoFAoFAoFAoFAoFAoFAoORfcTKXdvbLsHjnmfy6spCETQuDlW1TI2cHZSO+aDX4px8IkUyBwhu4YHWSCRGYTsIl0+IEIw0iNqwRhSOp2DHzTxxrWW0jDwxLPLIjSzglECQvKDjWnUoF3Peg0+Bc1yzNEJYggawNyQobUWE/hDSD0RhhhnoDu2Bmgmfn+2xC8SvMkjzozRaW0eBEZXwFJ8Q40kacggk52wQcW55t4ZIQro0JmCSy7smHtZbiMROpw8h0R+UZP1ibeZch005ptzIIjrVzcRW+lkIIllt/eVU+n1Y39DtQci858jMSyQxvpksrm6jlkX6sJbqp1MinWRl12GDQdy149G8vgqHZlZEdkjYxo7xCYKzfdBQg5O3mAzk4oOqGB6b0DNBNAoOVzBxyOzj1tlnY6Y413eR+yqBv+dZVru05s1ccc/o8p55lu5poLe4lBkkIPgRjKxayAgIB879dvgMHzVT1mSN4x17tWk02TU6iIy+7ETMx2iPxevcN4ZFboEjjRNhkoirkgYyQO9Wo5RssxSke7GzcxRkmo2EVIgrnrRExDzn2s8ERYEu40VWSUeIVUAsH2DMRjOG0jufNVbU8tr94U9Vo4yUmaRzjm1OAcyXNilu1wTNZyoNLgEtGemknqdOOh6jJHTFXaTXLSLR1VMWoyYYr5nOs9/g9Ot51kVXQhlZQysNwQdwQfStfR162iY3joyZolNAoFAoFAoFAoFAoFAoNa4sUeSOU5DxFtJBIyHUqysPvL0OD3VT2oIvLFJTGXz9XIJAASAWAIXUPvAasgHuAe1BjveFxyywTtnVbu7pg7ZeNom1DG/lc0GpxflqC6aRpdeZLU2zaWwPDL6/Trkd9iNiCKDUHKUSYcFpZVnlnBkZQHeWLwZEcLHpCMgA2TbtQc3gXIMa2UNvefWOjyO5RjpYvC9uF16QxCxMFU7EaV9KDqryhB4qTlpWdZYpiSww8sUBtxI6hcEmMgHGB5QQBltQY25Jtfd4rYGQJFazWoIYajDOoWRSSuM+VCCADlR2JBDft+ARxzGZHlXUyO6BgEd0iEKs22o+RVGnOnyg4zvQZp+EoTrjJhkznXGcZPcMhyrggn7QPXIwcEB8Ge4i+0izL3aPyyDcb+C2zAbk4bO2yk0Gza38cpIRssACVOQ4B6EqcEDYjPwPpQZLq5WJGkkYKigszHoAOtNt55MbWisbyp3B294kl4xcZEUasLZDtpjUeaTfGS2+M+vwGM72ildlLFvktOa/TsqnLlo17xOC5l8zOXu3GThIwdNsg09wVB3xkHfoc8rHWcmWLT6/4d/wANr5Xh+XPb3skxWPTrL2IV0nPKBQKBQc3mLh/vNrNB3eJlHT7WNuvxrC9eKsxLZhvFbxaejzP2aXqTxzcLnwUkVmj9Q33wp6ZGzD4gneqehyzWeCVPUaXyM19Nfp1j0l3+TOJvZ3D8KuTurZgbchlO4XPpjcbY+0OoxXWvWLRxQqaXLOK/kX+S/CtDppoFAoFAoFAoFAoFAoFAoFAoFAoFAoFAoFAoNPiPD4510uqkgHQxB1IxGNSMCGRvipB+NB5snALmGSPg5vHuopHNxMXXDxpr1MPELsWDkscNk5wehNbaRtE2lR1MzkvGKPWfRYOd3M7QcJhJUzENKVIylunX5Zx39MYOapZ5m0xSO7PP7W2Kvfr6I5FQSXV9cKMIsi2kYz0WFcEADbH2SDUYI9q0/J6LxCvk6bBgj/TxfVdhVlyCgUCgUHyaDxHjtg9rxC5miJDwyrdLlwC0btmTYDcZbB/4c5BzmuVkrNcs2jtzX/Gcfm6HBq6e9X2Z+X7LzzTZpxOwS8gz4iJ4sZUjVt9tCfUEH0IZfmK6+DJExE9pcDU44z4ovTrHN3eUuNC9tUm21Y0yAdpFA1fLOx+RFL14Z2WNNmjLji0O0KxWCgUCgUCgUCgUCgUCgUCgUCgUCgUCgUCgUGOeQIpY9FBY/IDJpCLTtG6n8mnyXXFJ9vGZ3BO5S3jzpHQYwAfngZ3rZlmKxt8FHSx72a3f9HJsL5orW845ICss4Kwal3SLISIY7AkKfQ4B361zotMVtlnu6HhGl+1amN/vT+ULbyXwn3SziiP2tOt8/wCd/Mw/LOPyqxhpwUiFzxDUfaNRa/bpHpHR3a2qRQKBQKCMUHn3PluIL+0uyB4cpNrOD0ZH8vmH3hpZzvt5FqnqI2vW3yd7w/bUaLPppjfaOKPl1T7PLj3W5uuFOxzHIXi1d0OCR88Mjde59DU6eeG043k9NPBa2KU8JX/DeKNa4xBdDXHsAquATpB+GCuB6ptXRn2q7tOP+hqJp2t+q/itLqJoFAoFAoFAoFAoFAoFAoFAoFAoFAoFAoFBUue7ppBFw6I4kum0tsSVhG8jf8sfLPzGzHHeVLV2mdsVes/o0+c4x4dtwi3G8zIpAP2IIyNbNvnt8zg9+tPUW4pisdzNXaK4a9/0fPMMEdxfWXDVAMcI94kQZ0hUGmMHt3x1779axvHFatI7c3pdBE6bSZM/SZ9iPnzn9F5FWocd9UCgUCgUCgrXtA4UbqykVATImJUx1ym5A2zkjPTvitOek2pMR1dLwnUxg1VZt7s8p9JUniXEGltrTjUAJmtyIp1Bx5Rtk5ySpz8dpPgcVbW4q1yx1jq5/juito9TNq9p+tZWPnmMXVlFfwbtCVnQjroOC2cb7YBOCPsneungvE+kubrK8eOMtesc1r4LxAXNvFOvR0DY9D95fmDkflWNo2nZcw5IyUi0d27UNhQKBQKBQKBQKBQKBQKBQKBQKBQKBQKCDQUrgc6y3d5xKRsRwg26E4ACR+aQ9eud9/WtmSeCkRPqoYZi+S2Wekcvonk+NriWfi0wwJPLACBlLdM77HYttt8D2O1LDHFM5J+Xo26as5Lzee/KPR9ez9DO91xJh/4iXEeTv4UXkXbAx0x+VTg9qZyfH+z0Xis+TXHpf9Ec/W3OVzqw45QKBQKBQKCCKDzfh9mtrxO5sJF/3a8jLICfLqxlgM7Z3cdzslUqxw5ZpPSz0GsiNb4bTLPO1PZn47T0/nq+uTf92nueC3B1I2podZB1Iy7qARjdfNgdw5xWWntOO845+Tx2COC1sFvk3/Z1cmFrjhshOuCRimc7xk9Rntkhug+2COtdHLG+1jQ34Zthnt+i71pdFNAoFAoFAoFAoFAoFAoFAoFAoFAoFAoOFzpxX3WzlcfbYeGmCAdb+UH8s5/Ks6RvKvqsnl45nuqd9ZERW3Aoch3VZbpkx5YtWXJYnqWxt8h0IBq6m/mX4I/kKvBtWuCPWXW54uNEMPDLfAkucQKo6LCAA5OOihdvlnrg1GadqxSvf9HpvCcFazOe/u4439Z+7C0cLsEt4UgjGFRAo/Lv8z1rdWsVjaFDNltlyTkt1nm26yaigUCgUCgUEUFI9qFg/gxX0QHi20ofO/8AD7jbcjUFzuNtVVdTWdovHWHc8DzV822nvPs5I2+fZo85Hx7e24za/wASHSxx10E7q22fKxI+TNtWGbnWMtezznimlvp8kzPvUn8mPmK8ANrxy2AKnSkwzvgjGlsHAI8yH46etdDBeMlFDUW4ZrqKfN6PFIGAZTkEAgjoQdwRWDqx8X3RJQKBQKBQKBQKBQKBQKBQKBQKBQKCKDz7mfi8bXpaXJgsArlRuZLmT+CoXudtj2w2475WvGLHNpczNki+bn0r+curypZPbxzcQvSEnm+slzssUa/ZTcnoN/h07b1cVZrve/WV3S4L2tvt7Vu39mvyXA93NLxSbPnJjtlII0QAnfGfvbf0JzvtGGJtM3n5ejv+I3rgx10lO3O342/ZdBVlxk0CgUCgUCgUCgx3ESurIwyrAqR6gjBFRMb8k1tNZiY7PNuXZW4bdPwm6w9vPqMTN5sh/KFIxjDYwRgAHJ+9VLH/AE7eXbpPR6TxDFTxHTfa8fvRG1o/v/O3o05uGe5XU3DHYC1vFLQs2MJLn6vJOTkEBfjlSN6zxT5GXh7S8JfFwWnFPu26fhK3ezfibTWYSTPiwuYmDfaGN1yOo2Onfupq/lj2t4WdBlm+LaesclrrWulAoFAoFAoFAoFAoFAoFAoFAoFAoOdx/iYtbeW4bGEQkZ2Bboq/mxA/OkzEc5as2Ty6TZ5/yDy5JcsL66UeHraaNW1fWSOc+Myk4wPu+uc/E6N5zW4rdI6QoaPT2tPHf1dfidy3GJTaQHFpHIPeJskCQrv4MeD5huMn8/TONrTlnhjp3evw0roKedk/7kx7MfD8Z/su1vCsaqiAKqqFVR0CgYAA9AKsRERG0ONa02mbW6yyVLEoFAoFAoFAoFANBXOd+Wxf25RcCVDqiYkgBu4OOxG3w2PatObFx127uj4Zrp0mbin3Z5THxhUbSZOMWrWNyVS+gLKhby5YeXt1zjDADtnHSq0TGanBb3oZeO+DxEebijfHbnE/Df4uRydxeXh9+Yrnya28OUHSMHGUk9OuNx1DE71bw5ZtXgydYeO097Yc+1+72YGs3efVSFAoFAoFAoFAoFAoIzQTQKBmgUEZoNbiHEIrdDLM6xoOrMcD5D1PwG9Y2tFecsbXrWN5l5vxbjkfEptcjCLh1s4di4OZ5ACQoXuSOi9cZPfArXnjne3Ksfmr6fFl8QzRTFG9Y/n0ddmveLDQEazsioDFseNMhxkKPuDG3pg9+gn28vLbav5vSxXTaDnv5mT/ANa/5XLh9jHbxrDEoRFGAB/+3NWaxFY2hyMuW+W83vO8y2alrKBQKBQKBQKBQKBQRigqnN/Jcd79bGfBuQwYSrtnHQNj0wMEbjAqvmwRfnHKfi63h/i2TS+xb2qT1rP9lA5pmnkVYOIwiO4VsRXWBodB9xyNiuTnV2zuBuap5bW5RfrHSWXiHgWDXY5y6C28xHuz1Wv2f87RSRJbXMgSZcRqzHaQDZfPkgv0HXftmrWHUxeNrdXm8GWaf0s3K0ctpX/NWlxNBGaCaCM0E0CgUCgigjNDkZofinNBgu72OEapHVFzjLsFGfTJ77Gksq0tadohpScx2agsbmHABJ+sQ7DfoDWHmV+LZGmzTO0Vlzbvn3h8YDeOr5OMIGY9DvgDptWudRjjuXwWpEzflEfFxrv2mKyubW1nl0Zy7LiNRg4cldRA2z5tO2aw+07+5WZU65YyX4cfP8e0KlDb3/HJ9Tn6tWHr4MW3Zc7tjPx+IFbaYLTPHl+ilkr507Vni/H7sen4r/wj2fWkDKza5ipLASnKajtq8PGnIGBn4U8mu/FL0NfEMtMMYccRWNtuUbTPz681tAraopoFAoFAoFAoFAoFAoFAoINBp8U4VDdRmKZA6n1G4OCMqex36isb0raNpbsGoyYLRfHO0vO+ZvZiFTXZlmI6xuRkj1RvX4H17Y31xpsUxwz/APFDxbzNXaMsRHF37buTwXna+sm93lQzhWZSj6vGBz017nbBxkHr6AVqmM2DrzhQw6nNSeGY32Wy39qdkxwyTxjGdTIpHywjE/8AKkazHPXk6+mtTPtFbRvPaeUu3Hzpw9sf7zHk4xkkdfmNq3Rnxz3WqaPNk3mld9m7/j9p/Mw/3U/1rPjrPSWH2fL/AKZ+jehmVwGVgykZBBBBB6EHuKlqmsxymH3mpRsZoT+KQaEJoINBUeOcnS3M7zC+niDYxGhIVQFA2ww6nJ/OtVqXmeVphUyaab234phxJvZOjsXe6dmPVmjUsfmScmtVtPNp52luxxnxxtXJMQ+D7Iov5g/2k/1qPs3/AClMTqI6ZZ/JI9kkY6XLD/4l/wBaTpt/vSj+vM7+ZL5HsjT+ab+yP30ro8cJyVyZK8N8lpj1j/D7+iZf5o/2R++rFceOvSsKc+HY5+9b6/s+7v2XPKFDX8uFGFzGG0j0XUxCjYdPQVv8yekcmddBijrvPrLVh9kcqKFTi16qjOFViFGTk4AfA3JrXuuRWKxtD7+iif8AGL79bfvolP0UT/jF9+tv30D6KJ/xi+/W376B9FE/4xffrb99A+iif8Yvv1t++gfRRP8AjF9+tv30D6KJ/wAYvv1t++gfRRP+MX362/fQPoon/GL79bfvoH0UT/jF9+tv30D6KJ/xi+/W376B9FE/4xffrb99A+iif8Yvv1t++gfRRP8AjF9+tv30D6KJ/wAYvv1t++gj6KJ/xi+/W376B9FE/wCMX362/fQPoon/ABi+/W376D4T2QkMXbiNxIxxkyIrk42G7Enpt1rOt7V6NGXTY8vvQ2ZPZUGxm7Y4GBmIHA7AefpWF+G/vViVb/8ANxfGfr+zGfZGv80f7Q/fVa+lx27bejbj0dcdotW1omPx/ZK+yRB/6pv7Sj/vWv7FXtMrEzn33jLb+fIPsjj/AJhv7S/61l9l/wCUnFqf92fyR9EUX8wf7S/61P2X/lKJnUT1yz+TNa+y0REtHeSRkjBKKFJHoSrDbpUxp7R0tLDLTNlja+SZha+WOAtZK6tcSzlmzmQ5wAMAAEnHfvW+sTEc53Thw+XG2+7uVk3IqDsVImoCpkQaiBFZJTUBUQiSpITQKBQKBQKBQKBQKBQKBQKBQKBQKCDRElRKSphEppKYRUCakKgRRCalL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IQERQQEhQWFBQWERUUFxYVFhcaFRgVFhUXFhQWFxQaHSggGBolHBUVITEiJSkrLjAwGh8zODMsNygtMCsBCgoKDg0OGhAQGzQkHyQsNCw3LSwsLCwsLC8sLCwsLDQsLCwvLywsLC80NCw0LCwsLCwsLCwsLCwsLCwsLCwsLP/AABEIALEBHAMBEQACEQEDEQH/xAAbAAEAAgMBAQAAAAAAAAAAAAAAAQYDBAUHAv/EAEIQAAIBAwIEAwQIBAMGBwAAAAECAwAEERIhBQYxQRMiUQcUYXEXIzJCVYGS0jNUkZMVUtEWJGKhscE0Q0SCg6Lw/8QAGgEBAAIDAQAAAAAAAAAAAAAAAAEEAgMFBv/EADgRAQACAQIEAwUHAwMFAQAAAAABAgMEERIhMUEFE3EiMlGBkRRCYaGx4fAjwdFSU2IkM5Ki8RX/2gAMAwEAAhEDEQA/APcaBQKBQM0DNAoFAoFAoFAoFAoFAoFAoFAoFAoFAoFBGaCaBQKBQKBQKBQKBQKBQa3Er1LeGWeTZIonlYgZwqKWbYddgaDj2vM0TGK3aSFLyW38URa8qGIQhC2Ac/WLgYBIyQNqA3Merhb8SjUZFnJcBCTjUkbMUJwCRqUjOBQb8/GEiiheTYzMiIqgktI6lgqj5Kx37A0HOHPFkQhEjFXhhnDCN9Ijnl8GNmOPLl9sHcUHxHztb4kLrImie4iClcswtVzPIFXOFG//AC7nFBFtzhE13NbEg6VieLRlnaN4TK8jKPsoNhqOBkqOpAoNhecLQqHDMQUtHACNki9JW2wMdWII+Heg04OckknEWnwlF1Pbt4obW3g2ouGZNIIXGTnUeg9Tig7fB+MR3aCSIPpKI6l0ZQySLqRlJGGBHpuO+KDfoJoFAoPktignNBNAoFAoFAoOHzXxGSGOJYiFee6htw5GoIHYlm0feOlWAHqQd8YIcC05mjtDemW/99W2iLtH4aC4R0cxyLlFRCurSBkdScnAoJs/aIJYVdLfxJTeJamOOUMmqSNpEeOZlUOMLg5C4OrrgZDJdc/+BBI9xAIp0uvdfDMwMXieCJwTcaNl8NuujrtjvQZ7LnY3MlqltbtKLiGSUsZFQRCGdIZdWR5gCzYK5yQoxhiyhx7z2hyOl7AIlgmjsbueMrPHM6NAuwmRV0xvkqdOX3BB6bh6DZuWjRjuSik/MgZoM1AoFAoFAoFBiu7dJY3idQyOjIynoVYEMCPQgmg0rXhSxpGNWqaO3MCzsq69J05yAANyiEgAAlRQYv8AAIvcTw4ahCbZrckaQ+l0KM2cY1nJOcYyelBr3nK6TRJDNLLJ4UqSxswgyjIhQeURaGGlmGGVuvYgYDmT8kLJdanZjbiytocB8SO9vcvcecBcaSSm64PUDAoNq85Jt5NZEk0ZeS4kyjIce9IFuEGtG8rEat8kH7JA2oMy8nWwm94XxFfCLswx4aQmDwjkZKFTvkk5AIIIoMFryNbRgAPMQPccZZTgWDl7dR5Om+D6gdjkkNh+ULczeOTJnx5Z9GoaNc1v7vL21YKb4zsem21Bu8C4MtpEIVklkRUSNBIV8kcaBERQiqOg6nLHuTgYD6EE8X8NxKnZJchx8BMM5G33lLbklj0oJi4umwlDQMfuyhR8sOpZG7dGOMjOCaDo0HzIwAJJwAMk/CiYjflCgTwzccaULI0NiuEjIX+O2fMxyc6QRt8/mBUmLZu+1f1d6l8XhkVm1YtlnnMT934fP9H1ydx2aC5bhd6xaUH6mQg4dcE41HqMAkH4EZ6Uw5LVt5d+qfEdFiy4I1mljavePhK/VbefTQKBQKBQc7jlpDNEY5zpTUjBtZRldGDIyuCCGBUHr69Rmg43D+VLV1n8SaS9M0fgvJNKrsI/teGhjChBnzbAHODnYYDat+VY1SFXmuJWiuVuBJLIGdnRGRQ3l0hQrYwoXpk7kkhF7ylBL4p1yo8l0t0JEYLJFMsSQgxHTgDQmCGDZ1N2OKDbteBRxzRThpC8dvJbjU+rKySRyMzE+YvqjG+cbnbpgOFB7ObZI2iWa58Mw3ECIXjKxQ3CkSxx5j6Z0NqbLZRckjUCFs1LEg1MFVQFyxAHoMnpQZUYEAg5BGQR0I9aD6oFAoFAoFAoFAoFAoFAoFAoFAoPl1BGCMg9Qen9KDnLwrwxiB2iHZN3iAHRRGx8ijAGlCox0xQUDinHuJyW8lnd2ogmuJ1hgkR1KPGzecFdTMp0g9cbN2I30aifZ4Y6zydTwmlfP828ezSJtPy6fm9G4TYpbwxwIAFRAox8Op+JJyc/Gtta8MREKGfLbLktkt1mVU9p9i3gx3sQJltpFfIz9gkas43wDgn4ZrRqazwxeOzr+B5o8y2nvPs3jb59lq4PfrcwRTr0kjV8bbZGSpx3ByD8Qa30tFqxLkZ8M4ctsdusTs3ayaigUCgUFP8AaZbmWG1jCxOW4jbqFmXVE2dezr3Wg0eKiTh1rAg91sBNeqk89pCFiijKsQ/mGlWYpHHrcEDWPSg0LHjd3cm0gS7YI99d24ukiTNxBFbmRZFDKUJ1Bl1qNOUzg7igmC9v5JUxeuqzcWvbMKIoiI4YTcMCpK5MuIQAxOkZGVbByHM4rzVdJbWzteeHteq5V7aOeTwLpoY5FE6eFKQq+aNWQknI9KC5czcZli4bDPHLpMhtlkuPCI8KOUqJLjwiSEwCThiQO+aCm8RV+IiC3kujcW68Z8GO4EUDLMjWksuWDI0UrRuHj1BdJ3OM4wHrkUYRQqgKoAAAGAABgAAdABQfdAoFAoFBBoGaBmgZoJoFAoIzQTQKBQKBQRUClFfe+NA5zFZwbdP40mc74/ykbE7FQR3qv7+b0dmJ+z+Hbd8lvyr+664qy4zXv7VZo3icAq6MpB32Ix0qJjeJiWePJOO8WjrEqp7Lbk+7SWzZ1287xEE74zkbdhnI/I1X00+zNfhOzr+OUic9c0dL1i35c10qy4pQKBQKDVvJ4k0eKVGqRUTVjeQ50hc/e64oDzxO7W5Ks4QO0ZwSEYkKWXsCVbGeuD6UGVYFGnCgafs7Dy7Y8vpt6UGKNoTIYxo1piRlGNS+JrAcjsW0vv3waD6eyjYBWjQgEkAqpAJOSQPjQRc3EalI5GUGUlFVvvkKWZQO/lVjj0BoPtLdAFAVQFOVAUYU77gdjuf6mgzUCgUCgUCgrPMLyC8twPse7XbR7jJugieGFXOWbwjcHGDtq9KCm8Lurk2khDyPILfhDReI7H/f2J94TU7fbJCB0zgZ3AyaCx+1KSYQWwt5nhka+QBkLb6YZ5NDKCNakoAVJwaCt8I5nuI5r24WU3Czz8O8AOGEcUV1PPEhSIsPuKh6pqJGcUHct+dLjXbCVYUWQorlCJjre4khTIikYwqwj1BiJF1EoWBGSHG4lzpc3FnKdIRjBY3S+CWSRDLf+EbZmLbtiPBbyA5OVAoN3iXtCnihabTCM2FzcKrB/LNDcxwi3Y6hrZdbBsYyw226huX/ADDeNKwR4o44+Mw2R+qZnMZSKQlpDJgZMmn7P/WgxcC5nlKW8YaGJTBNOz3DysG03ng+EsjPlThup17so04GCF0bikauY5CYjnC+J5VfPTQ/2WOx8udQ6kAEZDeoFAoMVxMERnY4VVLE+gAyT/QVEzsmtZtMV+Kp+zGFjbPdyfxLqZ5W2IwM6UUZJJXYkfBq0aaPZ4p7ut4zaIzRhr0pER/n5/FcasOQigoXCT7nxq5hOFS7QSr2BcZJwT1OTIcD1+FVKexmmPjzd/Uf9R4ZjyR1xzw/Kei+Crbgfi+qBQKBQVT2gRytHaCHSJP8RtypZWZF+35mVSCQPmPnQcG/Wa0tOJWgaZ7gZuluFVhLNE7rli8YA8SPBjIX7qrgAeUBh49xqS7kumtZLlI/C4YiOqyx+ZuIMszxK438hCk4wdJByBQYL7hz2V3xEWzXbTmwt2gJknlZ1Uyi4KlyVd0UjSDkgk6RuRQStw7W197tcXgtAtoY5pluJJFlLj3lV6T+HoEeoj7JZyvTFBl5Zvp3WywbkD/ELhX1STSIyiwkbMbSqsjw+JggSZIcEZOBQZPZhdyG5kjeS5mxbBmkdrjwi2tf4kNwv1E+S+0blSA+wwKD0ygUCgUCgUEED+nT/p/3oBFBDoDjIBwcjPY+o+NBWrrmuzS4jtGBzM80KNpTwne2VC8erPUGTQBj7SsNtshv8M4tazx20wKIZ4lkhSTQsullBAVcncA76c0Gb/ELMax4sGzHxBrj2ZQztr36gI5OemkntQffvVqyNJrhKLu7akKrrUNlm6DUrKd+oINBz+Kcx20BVSNayRNc60EZj8OOSFHkZiw2XxVfIz5UY9QAQ7It0OnyqcbrsNu+V9KDI6AgggEEYIPT+lBzW4RpINvI0G+6KFaJuuxjYHT1JyhUnbOcCgR3k8e08WRk4kg1OuM7a4z5kOOw1DY77gENyyvY5gWjdXAYq2kg6WGMqw+6wyMqdxQV/wBo/EPd+HzMDgsBGMNg5c4OPXbJx6A1p1FuHHMul4Rh83V0iekc/pzdnglkLe3ihGBojVdiSMgb4J3xnNbKV4axCnqcvm5bZJ7zMpveL28BCyzRoSQMM4B8xwNuuM96TeIVrZK16y2Le4SRQ6Mrqc4ZSCDjY4I+NTExLKJieike0uLwns+IKDmC4UOQcZjYgkFuuPKV/wDearamOGa3+Eu/4LbzK5tNP368vWOn8/BeYnDKGG4IBB+B3FWd+7hWjadmSpQUCgUCgUCgUCgUCgUCgUCgUCgUCgg0FEh5NaV5FkZkVZeJAMNmb32WK4ilicE4MZXGSM6l6bbhNvyLIiQx+MhC2/DonOk5zYTGbKjO+vON8Y679KDdTk9vqcuh8K+vbrdTv7yLjQB6FTMpz/w0GrY8kSwQmOOZUPudjb5VSufdmkM5DA5QyCVhrXzKSSN6DT4hyVKls6qwdmt+IQBUBPm4hco6tliPLH94nfAJoPQYU0qB6AD+gxQfdAoINBq3XDo5G1kYcDAdSVfTudOtcHG526b0Hm/tMuLyOW0hhDXjLOLlYhHiUiM/ekXZurjZFwMZ1Hc6MkRa1Y+f0dPRXthw5c0R1jh/8nYm43PxRha2oktkAU3UjjTLET/5CD/PsRqG3oai9pvPBX5y4V72yW4KdO8unY8hcPiXT4IkPdpSWYnG5J6DPXYAVMafHEdE10uKO2/qr3G+TJOHn3zhbOGQgvCWLBlAwcA7v3JUknfy4IArTkwTT2sf0V8mmnF7eL6N+bjEfGOF3CoMTLCWaLGWEijUun1DFcA/H1GKz44zY5iOrr+D62sajHfptMb/AN3Z5Cv/AHjh8EhOW0aGJxnKEoTt66c/mK2YLcWOJWvFcEYdXekfHf681hrc55QKBQKBQKBQKBQKBQKBQKBQKBQKBQRigmgUCgUEYoJoFAoFB5Pxe/mn4xPHbAeN4Pusb5wIxs002rqGXzJsN8k52w1C9rWzTFevRf1ufytDj01PevPFP4R0j/L0Tl7gsVlCsMYHq7Y3dyPM7d8nH/QdquY6RSNoczHjildodSs2xFB5xzlwxuHXKcUtkGgtpuY1HVWPmb0GroT2bB3yapZqeXbzK/NQzUnDeM1Pmz+ym8jxdW8ZBRZvETAOND7Dc9caQPyqdLaNrRHxep8WmM2PDqY+9Xn6xyegirjilAoFAoFAoFAoFAoFAoFAoFAoFAoFAoFAoFAoFAoFAoNXiV4sEUkznCojOx36KM9tz8hWNrbRuibRWN5eV8hcatbYy3Uxd7mdjpjRS7hCxJAbpkncgnOFXb106XDMxOWe6jbX0vlm87zPSI26RC5JzZOw1Jw+4Knodhkdjg9KueXEd2cam884pL6/2pufw64/+tOCPifaMn+3P5H+1Fz+HXH9VpwR8T7Rk/25/Jz+J84xlJIb2zuIo3QqxKgjD7YzkY79Dmk4eKJiJa76uNprkrMQp3s6u0tuJ+GsgeKRXiDnKBujRtpPcldIB/zGuZixWw5ppKxo/E4tp/slp5RO9Z/WP58HtWavrHMoJoFAoFAoFAoFAoFAoFAoORfcTKXdvbLsHjnmfy6spCETQuDlW1TI2cHZSO+aDX4px8IkUyBwhu4YHWSCRGYTsIl0+IEIw0iNqwRhSOp2DHzTxxrWW0jDwxLPLIjSzglECQvKDjWnUoF3Peg0+Bc1yzNEJYggawNyQobUWE/hDSD0RhhhnoDu2Bmgmfn+2xC8SvMkjzozRaW0eBEZXwFJ8Q40kacggk52wQcW55t4ZIQro0JmCSy7smHtZbiMROpw8h0R+UZP1ibeZch005ptzIIjrVzcRW+lkIIllt/eVU+n1Y39DtQci858jMSyQxvpksrm6jlkX6sJbqp1MinWRl12GDQdy149G8vgqHZlZEdkjYxo7xCYKzfdBQg5O3mAzk4oOqGB6b0DNBNAoOVzBxyOzj1tlnY6Y413eR+yqBv+dZVru05s1ccc/o8p55lu5poLe4lBkkIPgRjKxayAgIB879dvgMHzVT1mSN4x17tWk02TU6iIy+7ETMx2iPxevcN4ZFboEjjRNhkoirkgYyQO9Wo5RssxSke7GzcxRkmo2EVIgrnrRExDzn2s8ERYEu40VWSUeIVUAsH2DMRjOG0jufNVbU8tr94U9Vo4yUmaRzjm1OAcyXNilu1wTNZyoNLgEtGemknqdOOh6jJHTFXaTXLSLR1VMWoyYYr5nOs9/g9Ot51kVXQhlZQysNwQdwQfStfR162iY3joyZolNAoFAoFAoFAoFAoFAoNa4sUeSOU5DxFtJBIyHUqysPvL0OD3VT2oIvLFJTGXz9XIJAASAWAIXUPvAasgHuAe1BjveFxyywTtnVbu7pg7ZeNom1DG/lc0GpxflqC6aRpdeZLU2zaWwPDL6/Trkd9iNiCKDUHKUSYcFpZVnlnBkZQHeWLwZEcLHpCMgA2TbtQc3gXIMa2UNvefWOjyO5RjpYvC9uF16QxCxMFU7EaV9KDqryhB4qTlpWdZYpiSww8sUBtxI6hcEmMgHGB5QQBltQY25Jtfd4rYGQJFazWoIYajDOoWRSSuM+VCCADlR2JBDft+ARxzGZHlXUyO6BgEd0iEKs22o+RVGnOnyg4zvQZp+EoTrjJhkznXGcZPcMhyrggn7QPXIwcEB8Ge4i+0izL3aPyyDcb+C2zAbk4bO2yk0Gza38cpIRssACVOQ4B6EqcEDYjPwPpQZLq5WJGkkYKigszHoAOtNt55MbWisbyp3B294kl4xcZEUasLZDtpjUeaTfGS2+M+vwGM72ildlLFvktOa/TsqnLlo17xOC5l8zOXu3GThIwdNsg09wVB3xkHfoc8rHWcmWLT6/4d/wANr5Xh+XPb3skxWPTrL2IV0nPKBQKBQc3mLh/vNrNB3eJlHT7WNuvxrC9eKsxLZhvFbxaejzP2aXqTxzcLnwUkVmj9Q33wp6ZGzD4gneqehyzWeCVPUaXyM19Nfp1j0l3+TOJvZ3D8KuTurZgbchlO4XPpjcbY+0OoxXWvWLRxQqaXLOK/kX+S/CtDppoFAoFAoFAoFAoFAoFAoFAoFAoFAoFAoFAoNPiPD4510uqkgHQxB1IxGNSMCGRvipB+NB5snALmGSPg5vHuopHNxMXXDxpr1MPELsWDkscNk5wehNbaRtE2lR1MzkvGKPWfRYOd3M7QcJhJUzENKVIylunX5Zx39MYOapZ5m0xSO7PP7W2Kvfr6I5FQSXV9cKMIsi2kYz0WFcEADbH2SDUYI9q0/J6LxCvk6bBgj/TxfVdhVlyCgUCgUHyaDxHjtg9rxC5miJDwyrdLlwC0btmTYDcZbB/4c5BzmuVkrNcs2jtzX/Gcfm6HBq6e9X2Z+X7LzzTZpxOwS8gz4iJ4sZUjVt9tCfUEH0IZfmK6+DJExE9pcDU44z4ovTrHN3eUuNC9tUm21Y0yAdpFA1fLOx+RFL14Z2WNNmjLji0O0KxWCgUCgUCgUCgUCgUCgUCgUCgUCgUCgUCgUGOeQIpY9FBY/IDJpCLTtG6n8mnyXXFJ9vGZ3BO5S3jzpHQYwAfngZ3rZlmKxt8FHSx72a3f9HJsL5orW845ICss4Kwal3SLISIY7AkKfQ4B361zotMVtlnu6HhGl+1amN/vT+ULbyXwn3SziiP2tOt8/wCd/Mw/LOPyqxhpwUiFzxDUfaNRa/bpHpHR3a2qRQKBQKCMUHn3PluIL+0uyB4cpNrOD0ZH8vmH3hpZzvt5FqnqI2vW3yd7w/bUaLPppjfaOKPl1T7PLj3W5uuFOxzHIXi1d0OCR88Mjde59DU6eeG043k9NPBa2KU8JX/DeKNa4xBdDXHsAquATpB+GCuB6ptXRn2q7tOP+hqJp2t+q/itLqJoFAoFAoFAoFAoFAoFAoFAoFAoFAoFAoFBUue7ppBFw6I4kum0tsSVhG8jf8sfLPzGzHHeVLV2mdsVes/o0+c4x4dtwi3G8zIpAP2IIyNbNvnt8zg9+tPUW4pisdzNXaK4a9/0fPMMEdxfWXDVAMcI94kQZ0hUGmMHt3x1779axvHFatI7c3pdBE6bSZM/SZ9iPnzn9F5FWocd9UCgUCgUCgrXtA4UbqykVATImJUx1ym5A2zkjPTvitOek2pMR1dLwnUxg1VZt7s8p9JUniXEGltrTjUAJmtyIp1Bx5Rtk5ySpz8dpPgcVbW4q1yx1jq5/juito9TNq9p+tZWPnmMXVlFfwbtCVnQjroOC2cb7YBOCPsneungvE+kubrK8eOMtesc1r4LxAXNvFOvR0DY9D95fmDkflWNo2nZcw5IyUi0d27UNhQKBQKBQKBQKBQKBQKBQKBQKBQKBQKCDQUrgc6y3d5xKRsRwg26E4ACR+aQ9eud9/WtmSeCkRPqoYZi+S2Wekcvonk+NriWfi0wwJPLACBlLdM77HYttt8D2O1LDHFM5J+Xo26as5Lzee/KPR9ez9DO91xJh/4iXEeTv4UXkXbAx0x+VTg9qZyfH+z0Xis+TXHpf9Ec/W3OVzqw45QKBQKBQKCCKDzfh9mtrxO5sJF/3a8jLICfLqxlgM7Z3cdzslUqxw5ZpPSz0GsiNb4bTLPO1PZn47T0/nq+uTf92nueC3B1I2podZB1Iy7qARjdfNgdw5xWWntOO845+Tx2COC1sFvk3/Z1cmFrjhshOuCRimc7xk9Rntkhug+2COtdHLG+1jQ34Zthnt+i71pdFNAoFAoFAoFAoFAoFAoFAoFAoFAoFAoOFzpxX3WzlcfbYeGmCAdb+UH8s5/Ks6RvKvqsnl45nuqd9ZERW3Aoch3VZbpkx5YtWXJYnqWxt8h0IBq6m/mX4I/kKvBtWuCPWXW54uNEMPDLfAkucQKo6LCAA5OOihdvlnrg1GadqxSvf9HpvCcFazOe/u4439Z+7C0cLsEt4UgjGFRAo/Lv8z1rdWsVjaFDNltlyTkt1nm26yaigUCgUCgUEUFI9qFg/gxX0QHi20ofO/8AD7jbcjUFzuNtVVdTWdovHWHc8DzV822nvPs5I2+fZo85Hx7e24za/wASHSxx10E7q22fKxI+TNtWGbnWMtezznimlvp8kzPvUn8mPmK8ANrxy2AKnSkwzvgjGlsHAI8yH46etdDBeMlFDUW4ZrqKfN6PFIGAZTkEAgjoQdwRWDqx8X3RJQKBQKBQKBQKBQKBQKBQKBQKBQKCKDz7mfi8bXpaXJgsArlRuZLmT+CoXudtj2w2475WvGLHNpczNki+bn0r+curypZPbxzcQvSEnm+slzssUa/ZTcnoN/h07b1cVZrve/WV3S4L2tvt7Vu39mvyXA93NLxSbPnJjtlII0QAnfGfvbf0JzvtGGJtM3n5ejv+I3rgx10lO3O342/ZdBVlxk0CgUCgUCgUCgx3ESurIwyrAqR6gjBFRMb8k1tNZiY7PNuXZW4bdPwm6w9vPqMTN5sh/KFIxjDYwRgAHJ+9VLH/AE7eXbpPR6TxDFTxHTfa8fvRG1o/v/O3o05uGe5XU3DHYC1vFLQs2MJLn6vJOTkEBfjlSN6zxT5GXh7S8JfFwWnFPu26fhK3ezfibTWYSTPiwuYmDfaGN1yOo2Onfupq/lj2t4WdBlm+LaesclrrWulAoFAoFAoFAoFAoFAoFAoFAoFAoOdx/iYtbeW4bGEQkZ2Bboq/mxA/OkzEc5as2Ty6TZ5/yDy5JcsL66UeHraaNW1fWSOc+Myk4wPu+uc/E6N5zW4rdI6QoaPT2tPHf1dfidy3GJTaQHFpHIPeJskCQrv4MeD5huMn8/TONrTlnhjp3evw0roKedk/7kx7MfD8Z/su1vCsaqiAKqqFVR0CgYAA9AKsRERG0ONa02mbW6yyVLEoFAoFAoFAoFANBXOd+Wxf25RcCVDqiYkgBu4OOxG3w2PatObFx127uj4Zrp0mbin3Z5THxhUbSZOMWrWNyVS+gLKhby5YeXt1zjDADtnHSq0TGanBb3oZeO+DxEebijfHbnE/Df4uRydxeXh9+Yrnya28OUHSMHGUk9OuNx1DE71bw5ZtXgydYeO097Yc+1+72YGs3efVSFAoFAoFAoFAoFAoIzQTQKBmgUEZoNbiHEIrdDLM6xoOrMcD5D1PwG9Y2tFecsbXrWN5l5vxbjkfEptcjCLh1s4di4OZ5ACQoXuSOi9cZPfArXnjne3Ksfmr6fFl8QzRTFG9Y/n0ddmveLDQEazsioDFseNMhxkKPuDG3pg9+gn28vLbav5vSxXTaDnv5mT/ANa/5XLh9jHbxrDEoRFGAB/+3NWaxFY2hyMuW+W83vO8y2alrKBQKBQKBQKBQKBQRigqnN/Jcd79bGfBuQwYSrtnHQNj0wMEbjAqvmwRfnHKfi63h/i2TS+xb2qT1rP9lA5pmnkVYOIwiO4VsRXWBodB9xyNiuTnV2zuBuap5bW5RfrHSWXiHgWDXY5y6C28xHuz1Wv2f87RSRJbXMgSZcRqzHaQDZfPkgv0HXftmrWHUxeNrdXm8GWaf0s3K0ctpX/NWlxNBGaCaCM0E0CgUCgigjNDkZofinNBgu72OEapHVFzjLsFGfTJ77Gksq0tadohpScx2agsbmHABJ+sQ7DfoDWHmV+LZGmzTO0Vlzbvn3h8YDeOr5OMIGY9DvgDptWudRjjuXwWpEzflEfFxrv2mKyubW1nl0Zy7LiNRg4cldRA2z5tO2aw+07+5WZU65YyX4cfP8e0KlDb3/HJ9Tn6tWHr4MW3Zc7tjPx+IFbaYLTPHl+ilkr507Vni/H7sen4r/wj2fWkDKza5ipLASnKajtq8PGnIGBn4U8mu/FL0NfEMtMMYccRWNtuUbTPz681tAraopoFAoFAoFAoFAoFAoFAoINBp8U4VDdRmKZA6n1G4OCMqex36isb0raNpbsGoyYLRfHO0vO+ZvZiFTXZlmI6xuRkj1RvX4H17Y31xpsUxwz/APFDxbzNXaMsRHF37buTwXna+sm93lQzhWZSj6vGBz017nbBxkHr6AVqmM2DrzhQw6nNSeGY32Wy39qdkxwyTxjGdTIpHywjE/8AKkazHPXk6+mtTPtFbRvPaeUu3Hzpw9sf7zHk4xkkdfmNq3Rnxz3WqaPNk3mld9m7/j9p/Mw/3U/1rPjrPSWH2fL/AKZ+jehmVwGVgykZBBBBB6EHuKlqmsxymH3mpRsZoT+KQaEJoINBUeOcnS3M7zC+niDYxGhIVQFA2ww6nJ/OtVqXmeVphUyaab234phxJvZOjsXe6dmPVmjUsfmScmtVtPNp52luxxnxxtXJMQ+D7Iov5g/2k/1qPs3/AClMTqI6ZZ/JI9kkY6XLD/4l/wBaTpt/vSj+vM7+ZL5HsjT+ab+yP30ro8cJyVyZK8N8lpj1j/D7+iZf5o/2R++rFceOvSsKc+HY5+9b6/s+7v2XPKFDX8uFGFzGG0j0XUxCjYdPQVv8yekcmddBijrvPrLVh9kcqKFTi16qjOFViFGTk4AfA3JrXuuRWKxtD7+iif8AGL79bfvolP0UT/jF9+tv30D6KJ/xi+/W376B9FE/4xffrb99A+iif8Yvv1t++gfRRP8AjF9+tv30D6KJ/wAYvv1t++gfRRP+MX362/fQPoon/GL79bfvoH0UT/jF9+tv30D6KJ/xi+/W376B9FE/4xffrb99A+iif8Yvv1t++gfRRP8AjF9+tv30D6KJ/wAYvv1t++gj6KJ/xi+/W376B9FE/wCMX362/fQPoon/ABi+/W376D4T2QkMXbiNxIxxkyIrk42G7Enpt1rOt7V6NGXTY8vvQ2ZPZUGxm7Y4GBmIHA7AefpWF+G/vViVb/8ANxfGfr+zGfZGv80f7Q/fVa+lx27bejbj0dcdotW1omPx/ZK+yRB/6pv7Sj/vWv7FXtMrEzn33jLb+fIPsjj/AJhv7S/61l9l/wCUnFqf92fyR9EUX8wf7S/61P2X/lKJnUT1yz+TNa+y0REtHeSRkjBKKFJHoSrDbpUxp7R0tLDLTNlja+SZha+WOAtZK6tcSzlmzmQ5wAMAAEnHfvW+sTEc53Thw+XG2+7uVk3IqDsVImoCpkQaiBFZJTUBUQiSpITQKBQKBQKBQKBQKBQKBQKBQKBQKCDRElRKSphEppKYRUCakKgRRCalL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Aside on Kurtosis: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4-th Moment Summary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Nice Graphic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1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(from mvpprograms.com)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AutoShape 2" descr="data:image/jpeg;base64,/9j/4AAQSkZJRgABAQAAAQABAAD/2wCEAAkGBxIQERQQEhQWFBQWERUUFxYVFhcaFRgVFhUXFhQWFxQaHSggGBolHBUVITEiJSkrLjAwGh8zODMsNygtMCsBCgoKDg0OGhAQGzQkHyQsNCw3LSwsLCwsLC8sLCwsLDQsLCwvLywsLC80NCw0LCwsLCwsLCwsLCwsLCwsLCwsLP/AABEIALEBHAMBEQACEQEDEQH/xAAbAAEAAgMBAQAAAAAAAAAAAAAAAQYDBAUHAv/EAEIQAAIBAwIEAwQIBAMGBwAAAAECAwAEERIhBQYxQRMiUQcUYXEXIzJCVYGS0jNUkZMVUtEWJGKhscE0Q0SCg6Lw/8QAGgEBAAIDAQAAAAAAAAAAAAAAAAEEAgMFBv/EADgRAQACAQIEAwUHAwMFAQAAAAABAgMEERIhMUEFE3EiMlGBkRRCYaGx4fAjwdFSU2IkM5Ki8RX/2gAMAwEAAhEDEQA/APcaBQKBQM0DNAoFAoFAoFAoFAoFAoFAoFAoFAoFAoFBGaCaBQKBQKBQKBQKBQKBQa3Er1LeGWeTZIonlYgZwqKWbYddgaDj2vM0TGK3aSFLyW38URa8qGIQhC2Ac/WLgYBIyQNqA3Merhb8SjUZFnJcBCTjUkbMUJwCRqUjOBQb8/GEiiheTYzMiIqgktI6lgqj5Kx37A0HOHPFkQhEjFXhhnDCN9Ijnl8GNmOPLl9sHcUHxHztb4kLrImie4iClcswtVzPIFXOFG//AC7nFBFtzhE13NbEg6VieLRlnaN4TK8jKPsoNhqOBkqOpAoNhecLQqHDMQUtHACNki9JW2wMdWII+Heg04OckknEWnwlF1Pbt4obW3g2ouGZNIIXGTnUeg9Tig7fB+MR3aCSIPpKI6l0ZQySLqRlJGGBHpuO+KDfoJoFAoPktignNBNAoFAoFAoOHzXxGSGOJYiFee6htw5GoIHYlm0feOlWAHqQd8YIcC05mjtDemW/99W2iLtH4aC4R0cxyLlFRCurSBkdScnAoJs/aIJYVdLfxJTeJamOOUMmqSNpEeOZlUOMLg5C4OrrgZDJdc/+BBI9xAIp0uvdfDMwMXieCJwTcaNl8NuujrtjvQZ7LnY3MlqltbtKLiGSUsZFQRCGdIZdWR5gCzYK5yQoxhiyhx7z2hyOl7AIlgmjsbueMrPHM6NAuwmRV0xvkqdOX3BB6bh6DZuWjRjuSik/MgZoM1AoFAoFAoFBiu7dJY3idQyOjIynoVYEMCPQgmg0rXhSxpGNWqaO3MCzsq69J05yAANyiEgAAlRQYv8AAIvcTw4ahCbZrckaQ+l0KM2cY1nJOcYyelBr3nK6TRJDNLLJ4UqSxswgyjIhQeURaGGlmGGVuvYgYDmT8kLJdanZjbiytocB8SO9vcvcecBcaSSm64PUDAoNq85Jt5NZEk0ZeS4kyjIce9IFuEGtG8rEat8kH7JA2oMy8nWwm94XxFfCLswx4aQmDwjkZKFTvkk5AIIIoMFryNbRgAPMQPccZZTgWDl7dR5Om+D6gdjkkNh+ULczeOTJnx5Z9GoaNc1v7vL21YKb4zsem21Bu8C4MtpEIVklkRUSNBIV8kcaBERQiqOg6nLHuTgYD6EE8X8NxKnZJchx8BMM5G33lLbklj0oJi4umwlDQMfuyhR8sOpZG7dGOMjOCaDo0HzIwAJJwAMk/CiYjflCgTwzccaULI0NiuEjIX+O2fMxyc6QRt8/mBUmLZu+1f1d6l8XhkVm1YtlnnMT934fP9H1ydx2aC5bhd6xaUH6mQg4dcE41HqMAkH4EZ6Uw5LVt5d+qfEdFiy4I1mljavePhK/VbefTQKBQKBQc7jlpDNEY5zpTUjBtZRldGDIyuCCGBUHr69Rmg43D+VLV1n8SaS9M0fgvJNKrsI/teGhjChBnzbAHODnYYDat+VY1SFXmuJWiuVuBJLIGdnRGRQ3l0hQrYwoXpk7kkhF7ylBL4p1yo8l0t0JEYLJFMsSQgxHTgDQmCGDZ1N2OKDbteBRxzRThpC8dvJbjU+rKySRyMzE+YvqjG+cbnbpgOFB7ObZI2iWa58Mw3ECIXjKxQ3CkSxx5j6Z0NqbLZRckjUCFs1LEg1MFVQFyxAHoMnpQZUYEAg5BGQR0I9aD6oFAoFAoFAoFAoFAoFAoFAoFAoPl1BGCMg9Qen9KDnLwrwxiB2iHZN3iAHRRGx8ijAGlCox0xQUDinHuJyW8lnd2ogmuJ1hgkR1KPGzecFdTMp0g9cbN2I30aifZ4Y6zydTwmlfP828ezSJtPy6fm9G4TYpbwxwIAFRAox8Op+JJyc/Gtta8MREKGfLbLktkt1mVU9p9i3gx3sQJltpFfIz9gkas43wDgn4ZrRqazwxeOzr+B5o8y2nvPs3jb59lq4PfrcwRTr0kjV8bbZGSpx3ByD8Qa30tFqxLkZ8M4ctsdusTs3ayaigUCgUFP8AaZbmWG1jCxOW4jbqFmXVE2dezr3Wg0eKiTh1rAg91sBNeqk89pCFiijKsQ/mGlWYpHHrcEDWPSg0LHjd3cm0gS7YI99d24ukiTNxBFbmRZFDKUJ1Bl1qNOUzg7igmC9v5JUxeuqzcWvbMKIoiI4YTcMCpK5MuIQAxOkZGVbByHM4rzVdJbWzteeHteq5V7aOeTwLpoY5FE6eFKQq+aNWQknI9KC5czcZli4bDPHLpMhtlkuPCI8KOUqJLjwiSEwCThiQO+aCm8RV+IiC3kujcW68Z8GO4EUDLMjWksuWDI0UrRuHj1BdJ3OM4wHrkUYRQqgKoAAAGAABgAAdABQfdAoFAoFBBoGaBmgZoJoFAoIzQTQKBQKBQRUClFfe+NA5zFZwbdP40mc74/ykbE7FQR3qv7+b0dmJ+z+Hbd8lvyr+664qy4zXv7VZo3icAq6MpB32Ix0qJjeJiWePJOO8WjrEqp7Lbk+7SWzZ1287xEE74zkbdhnI/I1X00+zNfhOzr+OUic9c0dL1i35c10qy4pQKBQKDVvJ4k0eKVGqRUTVjeQ50hc/e64oDzxO7W5Ks4QO0ZwSEYkKWXsCVbGeuD6UGVYFGnCgafs7Dy7Y8vpt6UGKNoTIYxo1piRlGNS+JrAcjsW0vv3waD6eyjYBWjQgEkAqpAJOSQPjQRc3EalI5GUGUlFVvvkKWZQO/lVjj0BoPtLdAFAVQFOVAUYU77gdjuf6mgzUCgUCgUCgrPMLyC8twPse7XbR7jJugieGFXOWbwjcHGDtq9KCm8Lurk2khDyPILfhDReI7H/f2J94TU7fbJCB0zgZ3AyaCx+1KSYQWwt5nhka+QBkLb6YZ5NDKCNakoAVJwaCt8I5nuI5r24WU3Czz8O8AOGEcUV1PPEhSIsPuKh6pqJGcUHct+dLjXbCVYUWQorlCJjre4khTIikYwqwj1BiJF1EoWBGSHG4lzpc3FnKdIRjBY3S+CWSRDLf+EbZmLbtiPBbyA5OVAoN3iXtCnihabTCM2FzcKrB/LNDcxwi3Y6hrZdbBsYyw226huX/ADDeNKwR4o44+Mw2R+qZnMZSKQlpDJgZMmn7P/WgxcC5nlKW8YaGJTBNOz3DysG03ng+EsjPlThup17so04GCF0bikauY5CYjnC+J5VfPTQ/2WOx8udQ6kAEZDeoFAoMVxMERnY4VVLE+gAyT/QVEzsmtZtMV+Kp+zGFjbPdyfxLqZ5W2IwM6UUZJJXYkfBq0aaPZ4p7ut4zaIzRhr0pER/n5/FcasOQigoXCT7nxq5hOFS7QSr2BcZJwT1OTIcD1+FVKexmmPjzd/Uf9R4ZjyR1xzw/Kei+Crbgfi+qBQKBQVT2gRytHaCHSJP8RtypZWZF+35mVSCQPmPnQcG/Wa0tOJWgaZ7gZuluFVhLNE7rli8YA8SPBjIX7qrgAeUBh49xqS7kumtZLlI/C4YiOqyx+ZuIMszxK438hCk4wdJByBQYL7hz2V3xEWzXbTmwt2gJknlZ1Uyi4KlyVd0UjSDkgk6RuRQStw7W197tcXgtAtoY5pluJJFlLj3lV6T+HoEeoj7JZyvTFBl5Zvp3WywbkD/ELhX1STSIyiwkbMbSqsjw+JggSZIcEZOBQZPZhdyG5kjeS5mxbBmkdrjwi2tf4kNwv1E+S+0blSA+wwKD0ygUCgUCgUEED+nT/p/3oBFBDoDjIBwcjPY+o+NBWrrmuzS4jtGBzM80KNpTwne2VC8erPUGTQBj7SsNtshv8M4tazx20wKIZ4lkhSTQsullBAVcncA76c0Gb/ELMax4sGzHxBrj2ZQztr36gI5OemkntQffvVqyNJrhKLu7akKrrUNlm6DUrKd+oINBz+Kcx20BVSNayRNc60EZj8OOSFHkZiw2XxVfIz5UY9QAQ7It0OnyqcbrsNu+V9KDI6AgggEEYIPT+lBzW4RpINvI0G+6KFaJuuxjYHT1JyhUnbOcCgR3k8e08WRk4kg1OuM7a4z5kOOw1DY77gENyyvY5gWjdXAYq2kg6WGMqw+6wyMqdxQV/wBo/EPd+HzMDgsBGMNg5c4OPXbJx6A1p1FuHHMul4Rh83V0iekc/pzdnglkLe3ihGBojVdiSMgb4J3xnNbKV4axCnqcvm5bZJ7zMpveL28BCyzRoSQMM4B8xwNuuM96TeIVrZK16y2Le4SRQ6Mrqc4ZSCDjY4I+NTExLKJieike0uLwns+IKDmC4UOQcZjYgkFuuPKV/wDearamOGa3+Eu/4LbzK5tNP368vWOn8/BeYnDKGG4IBB+B3FWd+7hWjadmSpQUCgUCgUCgUCgUCgUCgUCgUCgUCgg0FEh5NaV5FkZkVZeJAMNmb32WK4ilicE4MZXGSM6l6bbhNvyLIiQx+MhC2/DonOk5zYTGbKjO+vON8Y679KDdTk9vqcuh8K+vbrdTv7yLjQB6FTMpz/w0GrY8kSwQmOOZUPudjb5VSufdmkM5DA5QyCVhrXzKSSN6DT4hyVKls6qwdmt+IQBUBPm4hco6tliPLH94nfAJoPQYU0qB6AD+gxQfdAoINBq3XDo5G1kYcDAdSVfTudOtcHG526b0Hm/tMuLyOW0hhDXjLOLlYhHiUiM/ekXZurjZFwMZ1Hc6MkRa1Y+f0dPRXthw5c0R1jh/8nYm43PxRha2oktkAU3UjjTLET/5CD/PsRqG3oai9pvPBX5y4V72yW4KdO8unY8hcPiXT4IkPdpSWYnG5J6DPXYAVMafHEdE10uKO2/qr3G+TJOHn3zhbOGQgvCWLBlAwcA7v3JUknfy4IArTkwTT2sf0V8mmnF7eL6N+bjEfGOF3CoMTLCWaLGWEijUun1DFcA/H1GKz44zY5iOrr+D62sajHfptMb/AN3Z5Cv/AHjh8EhOW0aGJxnKEoTt66c/mK2YLcWOJWvFcEYdXekfHf681hrc55QKBQKBQKBQKBQKBQKBQKBQKBQKBQRigmgUCgUEYoJoFAoFB5Pxe/mn4xPHbAeN4Pusb5wIxs002rqGXzJsN8k52w1C9rWzTFevRf1ufytDj01PevPFP4R0j/L0Tl7gsVlCsMYHq7Y3dyPM7d8nH/QdquY6RSNoczHjildodSs2xFB5xzlwxuHXKcUtkGgtpuY1HVWPmb0GroT2bB3yapZqeXbzK/NQzUnDeM1Pmz+ym8jxdW8ZBRZvETAOND7Dc9caQPyqdLaNrRHxep8WmM2PDqY+9Xn6xyegirjilAoFAoFAoFAoFAoFAoFAoFAoFAoFAoFAoFAoFAoFAoNXiV4sEUkznCojOx36KM9tz8hWNrbRuibRWN5eV8hcatbYy3Uxd7mdjpjRS7hCxJAbpkncgnOFXb106XDMxOWe6jbX0vlm87zPSI26RC5JzZOw1Jw+4Knodhkdjg9KueXEd2cam884pL6/2pufw64/+tOCPifaMn+3P5H+1Fz+HXH9VpwR8T7Rk/25/Jz+J84xlJIb2zuIo3QqxKgjD7YzkY79Dmk4eKJiJa76uNprkrMQp3s6u0tuJ+GsgeKRXiDnKBujRtpPcldIB/zGuZixWw5ppKxo/E4tp/slp5RO9Z/WP58HtWavrHMoJoFAoFAoFAoFAoFAoFAoORfcTKXdvbLsHjnmfy6spCETQuDlW1TI2cHZSO+aDX4px8IkUyBwhu4YHWSCRGYTsIl0+IEIw0iNqwRhSOp2DHzTxxrWW0jDwxLPLIjSzglECQvKDjWnUoF3Peg0+Bc1yzNEJYggawNyQobUWE/hDSD0RhhhnoDu2Bmgmfn+2xC8SvMkjzozRaW0eBEZXwFJ8Q40kacggk52wQcW55t4ZIQro0JmCSy7smHtZbiMROpw8h0R+UZP1ibeZch005ptzIIjrVzcRW+lkIIllt/eVU+n1Y39DtQci858jMSyQxvpksrm6jlkX6sJbqp1MinWRl12GDQdy149G8vgqHZlZEdkjYxo7xCYKzfdBQg5O3mAzk4oOqGB6b0DNBNAoOVzBxyOzj1tlnY6Y413eR+yqBv+dZVru05s1ccc/o8p55lu5poLe4lBkkIPgRjKxayAgIB879dvgMHzVT1mSN4x17tWk02TU6iIy+7ETMx2iPxevcN4ZFboEjjRNhkoirkgYyQO9Wo5RssxSke7GzcxRkmo2EVIgrnrRExDzn2s8ERYEu40VWSUeIVUAsH2DMRjOG0jufNVbU8tr94U9Vo4yUmaRzjm1OAcyXNilu1wTNZyoNLgEtGemknqdOOh6jJHTFXaTXLSLR1VMWoyYYr5nOs9/g9Ot51kVXQhlZQysNwQdwQfStfR162iY3joyZolNAoFAoFAoFAoFAoFAoNa4sUeSOU5DxFtJBIyHUqysPvL0OD3VT2oIvLFJTGXz9XIJAASAWAIXUPvAasgHuAe1BjveFxyywTtnVbu7pg7ZeNom1DG/lc0GpxflqC6aRpdeZLU2zaWwPDL6/Trkd9iNiCKDUHKUSYcFpZVnlnBkZQHeWLwZEcLHpCMgA2TbtQc3gXIMa2UNvefWOjyO5RjpYvC9uF16QxCxMFU7EaV9KDqryhB4qTlpWdZYpiSww8sUBtxI6hcEmMgHGB5QQBltQY25Jtfd4rYGQJFazWoIYajDOoWRSSuM+VCCADlR2JBDft+ARxzGZHlXUyO6BgEd0iEKs22o+RVGnOnyg4zvQZp+EoTrjJhkznXGcZPcMhyrggn7QPXIwcEB8Ge4i+0izL3aPyyDcb+C2zAbk4bO2yk0Gza38cpIRssACVOQ4B6EqcEDYjPwPpQZLq5WJGkkYKigszHoAOtNt55MbWisbyp3B294kl4xcZEUasLZDtpjUeaTfGS2+M+vwGM72ildlLFvktOa/TsqnLlo17xOC5l8zOXu3GThIwdNsg09wVB3xkHfoc8rHWcmWLT6/4d/wANr5Xh+XPb3skxWPTrL2IV0nPKBQKBQc3mLh/vNrNB3eJlHT7WNuvxrC9eKsxLZhvFbxaejzP2aXqTxzcLnwUkVmj9Q33wp6ZGzD4gneqehyzWeCVPUaXyM19Nfp1j0l3+TOJvZ3D8KuTurZgbchlO4XPpjcbY+0OoxXWvWLRxQqaXLOK/kX+S/CtDppoFAoFAoFAoFAoFAoFAoFAoFAoFAoFAoFAoNPiPD4510uqkgHQxB1IxGNSMCGRvipB+NB5snALmGSPg5vHuopHNxMXXDxpr1MPELsWDkscNk5wehNbaRtE2lR1MzkvGKPWfRYOd3M7QcJhJUzENKVIylunX5Zx39MYOapZ5m0xSO7PP7W2Kvfr6I5FQSXV9cKMIsi2kYz0WFcEADbH2SDUYI9q0/J6LxCvk6bBgj/TxfVdhVlyCgUCgUHyaDxHjtg9rxC5miJDwyrdLlwC0btmTYDcZbB/4c5BzmuVkrNcs2jtzX/Gcfm6HBq6e9X2Z+X7LzzTZpxOwS8gz4iJ4sZUjVt9tCfUEH0IZfmK6+DJExE9pcDU44z4ovTrHN3eUuNC9tUm21Y0yAdpFA1fLOx+RFL14Z2WNNmjLji0O0KxWCgUCgUCgUCgUCgUCgUCgUCgUCgUCgUCgUGOeQIpY9FBY/IDJpCLTtG6n8mnyXXFJ9vGZ3BO5S3jzpHQYwAfngZ3rZlmKxt8FHSx72a3f9HJsL5orW845ICss4Kwal3SLISIY7AkKfQ4B361zotMVtlnu6HhGl+1amN/vT+ULbyXwn3SziiP2tOt8/wCd/Mw/LOPyqxhpwUiFzxDUfaNRa/bpHpHR3a2qRQKBQKCMUHn3PluIL+0uyB4cpNrOD0ZH8vmH3hpZzvt5FqnqI2vW3yd7w/bUaLPppjfaOKPl1T7PLj3W5uuFOxzHIXi1d0OCR88Mjde59DU6eeG043k9NPBa2KU8JX/DeKNa4xBdDXHsAquATpB+GCuB6ptXRn2q7tOP+hqJp2t+q/itLqJoFAoFAoFAoFAoFAoFAoFAoFAoFAoFAoFBUue7ppBFw6I4kum0tsSVhG8jf8sfLPzGzHHeVLV2mdsVes/o0+c4x4dtwi3G8zIpAP2IIyNbNvnt8zg9+tPUW4pisdzNXaK4a9/0fPMMEdxfWXDVAMcI94kQZ0hUGmMHt3x1779axvHFatI7c3pdBE6bSZM/SZ9iPnzn9F5FWocd9UCgUCgUCgrXtA4UbqykVATImJUx1ym5A2zkjPTvitOek2pMR1dLwnUxg1VZt7s8p9JUniXEGltrTjUAJmtyIp1Bx5Rtk5ySpz8dpPgcVbW4q1yx1jq5/juito9TNq9p+tZWPnmMXVlFfwbtCVnQjroOC2cb7YBOCPsneungvE+kubrK8eOMtesc1r4LxAXNvFOvR0DY9D95fmDkflWNo2nZcw5IyUi0d27UNhQKBQKBQKBQKBQKBQKBQKBQKBQKBQKCDQUrgc6y3d5xKRsRwg26E4ACR+aQ9eud9/WtmSeCkRPqoYZi+S2Wekcvonk+NriWfi0wwJPLACBlLdM77HYttt8D2O1LDHFM5J+Xo26as5Lzee/KPR9ez9DO91xJh/4iXEeTv4UXkXbAx0x+VTg9qZyfH+z0Xis+TXHpf9Ec/W3OVzqw45QKBQKBQKCCKDzfh9mtrxO5sJF/3a8jLICfLqxlgM7Z3cdzslUqxw5ZpPSz0GsiNb4bTLPO1PZn47T0/nq+uTf92nueC3B1I2podZB1Iy7qARjdfNgdw5xWWntOO845+Tx2COC1sFvk3/Z1cmFrjhshOuCRimc7xk9Rntkhug+2COtdHLG+1jQ34Zthnt+i71pdFNAoFAoFAoFAoFAoFAoFAoFAoFAoFAoOFzpxX3WzlcfbYeGmCAdb+UH8s5/Ks6RvKvqsnl45nuqd9ZERW3Aoch3VZbpkx5YtWXJYnqWxt8h0IBq6m/mX4I/kKvBtWuCPWXW54uNEMPDLfAkucQKo6LCAA5OOihdvlnrg1GadqxSvf9HpvCcFazOe/u4439Z+7C0cLsEt4UgjGFRAo/Lv8z1rdWsVjaFDNltlyTkt1nm26yaigUCgUCgUEUFI9qFg/gxX0QHi20ofO/8AD7jbcjUFzuNtVVdTWdovHWHc8DzV822nvPs5I2+fZo85Hx7e24za/wASHSxx10E7q22fKxI+TNtWGbnWMtezznimlvp8kzPvUn8mPmK8ANrxy2AKnSkwzvgjGlsHAI8yH46etdDBeMlFDUW4ZrqKfN6PFIGAZTkEAgjoQdwRWDqx8X3RJQKBQKBQKBQKBQKBQKBQKBQKBQKCKDz7mfi8bXpaXJgsArlRuZLmT+CoXudtj2w2475WvGLHNpczNki+bn0r+curypZPbxzcQvSEnm+slzssUa/ZTcnoN/h07b1cVZrve/WV3S4L2tvt7Vu39mvyXA93NLxSbPnJjtlII0QAnfGfvbf0JzvtGGJtM3n5ejv+I3rgx10lO3O342/ZdBVlxk0CgUCgUCgUCgx3ESurIwyrAqR6gjBFRMb8k1tNZiY7PNuXZW4bdPwm6w9vPqMTN5sh/KFIxjDYwRgAHJ+9VLH/AE7eXbpPR6TxDFTxHTfa8fvRG1o/v/O3o05uGe5XU3DHYC1vFLQs2MJLn6vJOTkEBfjlSN6zxT5GXh7S8JfFwWnFPu26fhK3ezfibTWYSTPiwuYmDfaGN1yOo2Onfupq/lj2t4WdBlm+LaesclrrWulAoFAoFAoFAoFAoFAoFAoFAoFAoOdx/iYtbeW4bGEQkZ2Bboq/mxA/OkzEc5as2Ty6TZ5/yDy5JcsL66UeHraaNW1fWSOc+Myk4wPu+uc/E6N5zW4rdI6QoaPT2tPHf1dfidy3GJTaQHFpHIPeJskCQrv4MeD5huMn8/TONrTlnhjp3evw0roKedk/7kx7MfD8Z/su1vCsaqiAKqqFVR0CgYAA9AKsRERG0ONa02mbW6yyVLEoFAoFAoFAoFANBXOd+Wxf25RcCVDqiYkgBu4OOxG3w2PatObFx127uj4Zrp0mbin3Z5THxhUbSZOMWrWNyVS+gLKhby5YeXt1zjDADtnHSq0TGanBb3oZeO+DxEebijfHbnE/Df4uRydxeXh9+Yrnya28OUHSMHGUk9OuNx1DE71bw5ZtXgydYeO097Yc+1+72YGs3efVSFAoFAoFAoFAoFAoIzQTQKBmgUEZoNbiHEIrdDLM6xoOrMcD5D1PwG9Y2tFecsbXrWN5l5vxbjkfEptcjCLh1s4di4OZ5ACQoXuSOi9cZPfArXnjne3Ksfmr6fFl8QzRTFG9Y/n0ddmveLDQEazsioDFseNMhxkKPuDG3pg9+gn28vLbav5vSxXTaDnv5mT/ANa/5XLh9jHbxrDEoRFGAB/+3NWaxFY2hyMuW+W83vO8y2alrKBQKBQKBQKBQKBQRigqnN/Jcd79bGfBuQwYSrtnHQNj0wMEbjAqvmwRfnHKfi63h/i2TS+xb2qT1rP9lA5pmnkVYOIwiO4VsRXWBodB9xyNiuTnV2zuBuap5bW5RfrHSWXiHgWDXY5y6C28xHuz1Wv2f87RSRJbXMgSZcRqzHaQDZfPkgv0HXftmrWHUxeNrdXm8GWaf0s3K0ctpX/NWlxNBGaCaCM0E0CgUCgigjNDkZofinNBgu72OEapHVFzjLsFGfTJ77Gksq0tadohpScx2agsbmHABJ+sQ7DfoDWHmV+LZGmzTO0Vlzbvn3h8YDeOr5OMIGY9DvgDptWudRjjuXwWpEzflEfFxrv2mKyubW1nl0Zy7LiNRg4cldRA2z5tO2aw+07+5WZU65YyX4cfP8e0KlDb3/HJ9Tn6tWHr4MW3Zc7tjPx+IFbaYLTPHl+ilkr507Vni/H7sen4r/wj2fWkDKza5ipLASnKajtq8PGnIGBn4U8mu/FL0NfEMtMMYccRWNtuUbTPz681tAraopoFAoFAoFAoFAoFAoFAoINBp8U4VDdRmKZA6n1G4OCMqex36isb0raNpbsGoyYLRfHO0vO+ZvZiFTXZlmI6xuRkj1RvX4H17Y31xpsUxwz/APFDxbzNXaMsRHF37buTwXna+sm93lQzhWZSj6vGBz017nbBxkHr6AVqmM2DrzhQw6nNSeGY32Wy39qdkxwyTxjGdTIpHywjE/8AKkazHPXk6+mtTPtFbRvPaeUu3Hzpw9sf7zHk4xkkdfmNq3Rnxz3WqaPNk3mld9m7/j9p/Mw/3U/1rPjrPSWH2fL/AKZ+jehmVwGVgykZBBBBB6EHuKlqmsxymH3mpRsZoT+KQaEJoINBUeOcnS3M7zC+niDYxGhIVQFA2ww6nJ/OtVqXmeVphUyaab234phxJvZOjsXe6dmPVmjUsfmScmtVtPNp52luxxnxxtXJMQ+D7Iov5g/2k/1qPs3/AClMTqI6ZZ/JI9kkY6XLD/4l/wBaTpt/vSj+vM7+ZL5HsjT+ab+yP30ro8cJyVyZK8N8lpj1j/D7+iZf5o/2R++rFceOvSsKc+HY5+9b6/s+7v2XPKFDX8uFGFzGG0j0XUxCjYdPQVv8yekcmddBijrvPrLVh9kcqKFTi16qjOFViFGTk4AfA3JrXuuRWKxtD7+iif8AGL79bfvolP0UT/jF9+tv30D6KJ/xi+/W376B9FE/4xffrb99A+iif8Yvv1t++gfRRP8AjF9+tv30D6KJ/wAYvv1t++gfRRP+MX362/fQPoon/GL79bfvoH0UT/jF9+tv30D6KJ/xi+/W376B9FE/4xffrb99A+iif8Yvv1t++gfRRP8AjF9+tv30D6KJ/wAYvv1t++gj6KJ/xi+/W376B9FE/wCMX362/fQPoon/ABi+/W376D4T2QkMXbiNxIxxkyIrk42G7Enpt1rOt7V6NGXTY8vvQ2ZPZUGxm7Y4GBmIHA7AefpWF+G/vViVb/8ANxfGfr+zGfZGv80f7Q/fVa+lx27bejbj0dcdotW1omPx/ZK+yRB/6pv7Sj/vWv7FXtMrEzn33jLb+fIPsjj/AJhv7S/61l9l/wCUnFqf92fyR9EUX8wf7S/61P2X/lKJnUT1yz+TNa+y0REtHeSRkjBKKFJHoSrDbpUxp7R0tLDLTNlja+SZha+WOAtZK6tcSzlmzmQ5wAMAAEnHfvW+sTEc53Thw+XG2+7uVk3IqDsVImoCpkQaiBFZJTUBUQiSpITQKBQKBQKBQKBQKBQKBQKBQKBQKCDRElRKSphEppKYRUCakKgRRCal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IQERQQEhQWFBQWERUUFxYVFhcaFRgVFhUXFhQWFxQaHSggGBolHBUVITEiJSkrLjAwGh8zODMsNygtMCsBCgoKDg0OGhAQGzQkHyQsNCw3LSwsLCwsLC8sLCwsLDQsLCwvLywsLC80NCw0LCwsLCwsLCwsLCwsLCwsLCwsLP/AABEIALEBHAMBEQACEQEDEQH/xAAbAAEAAgMBAQAAAAAAAAAAAAAAAQYDBAUHAv/EAEIQAAIBAwIEAwQIBAMGBwAAAAECAwAEERIhBQYxQRMiUQcUYXEXIzJCVYGS0jNUkZMVUtEWJGKhscE0Q0SCg6Lw/8QAGgEBAAIDAQAAAAAAAAAAAAAAAAEEAgMFBv/EADgRAQACAQIEAwUHAwMFAQAAAAABAgMEERIhMUEFE3EiMlGBkRRCYaGx4fAjwdFSU2IkM5Ki8RX/2gAMAwEAAhEDEQA/APcaBQKBQM0DNAoFAoFAoFAoFAoFAoFAoFAoFAoFAoFBGaCaBQKBQKBQKBQKBQKBQa3Er1LeGWeTZIonlYgZwqKWbYddgaDj2vM0TGK3aSFLyW38URa8qGIQhC2Ac/WLgYBIyQNqA3Merhb8SjUZFnJcBCTjUkbMUJwCRqUjOBQb8/GEiiheTYzMiIqgktI6lgqj5Kx37A0HOHPFkQhEjFXhhnDCN9Ijnl8GNmOPLl9sHcUHxHztb4kLrImie4iClcswtVzPIFXOFG//AC7nFBFtzhE13NbEg6VieLRlnaN4TK8jKPsoNhqOBkqOpAoNhecLQqHDMQUtHACNki9JW2wMdWII+Heg04OckknEWnwlF1Pbt4obW3g2ouGZNIIXGTnUeg9Tig7fB+MR3aCSIPpKI6l0ZQySLqRlJGGBHpuO+KDfoJoFAoPktignNBNAoFAoFAoOHzXxGSGOJYiFee6htw5GoIHYlm0feOlWAHqQd8YIcC05mjtDemW/99W2iLtH4aC4R0cxyLlFRCurSBkdScnAoJs/aIJYVdLfxJTeJamOOUMmqSNpEeOZlUOMLg5C4OrrgZDJdc/+BBI9xAIp0uvdfDMwMXieCJwTcaNl8NuujrtjvQZ7LnY3MlqltbtKLiGSUsZFQRCGdIZdWR5gCzYK5yQoxhiyhx7z2hyOl7AIlgmjsbueMrPHM6NAuwmRV0xvkqdOX3BB6bh6DZuWjRjuSik/MgZoM1AoFAoFAoFBiu7dJY3idQyOjIynoVYEMCPQgmg0rXhSxpGNWqaO3MCzsq69J05yAANyiEgAAlRQYv8AAIvcTw4ahCbZrckaQ+l0KM2cY1nJOcYyelBr3nK6TRJDNLLJ4UqSxswgyjIhQeURaGGlmGGVuvYgYDmT8kLJdanZjbiytocB8SO9vcvcecBcaSSm64PUDAoNq85Jt5NZEk0ZeS4kyjIce9IFuEGtG8rEat8kH7JA2oMy8nWwm94XxFfCLswx4aQmDwjkZKFTvkk5AIIIoMFryNbRgAPMQPccZZTgWDl7dR5Om+D6gdjkkNh+ULczeOTJnx5Z9GoaNc1v7vL21YKb4zsem21Bu8C4MtpEIVklkRUSNBIV8kcaBERQiqOg6nLHuTgYD6EE8X8NxKnZJchx8BMM5G33lLbklj0oJi4umwlDQMfuyhR8sOpZG7dGOMjOCaDo0HzIwAJJwAMk/CiYjflCgTwzccaULI0NiuEjIX+O2fMxyc6QRt8/mBUmLZu+1f1d6l8XhkVm1YtlnnMT934fP9H1ydx2aC5bhd6xaUH6mQg4dcE41HqMAkH4EZ6Uw5LVt5d+qfEdFiy4I1mljavePhK/VbefTQKBQKBQc7jlpDNEY5zpTUjBtZRldGDIyuCCGBUHr69Rmg43D+VLV1n8SaS9M0fgvJNKrsI/teGhjChBnzbAHODnYYDat+VY1SFXmuJWiuVuBJLIGdnRGRQ3l0hQrYwoXpk7kkhF7ylBL4p1yo8l0t0JEYLJFMsSQgxHTgDQmCGDZ1N2OKDbteBRxzRThpC8dvJbjU+rKySRyMzE+YvqjG+cbnbpgOFB7ObZI2iWa58Mw3ECIXjKxQ3CkSxx5j6Z0NqbLZRckjUCFs1LEg1MFVQFyxAHoMnpQZUYEAg5BGQR0I9aD6oFAoFAoFAoFAoFAoFAoFAoFAoPl1BGCMg9Qen9KDnLwrwxiB2iHZN3iAHRRGx8ijAGlCox0xQUDinHuJyW8lnd2ogmuJ1hgkR1KPGzecFdTMp0g9cbN2I30aifZ4Y6zydTwmlfP828ezSJtPy6fm9G4TYpbwxwIAFRAox8Op+JJyc/Gtta8MREKGfLbLktkt1mVU9p9i3gx3sQJltpFfIz9gkas43wDgn4ZrRqazwxeOzr+B5o8y2nvPs3jb59lq4PfrcwRTr0kjV8bbZGSpx3ByD8Qa30tFqxLkZ8M4ctsdusTs3ayaigUCgUFP8AaZbmWG1jCxOW4jbqFmXVE2dezr3Wg0eKiTh1rAg91sBNeqk89pCFiijKsQ/mGlWYpHHrcEDWPSg0LHjd3cm0gS7YI99d24ukiTNxBFbmRZFDKUJ1Bl1qNOUzg7igmC9v5JUxeuqzcWvbMKIoiI4YTcMCpK5MuIQAxOkZGVbByHM4rzVdJbWzteeHteq5V7aOeTwLpoY5FE6eFKQq+aNWQknI9KC5czcZli4bDPHLpMhtlkuPCI8KOUqJLjwiSEwCThiQO+aCm8RV+IiC3kujcW68Z8GO4EUDLMjWksuWDI0UrRuHj1BdJ3OM4wHrkUYRQqgKoAAAGAABgAAdABQfdAoFAoFBBoGaBmgZoJoFAoIzQTQKBQKBQRUClFfe+NA5zFZwbdP40mc74/ykbE7FQR3qv7+b0dmJ+z+Hbd8lvyr+664qy4zXv7VZo3icAq6MpB32Ix0qJjeJiWePJOO8WjrEqp7Lbk+7SWzZ1287xEE74zkbdhnI/I1X00+zNfhOzr+OUic9c0dL1i35c10qy4pQKBQKDVvJ4k0eKVGqRUTVjeQ50hc/e64oDzxO7W5Ks4QO0ZwSEYkKWXsCVbGeuD6UGVYFGnCgafs7Dy7Y8vpt6UGKNoTIYxo1piRlGNS+JrAcjsW0vv3waD6eyjYBWjQgEkAqpAJOSQPjQRc3EalI5GUGUlFVvvkKWZQO/lVjj0BoPtLdAFAVQFOVAUYU77gdjuf6mgzUCgUCgUCgrPMLyC8twPse7XbR7jJugieGFXOWbwjcHGDtq9KCm8Lurk2khDyPILfhDReI7H/f2J94TU7fbJCB0zgZ3AyaCx+1KSYQWwt5nhka+QBkLb6YZ5NDKCNakoAVJwaCt8I5nuI5r24WU3Czz8O8AOGEcUV1PPEhSIsPuKh6pqJGcUHct+dLjXbCVYUWQorlCJjre4khTIikYwqwj1BiJF1EoWBGSHG4lzpc3FnKdIRjBY3S+CWSRDLf+EbZmLbtiPBbyA5OVAoN3iXtCnihabTCM2FzcKrB/LNDcxwi3Y6hrZdbBsYyw226huX/ADDeNKwR4o44+Mw2R+qZnMZSKQlpDJgZMmn7P/WgxcC5nlKW8YaGJTBNOz3DysG03ng+EsjPlThup17so04GCF0bikauY5CYjnC+J5VfPTQ/2WOx8udQ6kAEZDeoFAoMVxMERnY4VVLE+gAyT/QVEzsmtZtMV+Kp+zGFjbPdyfxLqZ5W2IwM6UUZJJXYkfBq0aaPZ4p7ut4zaIzRhr0pER/n5/FcasOQigoXCT7nxq5hOFS7QSr2BcZJwT1OTIcD1+FVKexmmPjzd/Uf9R4ZjyR1xzw/Kei+Crbgfi+qBQKBQVT2gRytHaCHSJP8RtypZWZF+35mVSCQPmPnQcG/Wa0tOJWgaZ7gZuluFVhLNE7rli8YA8SPBjIX7qrgAeUBh49xqS7kumtZLlI/C4YiOqyx+ZuIMszxK438hCk4wdJByBQYL7hz2V3xEWzXbTmwt2gJknlZ1Uyi4KlyVd0UjSDkgk6RuRQStw7W197tcXgtAtoY5pluJJFlLj3lV6T+HoEeoj7JZyvTFBl5Zvp3WywbkD/ELhX1STSIyiwkbMbSqsjw+JggSZIcEZOBQZPZhdyG5kjeS5mxbBmkdrjwi2tf4kNwv1E+S+0blSA+wwKD0ygUCgUCgUEED+nT/p/3oBFBDoDjIBwcjPY+o+NBWrrmuzS4jtGBzM80KNpTwne2VC8erPUGTQBj7SsNtshv8M4tazx20wKIZ4lkhSTQsullBAVcncA76c0Gb/ELMax4sGzHxBrj2ZQztr36gI5OemkntQffvVqyNJrhKLu7akKrrUNlm6DUrKd+oINBz+Kcx20BVSNayRNc60EZj8OOSFHkZiw2XxVfIz5UY9QAQ7It0OnyqcbrsNu+V9KDI6AgggEEYIPT+lBzW4RpINvI0G+6KFaJuuxjYHT1JyhUnbOcCgR3k8e08WRk4kg1OuM7a4z5kOOw1DY77gENyyvY5gWjdXAYq2kg6WGMqw+6wyMqdxQV/wBo/EPd+HzMDgsBGMNg5c4OPXbJx6A1p1FuHHMul4Rh83V0iekc/pzdnglkLe3ihGBojVdiSMgb4J3xnNbKV4axCnqcvm5bZJ7zMpveL28BCyzRoSQMM4B8xwNuuM96TeIVrZK16y2Le4SRQ6Mrqc4ZSCDjY4I+NTExLKJieike0uLwns+IKDmC4UOQcZjYgkFuuPKV/wDearamOGa3+Eu/4LbzK5tNP368vWOn8/BeYnDKGG4IBB+B3FWd+7hWjadmSpQUCgUCgUCgUCgUCgUCgUCgUCgUCgg0FEh5NaV5FkZkVZeJAMNmb32WK4ilicE4MZXGSM6l6bbhNvyLIiQx+MhC2/DonOk5zYTGbKjO+vON8Y679KDdTk9vqcuh8K+vbrdTv7yLjQB6FTMpz/w0GrY8kSwQmOOZUPudjb5VSufdmkM5DA5QyCVhrXzKSSN6DT4hyVKls6qwdmt+IQBUBPm4hco6tliPLH94nfAJoPQYU0qB6AD+gxQfdAoINBq3XDo5G1kYcDAdSVfTudOtcHG526b0Hm/tMuLyOW0hhDXjLOLlYhHiUiM/ekXZurjZFwMZ1Hc6MkRa1Y+f0dPRXthw5c0R1jh/8nYm43PxRha2oktkAU3UjjTLET/5CD/PsRqG3oai9pvPBX5y4V72yW4KdO8unY8hcPiXT4IkPdpSWYnG5J6DPXYAVMafHEdE10uKO2/qr3G+TJOHn3zhbOGQgvCWLBlAwcA7v3JUknfy4IArTkwTT2sf0V8mmnF7eL6N+bjEfGOF3CoMTLCWaLGWEijUun1DFcA/H1GKz44zY5iOrr+D62sajHfptMb/AN3Z5Cv/AHjh8EhOW0aGJxnKEoTt66c/mK2YLcWOJWvFcEYdXekfHf681hrc55QKBQKBQKBQKBQKBQKBQKBQKBQKBQRigmgUCgUEYoJoFAoFB5Pxe/mn4xPHbAeN4Pusb5wIxs002rqGXzJsN8k52w1C9rWzTFevRf1ufytDj01PevPFP4R0j/L0Tl7gsVlCsMYHq7Y3dyPM7d8nH/QdquY6RSNoczHjildodSs2xFB5xzlwxuHXKcUtkGgtpuY1HVWPmb0GroT2bB3yapZqeXbzK/NQzUnDeM1Pmz+ym8jxdW8ZBRZvETAOND7Dc9caQPyqdLaNrRHxep8WmM2PDqY+9Xn6xyegirjilAoFAoFAoFAoFAoFAoFAoFAoFAoFAoFAoFAoFAoFAoNXiV4sEUkznCojOx36KM9tz8hWNrbRuibRWN5eV8hcatbYy3Uxd7mdjpjRS7hCxJAbpkncgnOFXb106XDMxOWe6jbX0vlm87zPSI26RC5JzZOw1Jw+4Knodhkdjg9KueXEd2cam884pL6/2pufw64/+tOCPifaMn+3P5H+1Fz+HXH9VpwR8T7Rk/25/Jz+J84xlJIb2zuIo3QqxKgjD7YzkY79Dmk4eKJiJa76uNprkrMQp3s6u0tuJ+GsgeKRXiDnKBujRtpPcldIB/zGuZixWw5ppKxo/E4tp/slp5RO9Z/WP58HtWavrHMoJoFAoFAoFAoFAoFAoFAoORfcTKXdvbLsHjnmfy6spCETQuDlW1TI2cHZSO+aDX4px8IkUyBwhu4YHWSCRGYTsIl0+IEIw0iNqwRhSOp2DHzTxxrWW0jDwxLPLIjSzglECQvKDjWnUoF3Peg0+Bc1yzNEJYggawNyQobUWE/hDSD0RhhhnoDu2Bmgmfn+2xC8SvMkjzozRaW0eBEZXwFJ8Q40kacggk52wQcW55t4ZIQro0JmCSy7smHtZbiMROpw8h0R+UZP1ibeZch005ptzIIjrVzcRW+lkIIllt/eVU+n1Y39DtQci858jMSyQxvpksrm6jlkX6sJbqp1MinWRl12GDQdy149G8vgqHZlZEdkjYxo7xCYKzfdBQg5O3mAzk4oOqGB6b0DNBNAoOVzBxyOzj1tlnY6Y413eR+yqBv+dZVru05s1ccc/o8p55lu5poLe4lBkkIPgRjKxayAgIB879dvgMHzVT1mSN4x17tWk02TU6iIy+7ETMx2iPxevcN4ZFboEjjRNhkoirkgYyQO9Wo5RssxSke7GzcxRkmo2EVIgrnrRExDzn2s8ERYEu40VWSUeIVUAsH2DMRjOG0jufNVbU8tr94U9Vo4yUmaRzjm1OAcyXNilu1wTNZyoNLgEtGemknqdOOh6jJHTFXaTXLSLR1VMWoyYYr5nOs9/g9Ot51kVXQhlZQysNwQdwQfStfR162iY3joyZolNAoFAoFAoFAoFAoFAoNa4sUeSOU5DxFtJBIyHUqysPvL0OD3VT2oIvLFJTGXz9XIJAASAWAIXUPvAasgHuAe1BjveFxyywTtnVbu7pg7ZeNom1DG/lc0GpxflqC6aRpdeZLU2zaWwPDL6/Trkd9iNiCKDUHKUSYcFpZVnlnBkZQHeWLwZEcLHpCMgA2TbtQc3gXIMa2UNvefWOjyO5RjpYvC9uF16QxCxMFU7EaV9KDqryhB4qTlpWdZYpiSww8sUBtxI6hcEmMgHGB5QQBltQY25Jtfd4rYGQJFazWoIYajDOoWRSSuM+VCCADlR2JBDft+ARxzGZHlXUyO6BgEd0iEKs22o+RVGnOnyg4zvQZp+EoTrjJhkznXGcZPcMhyrggn7QPXIwcEB8Ge4i+0izL3aPyyDcb+C2zAbk4bO2yk0Gza38cpIRssACVOQ4B6EqcEDYjPwPpQZLq5WJGkkYKigszHoAOtNt55MbWisbyp3B294kl4xcZEUasLZDtpjUeaTfGS2+M+vwGM72ildlLFvktOa/TsqnLlo17xOC5l8zOXu3GThIwdNsg09wVB3xkHfoc8rHWcmWLT6/4d/wANr5Xh+XPb3skxWPTrL2IV0nPKBQKBQc3mLh/vNrNB3eJlHT7WNuvxrC9eKsxLZhvFbxaejzP2aXqTxzcLnwUkVmj9Q33wp6ZGzD4gneqehyzWeCVPUaXyM19Nfp1j0l3+TOJvZ3D8KuTurZgbchlO4XPpjcbY+0OoxXWvWLRxQqaXLOK/kX+S/CtDppoFAoFAoFAoFAoFAoFAoFAoFAoFAoFAoFAoNPiPD4510uqkgHQxB1IxGNSMCGRvipB+NB5snALmGSPg5vHuopHNxMXXDxpr1MPELsWDkscNk5wehNbaRtE2lR1MzkvGKPWfRYOd3M7QcJhJUzENKVIylunX5Zx39MYOapZ5m0xSO7PP7W2Kvfr6I5FQSXV9cKMIsi2kYz0WFcEADbH2SDUYI9q0/J6LxCvk6bBgj/TxfVdhVlyCgUCgUHyaDxHjtg9rxC5miJDwyrdLlwC0btmTYDcZbB/4c5BzmuVkrNcs2jtzX/Gcfm6HBq6e9X2Z+X7LzzTZpxOwS8gz4iJ4sZUjVt9tCfUEH0IZfmK6+DJExE9pcDU44z4ovTrHN3eUuNC9tUm21Y0yAdpFA1fLOx+RFL14Z2WNNmjLji0O0KxWCgUCgUCgUCgUCgUCgUCgUCgUCgUCgUCgUGOeQIpY9FBY/IDJpCLTtG6n8mnyXXFJ9vGZ3BO5S3jzpHQYwAfngZ3rZlmKxt8FHSx72a3f9HJsL5orW845ICss4Kwal3SLISIY7AkKfQ4B361zotMVtlnu6HhGl+1amN/vT+ULbyXwn3SziiP2tOt8/wCd/Mw/LOPyqxhpwUiFzxDUfaNRa/bpHpHR3a2qRQKBQKCMUHn3PluIL+0uyB4cpNrOD0ZH8vmH3hpZzvt5FqnqI2vW3yd7w/bUaLPppjfaOKPl1T7PLj3W5uuFOxzHIXi1d0OCR88Mjde59DU6eeG043k9NPBa2KU8JX/DeKNa4xBdDXHsAquATpB+GCuB6ptXRn2q7tOP+hqJp2t+q/itLqJoFAoFAoFAoFAoFAoFAoFAoFAoFAoFAoFBUue7ppBFw6I4kum0tsSVhG8jf8sfLPzGzHHeVLV2mdsVes/o0+c4x4dtwi3G8zIpAP2IIyNbNvnt8zg9+tPUW4pisdzNXaK4a9/0fPMMEdxfWXDVAMcI94kQZ0hUGmMHt3x1779axvHFatI7c3pdBE6bSZM/SZ9iPnzn9F5FWocd9UCgUCgUCgrXtA4UbqykVATImJUx1ym5A2zkjPTvitOek2pMR1dLwnUxg1VZt7s8p9JUniXEGltrTjUAJmtyIp1Bx5Rtk5ySpz8dpPgcVbW4q1yx1jq5/juito9TNq9p+tZWPnmMXVlFfwbtCVnQjroOC2cb7YBOCPsneungvE+kubrK8eOMtesc1r4LxAXNvFOvR0DY9D95fmDkflWNo2nZcw5IyUi0d27UNhQKBQKBQKBQKBQKBQKBQKBQKBQKBQKCDQUrgc6y3d5xKRsRwg26E4ACR+aQ9eud9/WtmSeCkRPqoYZi+S2Wekcvonk+NriWfi0wwJPLACBlLdM77HYttt8D2O1LDHFM5J+Xo26as5Lzee/KPR9ez9DO91xJh/4iXEeTv4UXkXbAx0x+VTg9qZyfH+z0Xis+TXHpf9Ec/W3OVzqw45QKBQKBQKCCKDzfh9mtrxO5sJF/3a8jLICfLqxlgM7Z3cdzslUqxw5ZpPSz0GsiNb4bTLPO1PZn47T0/nq+uTf92nueC3B1I2podZB1Iy7qARjdfNgdw5xWWntOO845+Tx2COC1sFvk3/Z1cmFrjhshOuCRimc7xk9Rntkhug+2COtdHLG+1jQ34Zthnt+i71pdFNAoFAoFAoFAoFAoFAoFAoFAoFAoFAoOFzpxX3WzlcfbYeGmCAdb+UH8s5/Ks6RvKvqsnl45nuqd9ZERW3Aoch3VZbpkx5YtWXJYnqWxt8h0IBq6m/mX4I/kKvBtWuCPWXW54uNEMPDLfAkucQKo6LCAA5OOihdvlnrg1GadqxSvf9HpvCcFazOe/u4439Z+7C0cLsEt4UgjGFRAo/Lv8z1rdWsVjaFDNltlyTkt1nm26yaigUCgUCgUEUFI9qFg/gxX0QHi20ofO/8AD7jbcjUFzuNtVVdTWdovHWHc8DzV822nvPs5I2+fZo85Hx7e24za/wASHSxx10E7q22fKxI+TNtWGbnWMtezznimlvp8kzPvUn8mPmK8ANrxy2AKnSkwzvgjGlsHAI8yH46etdDBeMlFDUW4ZrqKfN6PFIGAZTkEAgjoQdwRWDqx8X3RJQKBQKBQKBQKBQKBQKBQKBQKBQKCKDz7mfi8bXpaXJgsArlRuZLmT+CoXudtj2w2475WvGLHNpczNki+bn0r+curypZPbxzcQvSEnm+slzssUa/ZTcnoN/h07b1cVZrve/WV3S4L2tvt7Vu39mvyXA93NLxSbPnJjtlII0QAnfGfvbf0JzvtGGJtM3n5ejv+I3rgx10lO3O342/ZdBVlxk0CgUCgUCgUCgx3ESurIwyrAqR6gjBFRMb8k1tNZiY7PNuXZW4bdPwm6w9vPqMTN5sh/KFIxjDYwRgAHJ+9VLH/AE7eXbpPR6TxDFTxHTfa8fvRG1o/v/O3o05uGe5XU3DHYC1vFLQs2MJLn6vJOTkEBfjlSN6zxT5GXh7S8JfFwWnFPu26fhK3ezfibTWYSTPiwuYmDfaGN1yOo2Onfupq/lj2t4WdBlm+LaesclrrWulAoFAoFAoFAoFAoFAoFAoFAoFAoOdx/iYtbeW4bGEQkZ2Bboq/mxA/OkzEc5as2Ty6TZ5/yDy5JcsL66UeHraaNW1fWSOc+Myk4wPu+uc/E6N5zW4rdI6QoaPT2tPHf1dfidy3GJTaQHFpHIPeJskCQrv4MeD5huMn8/TONrTlnhjp3evw0roKedk/7kx7MfD8Z/su1vCsaqiAKqqFVR0CgYAA9AKsRERG0ONa02mbW6yyVLEoFAoFAoFAoFANBXOd+Wxf25RcCVDqiYkgBu4OOxG3w2PatObFx127uj4Zrp0mbin3Z5THxhUbSZOMWrWNyVS+gLKhby5YeXt1zjDADtnHSq0TGanBb3oZeO+DxEebijfHbnE/Df4uRydxeXh9+Yrnya28OUHSMHGUk9OuNx1DE71bw5ZtXgydYeO097Yc+1+72YGs3efVSFAoFAoFAoFAoFAoIzQTQKBmgUEZoNbiHEIrdDLM6xoOrMcD5D1PwG9Y2tFecsbXrWN5l5vxbjkfEptcjCLh1s4di4OZ5ACQoXuSOi9cZPfArXnjne3Ksfmr6fFl8QzRTFG9Y/n0ddmveLDQEazsioDFseNMhxkKPuDG3pg9+gn28vLbav5vSxXTaDnv5mT/ANa/5XLh9jHbxrDEoRFGAB/+3NWaxFY2hyMuW+W83vO8y2alrKBQKBQKBQKBQKBQRigqnN/Jcd79bGfBuQwYSrtnHQNj0wMEbjAqvmwRfnHKfi63h/i2TS+xb2qT1rP9lA5pmnkVYOIwiO4VsRXWBodB9xyNiuTnV2zuBuap5bW5RfrHSWXiHgWDXY5y6C28xHuz1Wv2f87RSRJbXMgSZcRqzHaQDZfPkgv0HXftmrWHUxeNrdXm8GWaf0s3K0ctpX/NWlxNBGaCaCM0E0CgUCgigjNDkZofinNBgu72OEapHVFzjLsFGfTJ77Gksq0tadohpScx2agsbmHABJ+sQ7DfoDWHmV+LZGmzTO0Vlzbvn3h8YDeOr5OMIGY9DvgDptWudRjjuXwWpEzflEfFxrv2mKyubW1nl0Zy7LiNRg4cldRA2z5tO2aw+07+5WZU65YyX4cfP8e0KlDb3/HJ9Tn6tWHr4MW3Zc7tjPx+IFbaYLTPHl+ilkr507Vni/H7sen4r/wj2fWkDKza5ipLASnKajtq8PGnIGBn4U8mu/FL0NfEMtMMYccRWNtuUbTPz681tAraopoFAoFAoFAoFAoFAoFAoINBp8U4VDdRmKZA6n1G4OCMqex36isb0raNpbsGoyYLRfHO0vO+ZvZiFTXZlmI6xuRkj1RvX4H17Y31xpsUxwz/APFDxbzNXaMsRHF37buTwXna+sm93lQzhWZSj6vGBz017nbBxkHr6AVqmM2DrzhQw6nNSeGY32Wy39qdkxwyTxjGdTIpHywjE/8AKkazHPXk6+mtTPtFbRvPaeUu3Hzpw9sf7zHk4xkkdfmNq3Rnxz3WqaPNk3mld9m7/j9p/Mw/3U/1rPjrPSWH2fL/AKZ+jehmVwGVgykZBBBBB6EHuKlqmsxymH3mpRsZoT+KQaEJoINBUeOcnS3M7zC+niDYxGhIVQFA2ww6nJ/OtVqXmeVphUyaab234phxJvZOjsXe6dmPVmjUsfmScmtVtPNp52luxxnxxtXJMQ+D7Iov5g/2k/1qPs3/AClMTqI6ZZ/JI9kkY6XLD/4l/wBaTpt/vSj+vM7+ZL5HsjT+ab+yP30ro8cJyVyZK8N8lpj1j/D7+iZf5o/2R++rFceOvSsKc+HY5+9b6/s+7v2XPKFDX8uFGFzGG0j0XUxCjYdPQVv8yekcmddBijrvPrLVh9kcqKFTi16qjOFViFGTk4AfA3JrXuuRWKxtD7+iif8AGL79bfvolP0UT/jF9+tv30D6KJ/xi+/W376B9FE/4xffrb99A+iif8Yvv1t++gfRRP8AjF9+tv30D6KJ/wAYvv1t++gfRRP+MX362/fQPoon/GL79bfvoH0UT/jF9+tv30D6KJ/xi+/W376B9FE/4xffrb99A+iif8Yvv1t++gfRRP8AjF9+tv30D6KJ/wAYvv1t++gj6KJ/xi+/W376B9FE/wCMX362/fQPoon/ABi+/W376D4T2QkMXbiNxIxxkyIrk42G7Enpt1rOt7V6NGXTY8vvQ2ZPZUGxm7Y4GBmIHA7AefpWF+G/vViVb/8ANxfGfr+zGfZGv80f7Q/fVa+lx27bejbj0dcdotW1omPx/ZK+yRB/6pv7Sj/vWv7FXtMrEzn33jLb+fIPsjj/AJhv7S/61l9l/wCUnFqf92fyR9EUX8wf7S/61P2X/lKJnUT1yz+TNa+y0REtHeSRkjBKKFJHoSrDbpUxp7R0tLDLTNlja+SZha+WOAtZK6tcSzlmzmQ5wAMAAEnHfvW+sTEc53Thw+XG2+7uVk3IqDsVImoCpkQaiBFZJTUBUQiSpITQKBQKBQKBQKBQKBQKBQKBQKBQKCDRElRKSphEppKYRUCakKgRRCalL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IQERQQEhQWFBQWERUUFxYVFhcaFRgVFhUXFhQWFxQaHSggGBolHBUVITEiJSkrLjAwGh8zODMsNygtMCsBCgoKDg0OGhAQGzQkHyQsNCw3LSwsLCwsLC8sLCwsLDQsLCwvLywsLC80NCw0LCwsLCwsLCwsLCwsLCwsLCwsLP/AABEIALEBHAMBEQACEQEDEQH/xAAbAAEAAgMBAQAAAAAAAAAAAAAAAQYDBAUHAv/EAEIQAAIBAwIEAwQIBAMGBwAAAAECAwAEERIhBQYxQRMiUQcUYXEXIzJCVYGS0jNUkZMVUtEWJGKhscE0Q0SCg6Lw/8QAGgEBAAIDAQAAAAAAAAAAAAAAAAEEAgMFBv/EADgRAQACAQIEAwUHAwMFAQAAAAABAgMEERIhMUEFE3EiMlGBkRRCYaGx4fAjwdFSU2IkM5Ki8RX/2gAMAwEAAhEDEQA/APcaBQKBQM0DNAoFAoFAoFAoFAoFAoFAoFAoFAoFAoFBGaCaBQKBQKBQKBQKBQKBQa3Er1LeGWeTZIonlYgZwqKWbYddgaDj2vM0TGK3aSFLyW38URa8qGIQhC2Ac/WLgYBIyQNqA3Merhb8SjUZFnJcBCTjUkbMUJwCRqUjOBQb8/GEiiheTYzMiIqgktI6lgqj5Kx37A0HOHPFkQhEjFXhhnDCN9Ijnl8GNmOPLl9sHcUHxHztb4kLrImie4iClcswtVzPIFXOFG//AC7nFBFtzhE13NbEg6VieLRlnaN4TK8jKPsoNhqOBkqOpAoNhecLQqHDMQUtHACNki9JW2wMdWII+Heg04OckknEWnwlF1Pbt4obW3g2ouGZNIIXGTnUeg9Tig7fB+MR3aCSIPpKI6l0ZQySLqRlJGGBHpuO+KDfoJoFAoPktignNBNAoFAoFAoOHzXxGSGOJYiFee6htw5GoIHYlm0feOlWAHqQd8YIcC05mjtDemW/99W2iLtH4aC4R0cxyLlFRCurSBkdScnAoJs/aIJYVdLfxJTeJamOOUMmqSNpEeOZlUOMLg5C4OrrgZDJdc/+BBI9xAIp0uvdfDMwMXieCJwTcaNl8NuujrtjvQZ7LnY3MlqltbtKLiGSUsZFQRCGdIZdWR5gCzYK5yQoxhiyhx7z2hyOl7AIlgmjsbueMrPHM6NAuwmRV0xvkqdOX3BB6bh6DZuWjRjuSik/MgZoM1AoFAoFAoFBiu7dJY3idQyOjIynoVYEMCPQgmg0rXhSxpGNWqaO3MCzsq69J05yAANyiEgAAlRQYv8AAIvcTw4ahCbZrckaQ+l0KM2cY1nJOcYyelBr3nK6TRJDNLLJ4UqSxswgyjIhQeURaGGlmGGVuvYgYDmT8kLJdanZjbiytocB8SO9vcvcecBcaSSm64PUDAoNq85Jt5NZEk0ZeS4kyjIce9IFuEGtG8rEat8kH7JA2oMy8nWwm94XxFfCLswx4aQmDwjkZKFTvkk5AIIIoMFryNbRgAPMQPccZZTgWDl7dR5Om+D6gdjkkNh+ULczeOTJnx5Z9GoaNc1v7vL21YKb4zsem21Bu8C4MtpEIVklkRUSNBIV8kcaBERQiqOg6nLHuTgYD6EE8X8NxKnZJchx8BMM5G33lLbklj0oJi4umwlDQMfuyhR8sOpZG7dGOMjOCaDo0HzIwAJJwAMk/CiYjflCgTwzccaULI0NiuEjIX+O2fMxyc6QRt8/mBUmLZu+1f1d6l8XhkVm1YtlnnMT934fP9H1ydx2aC5bhd6xaUH6mQg4dcE41HqMAkH4EZ6Uw5LVt5d+qfEdFiy4I1mljavePhK/VbefTQKBQKBQc7jlpDNEY5zpTUjBtZRldGDIyuCCGBUHr69Rmg43D+VLV1n8SaS9M0fgvJNKrsI/teGhjChBnzbAHODnYYDat+VY1SFXmuJWiuVuBJLIGdnRGRQ3l0hQrYwoXpk7kkhF7ylBL4p1yo8l0t0JEYLJFMsSQgxHTgDQmCGDZ1N2OKDbteBRxzRThpC8dvJbjU+rKySRyMzE+YvqjG+cbnbpgOFB7ObZI2iWa58Mw3ECIXjKxQ3CkSxx5j6Z0NqbLZRckjUCFs1LEg1MFVQFyxAHoMnpQZUYEAg5BGQR0I9aD6oFAoFAoFAoFAoFAoFAoFAoFAoPl1BGCMg9Qen9KDnLwrwxiB2iHZN3iAHRRGx8ijAGlCox0xQUDinHuJyW8lnd2ogmuJ1hgkR1KPGzecFdTMp0g9cbN2I30aifZ4Y6zydTwmlfP828ezSJtPy6fm9G4TYpbwxwIAFRAox8Op+JJyc/Gtta8MREKGfLbLktkt1mVU9p9i3gx3sQJltpFfIz9gkas43wDgn4ZrRqazwxeOzr+B5o8y2nvPs3jb59lq4PfrcwRTr0kjV8bbZGSpx3ByD8Qa30tFqxLkZ8M4ctsdusTs3ayaigUCgUFP8AaZbmWG1jCxOW4jbqFmXVE2dezr3Wg0eKiTh1rAg91sBNeqk89pCFiijKsQ/mGlWYpHHrcEDWPSg0LHjd3cm0gS7YI99d24ukiTNxBFbmRZFDKUJ1Bl1qNOUzg7igmC9v5JUxeuqzcWvbMKIoiI4YTcMCpK5MuIQAxOkZGVbByHM4rzVdJbWzteeHteq5V7aOeTwLpoY5FE6eFKQq+aNWQknI9KC5czcZli4bDPHLpMhtlkuPCI8KOUqJLjwiSEwCThiQO+aCm8RV+IiC3kujcW68Z8GO4EUDLMjWksuWDI0UrRuHj1BdJ3OM4wHrkUYRQqgKoAAAGAABgAAdABQfdAoFAoFBBoGaBmgZoJoFAoIzQTQKBQKBQRUClFfe+NA5zFZwbdP40mc74/ykbE7FQR3qv7+b0dmJ+z+Hbd8lvyr+664qy4zXv7VZo3icAq6MpB32Ix0qJjeJiWePJOO8WjrEqp7Lbk+7SWzZ1287xEE74zkbdhnI/I1X00+zNfhOzr+OUic9c0dL1i35c10qy4pQKBQKDVvJ4k0eKVGqRUTVjeQ50hc/e64oDzxO7W5Ks4QO0ZwSEYkKWXsCVbGeuD6UGVYFGnCgafs7Dy7Y8vpt6UGKNoTIYxo1piRlGNS+JrAcjsW0vv3waD6eyjYBWjQgEkAqpAJOSQPjQRc3EalI5GUGUlFVvvkKWZQO/lVjj0BoPtLdAFAVQFOVAUYU77gdjuf6mgzUCgUCgUCgrPMLyC8twPse7XbR7jJugieGFXOWbwjcHGDtq9KCm8Lurk2khDyPILfhDReI7H/f2J94TU7fbJCB0zgZ3AyaCx+1KSYQWwt5nhka+QBkLb6YZ5NDKCNakoAVJwaCt8I5nuI5r24WU3Czz8O8AOGEcUV1PPEhSIsPuKh6pqJGcUHct+dLjXbCVYUWQorlCJjre4khTIikYwqwj1BiJF1EoWBGSHG4lzpc3FnKdIRjBY3S+CWSRDLf+EbZmLbtiPBbyA5OVAoN3iXtCnihabTCM2FzcKrB/LNDcxwi3Y6hrZdbBsYyw226huX/ADDeNKwR4o44+Mw2R+qZnMZSKQlpDJgZMmn7P/WgxcC5nlKW8YaGJTBNOz3DysG03ng+EsjPlThup17so04GCF0bikauY5CYjnC+J5VfPTQ/2WOx8udQ6kAEZDeoFAoMVxMERnY4VVLE+gAyT/QVEzsmtZtMV+Kp+zGFjbPdyfxLqZ5W2IwM6UUZJJXYkfBq0aaPZ4p7ut4zaIzRhr0pER/n5/FcasOQigoXCT7nxq5hOFS7QSr2BcZJwT1OTIcD1+FVKexmmPjzd/Uf9R4ZjyR1xzw/Kei+Crbgfi+qBQKBQVT2gRytHaCHSJP8RtypZWZF+35mVSCQPmPnQcG/Wa0tOJWgaZ7gZuluFVhLNE7rli8YA8SPBjIX7qrgAeUBh49xqS7kumtZLlI/C4YiOqyx+ZuIMszxK438hCk4wdJByBQYL7hz2V3xEWzXbTmwt2gJknlZ1Uyi4KlyVd0UjSDkgk6RuRQStw7W197tcXgtAtoY5pluJJFlLj3lV6T+HoEeoj7JZyvTFBl5Zvp3WywbkD/ELhX1STSIyiwkbMbSqsjw+JggSZIcEZOBQZPZhdyG5kjeS5mxbBmkdrjwi2tf4kNwv1E+S+0blSA+wwKD0ygUCgUCgUEED+nT/p/3oBFBDoDjIBwcjPY+o+NBWrrmuzS4jtGBzM80KNpTwne2VC8erPUGTQBj7SsNtshv8M4tazx20wKIZ4lkhSTQsullBAVcncA76c0Gb/ELMax4sGzHxBrj2ZQztr36gI5OemkntQffvVqyNJrhKLu7akKrrUNlm6DUrKd+oINBz+Kcx20BVSNayRNc60EZj8OOSFHkZiw2XxVfIz5UY9QAQ7It0OnyqcbrsNu+V9KDI6AgggEEYIPT+lBzW4RpINvI0G+6KFaJuuxjYHT1JyhUnbOcCgR3k8e08WRk4kg1OuM7a4z5kOOw1DY77gENyyvY5gWjdXAYq2kg6WGMqw+6wyMqdxQV/wBo/EPd+HzMDgsBGMNg5c4OPXbJx6A1p1FuHHMul4Rh83V0iekc/pzdnglkLe3ihGBojVdiSMgb4J3xnNbKV4axCnqcvm5bZJ7zMpveL28BCyzRoSQMM4B8xwNuuM96TeIVrZK16y2Le4SRQ6Mrqc4ZSCDjY4I+NTExLKJieike0uLwns+IKDmC4UOQcZjYgkFuuPKV/wDearamOGa3+Eu/4LbzK5tNP368vWOn8/BeYnDKGG4IBB+B3FWd+7hWjadmSpQUCgUCgUCgUCgUCgUCgUCgUCgUCgg0FEh5NaV5FkZkVZeJAMNmb32WK4ilicE4MZXGSM6l6bbhNvyLIiQx+MhC2/DonOk5zYTGbKjO+vON8Y679KDdTk9vqcuh8K+vbrdTv7yLjQB6FTMpz/w0GrY8kSwQmOOZUPudjb5VSufdmkM5DA5QyCVhrXzKSSN6DT4hyVKls6qwdmt+IQBUBPm4hco6tliPLH94nfAJoPQYU0qB6AD+gxQfdAoINBq3XDo5G1kYcDAdSVfTudOtcHG526b0Hm/tMuLyOW0hhDXjLOLlYhHiUiM/ekXZurjZFwMZ1Hc6MkRa1Y+f0dPRXthw5c0R1jh/8nYm43PxRha2oktkAU3UjjTLET/5CD/PsRqG3oai9pvPBX5y4V72yW4KdO8unY8hcPiXT4IkPdpSWYnG5J6DPXYAVMafHEdE10uKO2/qr3G+TJOHn3zhbOGQgvCWLBlAwcA7v3JUknfy4IArTkwTT2sf0V8mmnF7eL6N+bjEfGOF3CoMTLCWaLGWEijUun1DFcA/H1GKz44zY5iOrr+D62sajHfptMb/AN3Z5Cv/AHjh8EhOW0aGJxnKEoTt66c/mK2YLcWOJWvFcEYdXekfHf681hrc55QKBQKBQKBQKBQKBQKBQKBQKBQKBQRigmgUCgUEYoJoFAoFB5Pxe/mn4xPHbAeN4Pusb5wIxs002rqGXzJsN8k52w1C9rWzTFevRf1ufytDj01PevPFP4R0j/L0Tl7gsVlCsMYHq7Y3dyPM7d8nH/QdquY6RSNoczHjildodSs2xFB5xzlwxuHXKcUtkGgtpuY1HVWPmb0GroT2bB3yapZqeXbzK/NQzUnDeM1Pmz+ym8jxdW8ZBRZvETAOND7Dc9caQPyqdLaNrRHxep8WmM2PDqY+9Xn6xyegirjilAoFAoFAoFAoFAoFAoFAoFAoFAoFAoFAoFAoFAoFAoNXiV4sEUkznCojOx36KM9tz8hWNrbRuibRWN5eV8hcatbYy3Uxd7mdjpjRS7hCxJAbpkncgnOFXb106XDMxOWe6jbX0vlm87zPSI26RC5JzZOw1Jw+4Knodhkdjg9KueXEd2cam884pL6/2pufw64/+tOCPifaMn+3P5H+1Fz+HXH9VpwR8T7Rk/25/Jz+J84xlJIb2zuIo3QqxKgjD7YzkY79Dmk4eKJiJa76uNprkrMQp3s6u0tuJ+GsgeKRXiDnKBujRtpPcldIB/zGuZixWw5ppKxo/E4tp/slp5RO9Z/WP58HtWavrHMoJoFAoFAoFAoFAoFAoFAoORfcTKXdvbLsHjnmfy6spCETQuDlW1TI2cHZSO+aDX4px8IkUyBwhu4YHWSCRGYTsIl0+IEIw0iNqwRhSOp2DHzTxxrWW0jDwxLPLIjSzglECQvKDjWnUoF3Peg0+Bc1yzNEJYggawNyQobUWE/hDSD0RhhhnoDu2Bmgmfn+2xC8SvMkjzozRaW0eBEZXwFJ8Q40kacggk52wQcW55t4ZIQro0JmCSy7smHtZbiMROpw8h0R+UZP1ibeZch005ptzIIjrVzcRW+lkIIllt/eVU+n1Y39DtQci858jMSyQxvpksrm6jlkX6sJbqp1MinWRl12GDQdy149G8vgqHZlZEdkjYxo7xCYKzfdBQg5O3mAzk4oOqGB6b0DNBNAoOVzBxyOzj1tlnY6Y413eR+yqBv+dZVru05s1ccc/o8p55lu5poLe4lBkkIPgRjKxayAgIB879dvgMHzVT1mSN4x17tWk02TU6iIy+7ETMx2iPxevcN4ZFboEjjRNhkoirkgYyQO9Wo5RssxSke7GzcxRkmo2EVIgrnrRExDzn2s8ERYEu40VWSUeIVUAsH2DMRjOG0jufNVbU8tr94U9Vo4yUmaRzjm1OAcyXNilu1wTNZyoNLgEtGemknqdOOh6jJHTFXaTXLSLR1VMWoyYYr5nOs9/g9Ot51kVXQhlZQysNwQdwQfStfR162iY3joyZolNAoFAoFAoFAoFAoFAoNa4sUeSOU5DxFtJBIyHUqysPvL0OD3VT2oIvLFJTGXz9XIJAASAWAIXUPvAasgHuAe1BjveFxyywTtnVbu7pg7ZeNom1DG/lc0GpxflqC6aRpdeZLU2zaWwPDL6/Trkd9iNiCKDUHKUSYcFpZVnlnBkZQHeWLwZEcLHpCMgA2TbtQc3gXIMa2UNvefWOjyO5RjpYvC9uF16QxCxMFU7EaV9KDqryhB4qTlpWdZYpiSww8sUBtxI6hcEmMgHGB5QQBltQY25Jtfd4rYGQJFazWoIYajDOoWRSSuM+VCCADlR2JBDft+ARxzGZHlXUyO6BgEd0iEKs22o+RVGnOnyg4zvQZp+EoTrjJhkznXGcZPcMhyrggn7QPXIwcEB8Ge4i+0izL3aPyyDcb+C2zAbk4bO2yk0Gza38cpIRssACVOQ4B6EqcEDYjPwPpQZLq5WJGkkYKigszHoAOtNt55MbWisbyp3B294kl4xcZEUasLZDtpjUeaTfGS2+M+vwGM72ildlLFvktOa/TsqnLlo17xOC5l8zOXu3GThIwdNsg09wVB3xkHfoc8rHWcmWLT6/4d/wANr5Xh+XPb3skxWPTrL2IV0nPKBQKBQc3mLh/vNrNB3eJlHT7WNuvxrC9eKsxLZhvFbxaejzP2aXqTxzcLnwUkVmj9Q33wp6ZGzD4gneqehyzWeCVPUaXyM19Nfp1j0l3+TOJvZ3D8KuTurZgbchlO4XPpjcbY+0OoxXWvWLRxQqaXLOK/kX+S/CtDppoFAoFAoFAoFAoFAoFAoFAoFAoFAoFAoFAoNPiPD4510uqkgHQxB1IxGNSMCGRvipB+NB5snALmGSPg5vHuopHNxMXXDxpr1MPELsWDkscNk5wehNbaRtE2lR1MzkvGKPWfRYOd3M7QcJhJUzENKVIylunX5Zx39MYOapZ5m0xSO7PP7W2Kvfr6I5FQSXV9cKMIsi2kYz0WFcEADbH2SDUYI9q0/J6LxCvk6bBgj/TxfVdhVlyCgUCgUHyaDxHjtg9rxC5miJDwyrdLlwC0btmTYDcZbB/4c5BzmuVkrNcs2jtzX/Gcfm6HBq6e9X2Z+X7LzzTZpxOwS8gz4iJ4sZUjVt9tCfUEH0IZfmK6+DJExE9pcDU44z4ovTrHN3eUuNC9tUm21Y0yAdpFA1fLOx+RFL14Z2WNNmjLji0O0KxWCgUCgUCgUCgUCgUCgUCgUCgUCgUCgUCgUGOeQIpY9FBY/IDJpCLTtG6n8mnyXXFJ9vGZ3BO5S3jzpHQYwAfngZ3rZlmKxt8FHSx72a3f9HJsL5orW845ICss4Kwal3SLISIY7AkKfQ4B361zotMVtlnu6HhGl+1amN/vT+ULbyXwn3SziiP2tOt8/wCd/Mw/LOPyqxhpwUiFzxDUfaNRa/bpHpHR3a2qRQKBQKCMUHn3PluIL+0uyB4cpNrOD0ZH8vmH3hpZzvt5FqnqI2vW3yd7w/bUaLPppjfaOKPl1T7PLj3W5uuFOxzHIXi1d0OCR88Mjde59DU6eeG043k9NPBa2KU8JX/DeKNa4xBdDXHsAquATpB+GCuB6ptXRn2q7tOP+hqJp2t+q/itLqJoFAoFAoFAoFAoFAoFAoFAoFAoFAoFAoFBUue7ppBFw6I4kum0tsSVhG8jf8sfLPzGzHHeVLV2mdsVes/o0+c4x4dtwi3G8zIpAP2IIyNbNvnt8zg9+tPUW4pisdzNXaK4a9/0fPMMEdxfWXDVAMcI94kQZ0hUGmMHt3x1779axvHFatI7c3pdBE6bSZM/SZ9iPnzn9F5FWocd9UCgUCgUCgrXtA4UbqykVATImJUx1ym5A2zkjPTvitOek2pMR1dLwnUxg1VZt7s8p9JUniXEGltrTjUAJmtyIp1Bx5Rtk5ySpz8dpPgcVbW4q1yx1jq5/juito9TNq9p+tZWPnmMXVlFfwbtCVnQjroOC2cb7YBOCPsneungvE+kubrK8eOMtesc1r4LxAXNvFOvR0DY9D95fmDkflWNo2nZcw5IyUi0d27UNhQKBQKBQKBQKBQKBQKBQKBQKBQKBQKCDQUrgc6y3d5xKRsRwg26E4ACR+aQ9eud9/WtmSeCkRPqoYZi+S2Wekcvonk+NriWfi0wwJPLACBlLdM77HYttt8D2O1LDHFM5J+Xo26as5Lzee/KPR9ez9DO91xJh/4iXEeTv4UXkXbAx0x+VTg9qZyfH+z0Xis+TXHpf9Ec/W3OVzqw45QKBQKBQKCCKDzfh9mtrxO5sJF/3a8jLICfLqxlgM7Z3cdzslUqxw5ZpPSz0GsiNb4bTLPO1PZn47T0/nq+uTf92nueC3B1I2podZB1Iy7qARjdfNgdw5xWWntOO845+Tx2COC1sFvk3/Z1cmFrjhshOuCRimc7xk9Rntkhug+2COtdHLG+1jQ34Zthnt+i71pdFNAoFAoFAoFAoFAoFAoFAoFAoFAoFAoOFzpxX3WzlcfbYeGmCAdb+UH8s5/Ks6RvKvqsnl45nuqd9ZERW3Aoch3VZbpkx5YtWXJYnqWxt8h0IBq6m/mX4I/kKvBtWuCPWXW54uNEMPDLfAkucQKo6LCAA5OOihdvlnrg1GadqxSvf9HpvCcFazOe/u4439Z+7C0cLsEt4UgjGFRAo/Lv8z1rdWsVjaFDNltlyTkt1nm26yaigUCgUCgUEUFI9qFg/gxX0QHi20ofO/8AD7jbcjUFzuNtVVdTWdovHWHc8DzV822nvPs5I2+fZo85Hx7e24za/wASHSxx10E7q22fKxI+TNtWGbnWMtezznimlvp8kzPvUn8mPmK8ANrxy2AKnSkwzvgjGlsHAI8yH46etdDBeMlFDUW4ZrqKfN6PFIGAZTkEAgjoQdwRWDqx8X3RJQKBQKBQKBQKBQKBQKBQKBQKBQKCKDz7mfi8bXpaXJgsArlRuZLmT+CoXudtj2w2475WvGLHNpczNki+bn0r+curypZPbxzcQvSEnm+slzssUa/ZTcnoN/h07b1cVZrve/WV3S4L2tvt7Vu39mvyXA93NLxSbPnJjtlII0QAnfGfvbf0JzvtGGJtM3n5ejv+I3rgx10lO3O342/ZdBVlxk0CgUCgUCgUCgx3ESurIwyrAqR6gjBFRMb8k1tNZiY7PNuXZW4bdPwm6w9vPqMTN5sh/KFIxjDYwRgAHJ+9VLH/AE7eXbpPR6TxDFTxHTfa8fvRG1o/v/O3o05uGe5XU3DHYC1vFLQs2MJLn6vJOTkEBfjlSN6zxT5GXh7S8JfFwWnFPu26fhK3ezfibTWYSTPiwuYmDfaGN1yOo2Onfupq/lj2t4WdBlm+LaesclrrWulAoFAoFAoFAoFAoFAoFAoFAoFAoOdx/iYtbeW4bGEQkZ2Bboq/mxA/OkzEc5as2Ty6TZ5/yDy5JcsL66UeHraaNW1fWSOc+Myk4wPu+uc/E6N5zW4rdI6QoaPT2tPHf1dfidy3GJTaQHFpHIPeJskCQrv4MeD5huMn8/TONrTlnhjp3evw0roKedk/7kx7MfD8Z/su1vCsaqiAKqqFVR0CgYAA9AKsRERG0ONa02mbW6yyVLEoFAoFAoFAoFANBXOd+Wxf25RcCVDqiYkgBu4OOxG3w2PatObFx127uj4Zrp0mbin3Z5THxhUbSZOMWrWNyVS+gLKhby5YeXt1zjDADtnHSq0TGanBb3oZeO+DxEebijfHbnE/Df4uRydxeXh9+Yrnya28OUHSMHGUk9OuNx1DE71bw5ZtXgydYeO097Yc+1+72YGs3efVSFAoFAoFAoFAoFAoIzQTQKBmgUEZoNbiHEIrdDLM6xoOrMcD5D1PwG9Y2tFecsbXrWN5l5vxbjkfEptcjCLh1s4di4OZ5ACQoXuSOi9cZPfArXnjne3Ksfmr6fFl8QzRTFG9Y/n0ddmveLDQEazsioDFseNMhxkKPuDG3pg9+gn28vLbav5vSxXTaDnv5mT/ANa/5XLh9jHbxrDEoRFGAB/+3NWaxFY2hyMuW+W83vO8y2alrKBQKBQKBQKBQKBQRigqnN/Jcd79bGfBuQwYSrtnHQNj0wMEbjAqvmwRfnHKfi63h/i2TS+xb2qT1rP9lA5pmnkVYOIwiO4VsRXWBodB9xyNiuTnV2zuBuap5bW5RfrHSWXiHgWDXY5y6C28xHuz1Wv2f87RSRJbXMgSZcRqzHaQDZfPkgv0HXftmrWHUxeNrdXm8GWaf0s3K0ctpX/NWlxNBGaCaCM0E0CgUCgigjNDkZofinNBgu72OEapHVFzjLsFGfTJ77Gksq0tadohpScx2agsbmHABJ+sQ7DfoDWHmV+LZGmzTO0Vlzbvn3h8YDeOr5OMIGY9DvgDptWudRjjuXwWpEzflEfFxrv2mKyubW1nl0Zy7LiNRg4cldRA2z5tO2aw+07+5WZU65YyX4cfP8e0KlDb3/HJ9Tn6tWHr4MW3Zc7tjPx+IFbaYLTPHl+ilkr507Vni/H7sen4r/wj2fWkDKza5ipLASnKajtq8PGnIGBn4U8mu/FL0NfEMtMMYccRWNtuUbTPz681tAraopoFAoFAoFAoFAoFAoFAoINBp8U4VDdRmKZA6n1G4OCMqex36isb0raNpbsGoyYLRfHO0vO+ZvZiFTXZlmI6xuRkj1RvX4H17Y31xpsUxwz/APFDxbzNXaMsRHF37buTwXna+sm93lQzhWZSj6vGBz017nbBxkHr6AVqmM2DrzhQw6nNSeGY32Wy39qdkxwyTxjGdTIpHywjE/8AKkazHPXk6+mtTPtFbRvPaeUu3Hzpw9sf7zHk4xkkdfmNq3Rnxz3WqaPNk3mld9m7/j9p/Mw/3U/1rPjrPSWH2fL/AKZ+jehmVwGVgykZBBBBB6EHuKlqmsxymH3mpRsZoT+KQaEJoINBUeOcnS3M7zC+niDYxGhIVQFA2ww6nJ/OtVqXmeVphUyaab234phxJvZOjsXe6dmPVmjUsfmScmtVtPNp52luxxnxxtXJMQ+D7Iov5g/2k/1qPs3/AClMTqI6ZZ/JI9kkY6XLD/4l/wBaTpt/vSj+vM7+ZL5HsjT+ab+yP30ro8cJyVyZK8N8lpj1j/D7+iZf5o/2R++rFceOvSsKc+HY5+9b6/s+7v2XPKFDX8uFGFzGG0j0XUxCjYdPQVv8yekcmddBijrvPrLVh9kcqKFTi16qjOFViFGTk4AfA3JrXuuRWKxtD7+iif8AGL79bfvolP0UT/jF9+tv30D6KJ/xi+/W376B9FE/4xffrb99A+iif8Yvv1t++gfRRP8AjF9+tv30D6KJ/wAYvv1t++gfRRP+MX362/fQPoon/GL79bfvoH0UT/jF9+tv30D6KJ/xi+/W376B9FE/4xffrb99A+iif8Yvv1t++gfRRP8AjF9+tv30D6KJ/wAYvv1t++gj6KJ/xi+/W376B9FE/wCMX362/fQPoon/ABi+/W376D4T2QkMXbiNxIxxkyIrk42G7Enpt1rOt7V6NGXTY8vvQ2ZPZUGxm7Y4GBmIHA7AefpWF+G/vViVb/8ANxfGfr+zGfZGv80f7Q/fVa+lx27bejbj0dcdotW1omPx/ZK+yRB/6pv7Sj/vWv7FXtMrEzn33jLb+fIPsjj/AJhv7S/61l9l/wCUnFqf92fyR9EUX8wf7S/61P2X/lKJnUT1yz+TNa+y0REtHeSRkjBKKFJHoSrDbpUxp7R0tLDLTNlja+SZha+WOAtZK6tcSzlmzmQ5wAMAAEnHfvW+sTEc53Thw+XG2+7uVk3IqDsVImoCpkQaiBFZJTUBUQiSpITQKBQKBQKBQKBQKBQKBQKBQKBQKCDRElRKSphEppKYRUCakKgRRCalL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6" name="Picture 8" descr="http://mvpprograms.com/help/images/KurtosisP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46" y="3458851"/>
            <a:ext cx="5447354" cy="33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99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Aside on Kurtosis: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4-th Moment Summary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Positive</a:t>
            </a:r>
            <a:b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at Peak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Tails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AutoShape 2" descr="data:image/jpeg;base64,/9j/4AAQSkZJRgABAQAAAQABAAD/2wCEAAkGBxIQERQQEhQWFBQWERUUFxYVFhcaFRgVFhUXFhQWFxQaHSggGBolHBUVITEiJSkrLjAwGh8zODMsNygtMCsBCgoKDg0OGhAQGzQkHyQsNCw3LSwsLCwsLC8sLCwsLDQsLCwvLywsLC80NCw0LCwsLCwsLCwsLCwsLCwsLCwsLP/AABEIALEBHAMBEQACEQEDEQH/xAAbAAEAAgMBAQAAAAAAAAAAAAAAAQYDBAUHAv/EAEIQAAIBAwIEAwQIBAMGBwAAAAECAwAEERIhBQYxQRMiUQcUYXEXIzJCVYGS0jNUkZMVUtEWJGKhscE0Q0SCg6Lw/8QAGgEBAAIDAQAAAAAAAAAAAAAAAAEEAgMFBv/EADgRAQACAQIEAwUHAwMFAQAAAAABAgMEERIhMUEFE3EiMlGBkRRCYaGx4fAjwdFSU2IkM5Ki8RX/2gAMAwEAAhEDEQA/APcaBQKBQM0DNAoFAoFAoFAoFAoFAoFAoFAoFAoFAoFBGaCaBQKBQKBQKBQKBQKBQa3Er1LeGWeTZIonlYgZwqKWbYddgaDj2vM0TGK3aSFLyW38URa8qGIQhC2Ac/WLgYBIyQNqA3Merhb8SjUZFnJcBCTjUkbMUJwCRqUjOBQb8/GEiiheTYzMiIqgktI6lgqj5Kx37A0HOHPFkQhEjFXhhnDCN9Ijnl8GNmOPLl9sHcUHxHztb4kLrImie4iClcswtVzPIFXOFG//AC7nFBFtzhE13NbEg6VieLRlnaN4TK8jKPsoNhqOBkqOpAoNhecLQqHDMQUtHACNki9JW2wMdWII+Heg04OckknEWnwlF1Pbt4obW3g2ouGZNIIXGTnUeg9Tig7fB+MR3aCSIPpKI6l0ZQySLqRlJGGBHpuO+KDfoJoFAoPktignNBNAoFAoFAoOHzXxGSGOJYiFee6htw5GoIHYlm0feOlWAHqQd8YIcC05mjtDemW/99W2iLtH4aC4R0cxyLlFRCurSBkdScnAoJs/aIJYVdLfxJTeJamOOUMmqSNpEeOZlUOMLg5C4OrrgZDJdc/+BBI9xAIp0uvdfDMwMXieCJwTcaNl8NuujrtjvQZ7LnY3MlqltbtKLiGSUsZFQRCGdIZdWR5gCzYK5yQoxhiyhx7z2hyOl7AIlgmjsbueMrPHM6NAuwmRV0xvkqdOX3BB6bh6DZuWjRjuSik/MgZoM1AoFAoFAoFBiu7dJY3idQyOjIynoVYEMCPQgmg0rXhSxpGNWqaO3MCzsq69J05yAANyiEgAAlRQYv8AAIvcTw4ahCbZrckaQ+l0KM2cY1nJOcYyelBr3nK6TRJDNLLJ4UqSxswgyjIhQeURaGGlmGGVuvYgYDmT8kLJdanZjbiytocB8SO9vcvcecBcaSSm64PUDAoNq85Jt5NZEk0ZeS4kyjIce9IFuEGtG8rEat8kH7JA2oMy8nWwm94XxFfCLswx4aQmDwjkZKFTvkk5AIIIoMFryNbRgAPMQPccZZTgWDl7dR5Om+D6gdjkkNh+ULczeOTJnx5Z9GoaNc1v7vL21YKb4zsem21Bu8C4MtpEIVklkRUSNBIV8kcaBERQiqOg6nLHuTgYD6EE8X8NxKnZJchx8BMM5G33lLbklj0oJi4umwlDQMfuyhR8sOpZG7dGOMjOCaDo0HzIwAJJwAMk/CiYjflCgTwzccaULI0NiuEjIX+O2fMxyc6QRt8/mBUmLZu+1f1d6l8XhkVm1YtlnnMT934fP9H1ydx2aC5bhd6xaUH6mQg4dcE41HqMAkH4EZ6Uw5LVt5d+qfEdFiy4I1mljavePhK/VbefTQKBQKBQc7jlpDNEY5zpTUjBtZRldGDIyuCCGBUHr69Rmg43D+VLV1n8SaS9M0fgvJNKrsI/teGhjChBnzbAHODnYYDat+VY1SFXmuJWiuVuBJLIGdnRGRQ3l0hQrYwoXpk7kkhF7ylBL4p1yo8l0t0JEYLJFMsSQgxHTgDQmCGDZ1N2OKDbteBRxzRThpC8dvJbjU+rKySRyMzE+YvqjG+cbnbpgOFB7ObZI2iWa58Mw3ECIXjKxQ3CkSxx5j6Z0NqbLZRckjUCFs1LEg1MFVQFyxAHoMnpQZUYEAg5BGQR0I9aD6oFAoFAoFAoFAoFAoFAoFAoFAoPl1BGCMg9Qen9KDnLwrwxiB2iHZN3iAHRRGx8ijAGlCox0xQUDinHuJyW8lnd2ogmuJ1hgkR1KPGzecFdTMp0g9cbN2I30aifZ4Y6zydTwmlfP828ezSJtPy6fm9G4TYpbwxwIAFRAox8Op+JJyc/Gtta8MREKGfLbLktkt1mVU9p9i3gx3sQJltpFfIz9gkas43wDgn4ZrRqazwxeOzr+B5o8y2nvPs3jb59lq4PfrcwRTr0kjV8bbZGSpx3ByD8Qa30tFqxLkZ8M4ctsdusTs3ayaigUCgUFP8AaZbmWG1jCxOW4jbqFmXVE2dezr3Wg0eKiTh1rAg91sBNeqk89pCFiijKsQ/mGlWYpHHrcEDWPSg0LHjd3cm0gS7YI99d24ukiTNxBFbmRZFDKUJ1Bl1qNOUzg7igmC9v5JUxeuqzcWvbMKIoiI4YTcMCpK5MuIQAxOkZGVbByHM4rzVdJbWzteeHteq5V7aOeTwLpoY5FE6eFKQq+aNWQknI9KC5czcZli4bDPHLpMhtlkuPCI8KOUqJLjwiSEwCThiQO+aCm8RV+IiC3kujcW68Z8GO4EUDLMjWksuWDI0UrRuHj1BdJ3OM4wHrkUYRQqgKoAAAGAABgAAdABQfdAoFAoFBBoGaBmgZoJoFAoIzQTQKBQKBQRUClFfe+NA5zFZwbdP40mc74/ykbE7FQR3qv7+b0dmJ+z+Hbd8lvyr+664qy4zXv7VZo3icAq6MpB32Ix0qJjeJiWePJOO8WjrEqp7Lbk+7SWzZ1287xEE74zkbdhnI/I1X00+zNfhOzr+OUic9c0dL1i35c10qy4pQKBQKDVvJ4k0eKVGqRUTVjeQ50hc/e64oDzxO7W5Ks4QO0ZwSEYkKWXsCVbGeuD6UGVYFGnCgafs7Dy7Y8vpt6UGKNoTIYxo1piRlGNS+JrAcjsW0vv3waD6eyjYBWjQgEkAqpAJOSQPjQRc3EalI5GUGUlFVvvkKWZQO/lVjj0BoPtLdAFAVQFOVAUYU77gdjuf6mgzUCgUCgUCgrPMLyC8twPse7XbR7jJugieGFXOWbwjcHGDtq9KCm8Lurk2khDyPILfhDReI7H/f2J94TU7fbJCB0zgZ3AyaCx+1KSYQWwt5nhka+QBkLb6YZ5NDKCNakoAVJwaCt8I5nuI5r24WU3Czz8O8AOGEcUV1PPEhSIsPuKh6pqJGcUHct+dLjXbCVYUWQorlCJjre4khTIikYwqwj1BiJF1EoWBGSHG4lzpc3FnKdIRjBY3S+CWSRDLf+EbZmLbtiPBbyA5OVAoN3iXtCnihabTCM2FzcKrB/LNDcxwi3Y6hrZdbBsYyw226huX/ADDeNKwR4o44+Mw2R+qZnMZSKQlpDJgZMmn7P/WgxcC5nlKW8YaGJTBNOz3DysG03ng+EsjPlThup17so04GCF0bikauY5CYjnC+J5VfPTQ/2WOx8udQ6kAEZDeoFAoMVxMERnY4VVLE+gAyT/QVEzsmtZtMV+Kp+zGFjbPdyfxLqZ5W2IwM6UUZJJXYkfBq0aaPZ4p7ut4zaIzRhr0pER/n5/FcasOQigoXCT7nxq5hOFS7QSr2BcZJwT1OTIcD1+FVKexmmPjzd/Uf9R4ZjyR1xzw/Kei+Crbgfi+qBQKBQVT2gRytHaCHSJP8RtypZWZF+35mVSCQPmPnQcG/Wa0tOJWgaZ7gZuluFVhLNE7rli8YA8SPBjIX7qrgAeUBh49xqS7kumtZLlI/C4YiOqyx+ZuIMszxK438hCk4wdJByBQYL7hz2V3xEWzXbTmwt2gJknlZ1Uyi4KlyVd0UjSDkgk6RuRQStw7W197tcXgtAtoY5pluJJFlLj3lV6T+HoEeoj7JZyvTFBl5Zvp3WywbkD/ELhX1STSIyiwkbMbSqsjw+JggSZIcEZOBQZPZhdyG5kjeS5mxbBmkdrjwi2tf4kNwv1E+S+0blSA+wwKD0ygUCgUCgUEED+nT/p/3oBFBDoDjIBwcjPY+o+NBWrrmuzS4jtGBzM80KNpTwne2VC8erPUGTQBj7SsNtshv8M4tazx20wKIZ4lkhSTQsullBAVcncA76c0Gb/ELMax4sGzHxBrj2ZQztr36gI5OemkntQffvVqyNJrhKLu7akKrrUNlm6DUrKd+oINBz+Kcx20BVSNayRNc60EZj8OOSFHkZiw2XxVfIz5UY9QAQ7It0OnyqcbrsNu+V9KDI6AgggEEYIPT+lBzW4RpINvI0G+6KFaJuuxjYHT1JyhUnbOcCgR3k8e08WRk4kg1OuM7a4z5kOOw1DY77gENyyvY5gWjdXAYq2kg6WGMqw+6wyMqdxQV/wBo/EPd+HzMDgsBGMNg5c4OPXbJx6A1p1FuHHMul4Rh83V0iekc/pzdnglkLe3ihGBojVdiSMgb4J3xnNbKV4axCnqcvm5bZJ7zMpveL28BCyzRoSQMM4B8xwNuuM96TeIVrZK16y2Le4SRQ6Mrqc4ZSCDjY4I+NTExLKJieike0uLwns+IKDmC4UOQcZjYgkFuuPKV/wDearamOGa3+Eu/4LbzK5tNP368vWOn8/BeYnDKGG4IBB+B3FWd+7hWjadmSpQUCgUCgUCgUCgUCgUCgUCgUCgUCgg0FEh5NaV5FkZkVZeJAMNmb32WK4ilicE4MZXGSM6l6bbhNvyLIiQx+MhC2/DonOk5zYTGbKjO+vON8Y679KDdTk9vqcuh8K+vbrdTv7yLjQB6FTMpz/w0GrY8kSwQmOOZUPudjb5VSufdmkM5DA5QyCVhrXzKSSN6DT4hyVKls6qwdmt+IQBUBPm4hco6tliPLH94nfAJoPQYU0qB6AD+gxQfdAoINBq3XDo5G1kYcDAdSVfTudOtcHG526b0Hm/tMuLyOW0hhDXjLOLlYhHiUiM/ekXZurjZFwMZ1Hc6MkRa1Y+f0dPRXthw5c0R1jh/8nYm43PxRha2oktkAU3UjjTLET/5CD/PsRqG3oai9pvPBX5y4V72yW4KdO8unY8hcPiXT4IkPdpSWYnG5J6DPXYAVMafHEdE10uKO2/qr3G+TJOHn3zhbOGQgvCWLBlAwcA7v3JUknfy4IArTkwTT2sf0V8mmnF7eL6N+bjEfGOF3CoMTLCWaLGWEijUun1DFcA/H1GKz44zY5iOrr+D62sajHfptMb/AN3Z5Cv/AHjh8EhOW0aGJxnKEoTt66c/mK2YLcWOJWvFcEYdXekfHf681hrc55QKBQKBQKBQKBQKBQKBQKBQKBQKBQRigmgUCgUEYoJoFAoFB5Pxe/mn4xPHbAeN4Pusb5wIxs002rqGXzJsN8k52w1C9rWzTFevRf1ufytDj01PevPFP4R0j/L0Tl7gsVlCsMYHq7Y3dyPM7d8nH/QdquY6RSNoczHjildodSs2xFB5xzlwxuHXKcUtkGgtpuY1HVWPmb0GroT2bB3yapZqeXbzK/NQzUnDeM1Pmz+ym8jxdW8ZBRZvETAOND7Dc9caQPyqdLaNrRHxep8WmM2PDqY+9Xn6xyegirjilAoFAoFAoFAoFAoFAoFAoFAoFAoFAoFAoFAoFAoFAoNXiV4sEUkznCojOx36KM9tz8hWNrbRuibRWN5eV8hcatbYy3Uxd7mdjpjRS7hCxJAbpkncgnOFXb106XDMxOWe6jbX0vlm87zPSI26RC5JzZOw1Jw+4Knodhkdjg9KueXEd2cam884pL6/2pufw64/+tOCPifaMn+3P5H+1Fz+HXH9VpwR8T7Rk/25/Jz+J84xlJIb2zuIo3QqxKgjD7YzkY79Dmk4eKJiJa76uNprkrMQp3s6u0tuJ+GsgeKRXiDnKBujRtpPcldIB/zGuZixWw5ppKxo/E4tp/slp5RO9Z/WP58HtWavrHMoJoFAoFAoFAoFAoFAoFAoORfcTKXdvbLsHjnmfy6spCETQuDlW1TI2cHZSO+aDX4px8IkUyBwhu4YHWSCRGYTsIl0+IEIw0iNqwRhSOp2DHzTxxrWW0jDwxLPLIjSzglECQvKDjWnUoF3Peg0+Bc1yzNEJYggawNyQobUWE/hDSD0RhhhnoDu2Bmgmfn+2xC8SvMkjzozRaW0eBEZXwFJ8Q40kacggk52wQcW55t4ZIQro0JmCSy7smHtZbiMROpw8h0R+UZP1ibeZch005ptzIIjrVzcRW+lkIIllt/eVU+n1Y39DtQci858jMSyQxvpksrm6jlkX6sJbqp1MinWRl12GDQdy149G8vgqHZlZEdkjYxo7xCYKzfdBQg5O3mAzk4oOqGB6b0DNBNAoOVzBxyOzj1tlnY6Y413eR+yqBv+dZVru05s1ccc/o8p55lu5poLe4lBkkIPgRjKxayAgIB879dvgMHzVT1mSN4x17tWk02TU6iIy+7ETMx2iPxevcN4ZFboEjjRNhkoirkgYyQO9Wo5RssxSke7GzcxRkmo2EVIgrnrRExDzn2s8ERYEu40VWSUeIVUAsH2DMRjOG0jufNVbU8tr94U9Vo4yUmaRzjm1OAcyXNilu1wTNZyoNLgEtGemknqdOOh6jJHTFXaTXLSLR1VMWoyYYr5nOs9/g9Ot51kVXQhlZQysNwQdwQfStfR162iY3joyZolNAoFAoFAoFAoFAoFAoNa4sUeSOU5DxFtJBIyHUqysPvL0OD3VT2oIvLFJTGXz9XIJAASAWAIXUPvAasgHuAe1BjveFxyywTtnVbu7pg7ZeNom1DG/lc0GpxflqC6aRpdeZLU2zaWwPDL6/Trkd9iNiCKDUHKUSYcFpZVnlnBkZQHeWLwZEcLHpCMgA2TbtQc3gXIMa2UNvefWOjyO5RjpYvC9uF16QxCxMFU7EaV9KDqryhB4qTlpWdZYpiSww8sUBtxI6hcEmMgHGB5QQBltQY25Jtfd4rYGQJFazWoIYajDOoWRSSuM+VCCADlR2JBDft+ARxzGZHlXUyO6BgEd0iEKs22o+RVGnOnyg4zvQZp+EoTrjJhkznXGcZPcMhyrggn7QPXIwcEB8Ge4i+0izL3aPyyDcb+C2zAbk4bO2yk0Gza38cpIRssACVOQ4B6EqcEDYjPwPpQZLq5WJGkkYKigszHoAOtNt55MbWisbyp3B294kl4xcZEUasLZDtpjUeaTfGS2+M+vwGM72ildlLFvktOa/TsqnLlo17xOC5l8zOXu3GThIwdNsg09wVB3xkHfoc8rHWcmWLT6/4d/wANr5Xh+XPb3skxWPTrL2IV0nPKBQKBQc3mLh/vNrNB3eJlHT7WNuvxrC9eKsxLZhvFbxaejzP2aXqTxzcLnwUkVmj9Q33wp6ZGzD4gneqehyzWeCVPUaXyM19Nfp1j0l3+TOJvZ3D8KuTurZgbchlO4XPpjcbY+0OoxXWvWLRxQqaXLOK/kX+S/CtDppoFAoFAoFAoFAoFAoFAoFAoFAoFAoFAoFAoNPiPD4510uqkgHQxB1IxGNSMCGRvipB+NB5snALmGSPg5vHuopHNxMXXDxpr1MPELsWDkscNk5wehNbaRtE2lR1MzkvGKPWfRYOd3M7QcJhJUzENKVIylunX5Zx39MYOapZ5m0xSO7PP7W2Kvfr6I5FQSXV9cKMIsi2kYz0WFcEADbH2SDUYI9q0/J6LxCvk6bBgj/TxfVdhVlyCgUCgUHyaDxHjtg9rxC5miJDwyrdLlwC0btmTYDcZbB/4c5BzmuVkrNcs2jtzX/Gcfm6HBq6e9X2Z+X7LzzTZpxOwS8gz4iJ4sZUjVt9tCfUEH0IZfmK6+DJExE9pcDU44z4ovTrHN3eUuNC9tUm21Y0yAdpFA1fLOx+RFL14Z2WNNmjLji0O0KxWCgUCgUCgUCgUCgUCgUCgUCgUCgUCgUCgUGOeQIpY9FBY/IDJpCLTtG6n8mnyXXFJ9vGZ3BO5S3jzpHQYwAfngZ3rZlmKxt8FHSx72a3f9HJsL5orW845ICss4Kwal3SLISIY7AkKfQ4B361zotMVtlnu6HhGl+1amN/vT+ULbyXwn3SziiP2tOt8/wCd/Mw/LOPyqxhpwUiFzxDUfaNRa/bpHpHR3a2qRQKBQKCMUHn3PluIL+0uyB4cpNrOD0ZH8vmH3hpZzvt5FqnqI2vW3yd7w/bUaLPppjfaOKPl1T7PLj3W5uuFOxzHIXi1d0OCR88Mjde59DU6eeG043k9NPBa2KU8JX/DeKNa4xBdDXHsAquATpB+GCuB6ptXRn2q7tOP+hqJp2t+q/itLqJoFAoFAoFAoFAoFAoFAoFAoFAoFAoFAoFBUue7ppBFw6I4kum0tsSVhG8jf8sfLPzGzHHeVLV2mdsVes/o0+c4x4dtwi3G8zIpAP2IIyNbNvnt8zg9+tPUW4pisdzNXaK4a9/0fPMMEdxfWXDVAMcI94kQZ0hUGmMHt3x1779axvHFatI7c3pdBE6bSZM/SZ9iPnzn9F5FWocd9UCgUCgUCgrXtA4UbqykVATImJUx1ym5A2zkjPTvitOek2pMR1dLwnUxg1VZt7s8p9JUniXEGltrTjUAJmtyIp1Bx5Rtk5ySpz8dpPgcVbW4q1yx1jq5/juito9TNq9p+tZWPnmMXVlFfwbtCVnQjroOC2cb7YBOCPsneungvE+kubrK8eOMtesc1r4LxAXNvFOvR0DY9D95fmDkflWNo2nZcw5IyUi0d27UNhQKBQKBQKBQKBQKBQKBQKBQKBQKBQKCDQUrgc6y3d5xKRsRwg26E4ACR+aQ9eud9/WtmSeCkRPqoYZi+S2Wekcvonk+NriWfi0wwJPLACBlLdM77HYttt8D2O1LDHFM5J+Xo26as5Lzee/KPR9ez9DO91xJh/4iXEeTv4UXkXbAx0x+VTg9qZyfH+z0Xis+TXHpf9Ec/W3OVzqw45QKBQKBQKCCKDzfh9mtrxO5sJF/3a8jLICfLqxlgM7Z3cdzslUqxw5ZpPSz0GsiNb4bTLPO1PZn47T0/nq+uTf92nueC3B1I2podZB1Iy7qARjdfNgdw5xWWntOO845+Tx2COC1sFvk3/Z1cmFrjhshOuCRimc7xk9Rntkhug+2COtdHLG+1jQ34Zthnt+i71pdFNAoFAoFAoFAoFAoFAoFAoFAoFAoFAoOFzpxX3WzlcfbYeGmCAdb+UH8s5/Ks6RvKvqsnl45nuqd9ZERW3Aoch3VZbpkx5YtWXJYnqWxt8h0IBq6m/mX4I/kKvBtWuCPWXW54uNEMPDLfAkucQKo6LCAA5OOihdvlnrg1GadqxSvf9HpvCcFazOe/u4439Z+7C0cLsEt4UgjGFRAo/Lv8z1rdWsVjaFDNltlyTkt1nm26yaigUCgUCgUEUFI9qFg/gxX0QHi20ofO/8AD7jbcjUFzuNtVVdTWdovHWHc8DzV822nvPs5I2+fZo85Hx7e24za/wASHSxx10E7q22fKxI+TNtWGbnWMtezznimlvp8kzPvUn8mPmK8ANrxy2AKnSkwzvgjGlsHAI8yH46etdDBeMlFDUW4ZrqKfN6PFIGAZTkEAgjoQdwRWDqx8X3RJQKBQKBQKBQKBQKBQKBQKBQKBQKCKDz7mfi8bXpaXJgsArlRuZLmT+CoXudtj2w2475WvGLHNpczNki+bn0r+curypZPbxzcQvSEnm+slzssUa/ZTcnoN/h07b1cVZrve/WV3S4L2tvt7Vu39mvyXA93NLxSbPnJjtlII0QAnfGfvbf0JzvtGGJtM3n5ejv+I3rgx10lO3O342/ZdBVlxk0CgUCgUCgUCgx3ESurIwyrAqR6gjBFRMb8k1tNZiY7PNuXZW4bdPwm6w9vPqMTN5sh/KFIxjDYwRgAHJ+9VLH/AE7eXbpPR6TxDFTxHTfa8fvRG1o/v/O3o05uGe5XU3DHYC1vFLQs2MJLn6vJOTkEBfjlSN6zxT5GXh7S8JfFwWnFPu26fhK3ezfibTWYSTPiwuYmDfaGN1yOo2Onfupq/lj2t4WdBlm+LaesclrrWulAoFAoFAoFAoFAoFAoFAoFAoFAoOdx/iYtbeW4bGEQkZ2Bboq/mxA/OkzEc5as2Ty6TZ5/yDy5JcsL66UeHraaNW1fWSOc+Myk4wPu+uc/E6N5zW4rdI6QoaPT2tPHf1dfidy3GJTaQHFpHIPeJskCQrv4MeD5huMn8/TONrTlnhjp3evw0roKedk/7kx7MfD8Z/su1vCsaqiAKqqFVR0CgYAA9AKsRERG0ONa02mbW6yyVLEoFAoFAoFAoFANBXOd+Wxf25RcCVDqiYkgBu4OOxG3w2PatObFx127uj4Zrp0mbin3Z5THxhUbSZOMWrWNyVS+gLKhby5YeXt1zjDADtnHSq0TGanBb3oZeO+DxEebijfHbnE/Df4uRydxeXh9+Yrnya28OUHSMHGUk9OuNx1DE71bw5ZtXgydYeO097Yc+1+72YGs3efVSFAoFAoFAoFAoFAoIzQTQKBmgUEZoNbiHEIrdDLM6xoOrMcD5D1PwG9Y2tFecsbXrWN5l5vxbjkfEptcjCLh1s4di4OZ5ACQoXuSOi9cZPfArXnjne3Ksfmr6fFl8QzRTFG9Y/n0ddmveLDQEazsioDFseNMhxkKPuDG3pg9+gn28vLbav5vSxXTaDnv5mT/ANa/5XLh9jHbxrDEoRFGAB/+3NWaxFY2hyMuW+W83vO8y2alrKBQKBQKBQKBQKBQRigqnN/Jcd79bGfBuQwYSrtnHQNj0wMEbjAqvmwRfnHKfi63h/i2TS+xb2qT1rP9lA5pmnkVYOIwiO4VsRXWBodB9xyNiuTnV2zuBuap5bW5RfrHSWXiHgWDXY5y6C28xHuz1Wv2f87RSRJbXMgSZcRqzHaQDZfPkgv0HXftmrWHUxeNrdXm8GWaf0s3K0ctpX/NWlxNBGaCaCM0E0CgUCgigjNDkZofinNBgu72OEapHVFzjLsFGfTJ77Gksq0tadohpScx2agsbmHABJ+sQ7DfoDWHmV+LZGmzTO0Vlzbvn3h8YDeOr5OMIGY9DvgDptWudRjjuXwWpEzflEfFxrv2mKyubW1nl0Zy7LiNRg4cldRA2z5tO2aw+07+5WZU65YyX4cfP8e0KlDb3/HJ9Tn6tWHr4MW3Zc7tjPx+IFbaYLTPHl+ilkr507Vni/H7sen4r/wj2fWkDKza5ipLASnKajtq8PGnIGBn4U8mu/FL0NfEMtMMYccRWNtuUbTPz681tAraopoFAoFAoFAoFAoFAoFAoINBp8U4VDdRmKZA6n1G4OCMqex36isb0raNpbsGoyYLRfHO0vO+ZvZiFTXZlmI6xuRkj1RvX4H17Y31xpsUxwz/APFDxbzNXaMsRHF37buTwXna+sm93lQzhWZSj6vGBz017nbBxkHr6AVqmM2DrzhQw6nNSeGY32Wy39qdkxwyTxjGdTIpHywjE/8AKkazHPXk6+mtTPtFbRvPaeUu3Hzpw9sf7zHk4xkkdfmNq3Rnxz3WqaPNk3mld9m7/j9p/Mw/3U/1rPjrPSWH2fL/AKZ+jehmVwGVgykZBBBBB6EHuKlqmsxymH3mpRsZoT+KQaEJoINBUeOcnS3M7zC+niDYxGhIVQFA2ww6nJ/OtVqXmeVphUyaab234phxJvZOjsXe6dmPVmjUsfmScmtVtPNp52luxxnxxtXJMQ+D7Iov5g/2k/1qPs3/AClMTqI6ZZ/JI9kkY6XLD/4l/wBaTpt/vSj+vM7+ZL5HsjT+ab+yP30ro8cJyVyZK8N8lpj1j/D7+iZf5o/2R++rFceOvSsKc+HY5+9b6/s+7v2XPKFDX8uFGFzGG0j0XUxCjYdPQVv8yekcmddBijrvPrLVh9kcqKFTi16qjOFViFGTk4AfA3JrXuuRWKxtD7+iif8AGL79bfvolP0UT/jF9+tv30D6KJ/xi+/W376B9FE/4xffrb99A+iif8Yvv1t++gfRRP8AjF9+tv30D6KJ/wAYvv1t++gfRRP+MX362/fQPoon/GL79bfvoH0UT/jF9+tv30D6KJ/xi+/W376B9FE/4xffrb99A+iif8Yvv1t++gfRRP8AjF9+tv30D6KJ/wAYvv1t++gj6KJ/xi+/W376B9FE/wCMX362/fQPoon/ABi+/W376D4T2QkMXbiNxIxxkyIrk42G7Enpt1rOt7V6NGXTY8vvQ2ZPZUGxm7Y4GBmIHA7AefpWF+G/vViVb/8ANxfGfr+zGfZGv80f7Q/fVa+lx27bejbj0dcdotW1omPx/ZK+yRB/6pv7Sj/vWv7FXtMrEzn33jLb+fIPsjj/AJhv7S/61l9l/wCUnFqf92fyR9EUX8wf7S/61P2X/lKJnUT1yz+TNa+y0REtHeSRkjBKKFJHoSrDbpUxp7R0tLDLTNlja+SZha+WOAtZK6tcSzlmzmQ5wAMAAEnHfvW+sTEc53Thw+XG2+7uVk3IqDsVImoCpkQaiBFZJTUBUQiSpITQKBQKBQKBQKBQKBQKBQKBQKBQKCDRElRKSphEppKYRUCakKgRRCal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IQERQQEhQWFBQWERUUFxYVFhcaFRgVFhUXFhQWFxQaHSggGBolHBUVITEiJSkrLjAwGh8zODMsNygtMCsBCgoKDg0OGhAQGzQkHyQsNCw3LSwsLCwsLC8sLCwsLDQsLCwvLywsLC80NCw0LCwsLCwsLCwsLCwsLCwsLCwsLP/AABEIALEBHAMBEQACEQEDEQH/xAAbAAEAAgMBAQAAAAAAAAAAAAAAAQYDBAUHAv/EAEIQAAIBAwIEAwQIBAMGBwAAAAECAwAEERIhBQYxQRMiUQcUYXEXIzJCVYGS0jNUkZMVUtEWJGKhscE0Q0SCg6Lw/8QAGgEBAAIDAQAAAAAAAAAAAAAAAAEEAgMFBv/EADgRAQACAQIEAwUHAwMFAQAAAAABAgMEERIhMUEFE3EiMlGBkRRCYaGx4fAjwdFSU2IkM5Ki8RX/2gAMAwEAAhEDEQA/APcaBQKBQM0DNAoFAoFAoFAoFAoFAoFAoFAoFAoFAoFBGaCaBQKBQKBQKBQKBQKBQa3Er1LeGWeTZIonlYgZwqKWbYddgaDj2vM0TGK3aSFLyW38URa8qGIQhC2Ac/WLgYBIyQNqA3Merhb8SjUZFnJcBCTjUkbMUJwCRqUjOBQb8/GEiiheTYzMiIqgktI6lgqj5Kx37A0HOHPFkQhEjFXhhnDCN9Ijnl8GNmOPLl9sHcUHxHztb4kLrImie4iClcswtVzPIFXOFG//AC7nFBFtzhE13NbEg6VieLRlnaN4TK8jKPsoNhqOBkqOpAoNhecLQqHDMQUtHACNki9JW2wMdWII+Heg04OckknEWnwlF1Pbt4obW3g2ouGZNIIXGTnUeg9Tig7fB+MR3aCSIPpKI6l0ZQySLqRlJGGBHpuO+KDfoJoFAoPktignNBNAoFAoFAoOHzXxGSGOJYiFee6htw5GoIHYlm0feOlWAHqQd8YIcC05mjtDemW/99W2iLtH4aC4R0cxyLlFRCurSBkdScnAoJs/aIJYVdLfxJTeJamOOUMmqSNpEeOZlUOMLg5C4OrrgZDJdc/+BBI9xAIp0uvdfDMwMXieCJwTcaNl8NuujrtjvQZ7LnY3MlqltbtKLiGSUsZFQRCGdIZdWR5gCzYK5yQoxhiyhx7z2hyOl7AIlgmjsbueMrPHM6NAuwmRV0xvkqdOX3BB6bh6DZuWjRjuSik/MgZoM1AoFAoFAoFBiu7dJY3idQyOjIynoVYEMCPQgmg0rXhSxpGNWqaO3MCzsq69J05yAANyiEgAAlRQYv8AAIvcTw4ahCbZrckaQ+l0KM2cY1nJOcYyelBr3nK6TRJDNLLJ4UqSxswgyjIhQeURaGGlmGGVuvYgYDmT8kLJdanZjbiytocB8SO9vcvcecBcaSSm64PUDAoNq85Jt5NZEk0ZeS4kyjIce9IFuEGtG8rEat8kH7JA2oMy8nWwm94XxFfCLswx4aQmDwjkZKFTvkk5AIIIoMFryNbRgAPMQPccZZTgWDl7dR5Om+D6gdjkkNh+ULczeOTJnx5Z9GoaNc1v7vL21YKb4zsem21Bu8C4MtpEIVklkRUSNBIV8kcaBERQiqOg6nLHuTgYD6EE8X8NxKnZJchx8BMM5G33lLbklj0oJi4umwlDQMfuyhR8sOpZG7dGOMjOCaDo0HzIwAJJwAMk/CiYjflCgTwzccaULI0NiuEjIX+O2fMxyc6QRt8/mBUmLZu+1f1d6l8XhkVm1YtlnnMT934fP9H1ydx2aC5bhd6xaUH6mQg4dcE41HqMAkH4EZ6Uw5LVt5d+qfEdFiy4I1mljavePhK/VbefTQKBQKBQc7jlpDNEY5zpTUjBtZRldGDIyuCCGBUHr69Rmg43D+VLV1n8SaS9M0fgvJNKrsI/teGhjChBnzbAHODnYYDat+VY1SFXmuJWiuVuBJLIGdnRGRQ3l0hQrYwoXpk7kkhF7ylBL4p1yo8l0t0JEYLJFMsSQgxHTgDQmCGDZ1N2OKDbteBRxzRThpC8dvJbjU+rKySRyMzE+YvqjG+cbnbpgOFB7ObZI2iWa58Mw3ECIXjKxQ3CkSxx5j6Z0NqbLZRckjUCFs1LEg1MFVQFyxAHoMnpQZUYEAg5BGQR0I9aD6oFAoFAoFAoFAoFAoFAoFAoFAoPl1BGCMg9Qen9KDnLwrwxiB2iHZN3iAHRRGx8ijAGlCox0xQUDinHuJyW8lnd2ogmuJ1hgkR1KPGzecFdTMp0g9cbN2I30aifZ4Y6zydTwmlfP828ezSJtPy6fm9G4TYpbwxwIAFRAox8Op+JJyc/Gtta8MREKGfLbLktkt1mVU9p9i3gx3sQJltpFfIz9gkas43wDgn4ZrRqazwxeOzr+B5o8y2nvPs3jb59lq4PfrcwRTr0kjV8bbZGSpx3ByD8Qa30tFqxLkZ8M4ctsdusTs3ayaigUCgUFP8AaZbmWG1jCxOW4jbqFmXVE2dezr3Wg0eKiTh1rAg91sBNeqk89pCFiijKsQ/mGlWYpHHrcEDWPSg0LHjd3cm0gS7YI99d24ukiTNxBFbmRZFDKUJ1Bl1qNOUzg7igmC9v5JUxeuqzcWvbMKIoiI4YTcMCpK5MuIQAxOkZGVbByHM4rzVdJbWzteeHteq5V7aOeTwLpoY5FE6eFKQq+aNWQknI9KC5czcZli4bDPHLpMhtlkuPCI8KOUqJLjwiSEwCThiQO+aCm8RV+IiC3kujcW68Z8GO4EUDLMjWksuWDI0UrRuHj1BdJ3OM4wHrkUYRQqgKoAAAGAABgAAdABQfdAoFAoFBBoGaBmgZoJoFAoIzQTQKBQKBQRUClFfe+NA5zFZwbdP40mc74/ykbE7FQR3qv7+b0dmJ+z+Hbd8lvyr+664qy4zXv7VZo3icAq6MpB32Ix0qJjeJiWePJOO8WjrEqp7Lbk+7SWzZ1287xEE74zkbdhnI/I1X00+zNfhOzr+OUic9c0dL1i35c10qy4pQKBQKDVvJ4k0eKVGqRUTVjeQ50hc/e64oDzxO7W5Ks4QO0ZwSEYkKWXsCVbGeuD6UGVYFGnCgafs7Dy7Y8vpt6UGKNoTIYxo1piRlGNS+JrAcjsW0vv3waD6eyjYBWjQgEkAqpAJOSQPjQRc3EalI5GUGUlFVvvkKWZQO/lVjj0BoPtLdAFAVQFOVAUYU77gdjuf6mgzUCgUCgUCgrPMLyC8twPse7XbR7jJugieGFXOWbwjcHGDtq9KCm8Lurk2khDyPILfhDReI7H/f2J94TU7fbJCB0zgZ3AyaCx+1KSYQWwt5nhka+QBkLb6YZ5NDKCNakoAVJwaCt8I5nuI5r24WU3Czz8O8AOGEcUV1PPEhSIsPuKh6pqJGcUHct+dLjXbCVYUWQorlCJjre4khTIikYwqwj1BiJF1EoWBGSHG4lzpc3FnKdIRjBY3S+CWSRDLf+EbZmLbtiPBbyA5OVAoN3iXtCnihabTCM2FzcKrB/LNDcxwi3Y6hrZdbBsYyw226huX/ADDeNKwR4o44+Mw2R+qZnMZSKQlpDJgZMmn7P/WgxcC5nlKW8YaGJTBNOz3DysG03ng+EsjPlThup17so04GCF0bikauY5CYjnC+J5VfPTQ/2WOx8udQ6kAEZDeoFAoMVxMERnY4VVLE+gAyT/QVEzsmtZtMV+Kp+zGFjbPdyfxLqZ5W2IwM6UUZJJXYkfBq0aaPZ4p7ut4zaIzRhr0pER/n5/FcasOQigoXCT7nxq5hOFS7QSr2BcZJwT1OTIcD1+FVKexmmPjzd/Uf9R4ZjyR1xzw/Kei+Crbgfi+qBQKBQVT2gRytHaCHSJP8RtypZWZF+35mVSCQPmPnQcG/Wa0tOJWgaZ7gZuluFVhLNE7rli8YA8SPBjIX7qrgAeUBh49xqS7kumtZLlI/C4YiOqyx+ZuIMszxK438hCk4wdJByBQYL7hz2V3xEWzXbTmwt2gJknlZ1Uyi4KlyVd0UjSDkgk6RuRQStw7W197tcXgtAtoY5pluJJFlLj3lV6T+HoEeoj7JZyvTFBl5Zvp3WywbkD/ELhX1STSIyiwkbMbSqsjw+JggSZIcEZOBQZPZhdyG5kjeS5mxbBmkdrjwi2tf4kNwv1E+S+0blSA+wwKD0ygUCgUCgUEED+nT/p/3oBFBDoDjIBwcjPY+o+NBWrrmuzS4jtGBzM80KNpTwne2VC8erPUGTQBj7SsNtshv8M4tazx20wKIZ4lkhSTQsullBAVcncA76c0Gb/ELMax4sGzHxBrj2ZQztr36gI5OemkntQffvVqyNJrhKLu7akKrrUNlm6DUrKd+oINBz+Kcx20BVSNayRNc60EZj8OOSFHkZiw2XxVfIz5UY9QAQ7It0OnyqcbrsNu+V9KDI6AgggEEYIPT+lBzW4RpINvI0G+6KFaJuuxjYHT1JyhUnbOcCgR3k8e08WRk4kg1OuM7a4z5kOOw1DY77gENyyvY5gWjdXAYq2kg6WGMqw+6wyMqdxQV/wBo/EPd+HzMDgsBGMNg5c4OPXbJx6A1p1FuHHMul4Rh83V0iekc/pzdnglkLe3ihGBojVdiSMgb4J3xnNbKV4axCnqcvm5bZJ7zMpveL28BCyzRoSQMM4B8xwNuuM96TeIVrZK16y2Le4SRQ6Mrqc4ZSCDjY4I+NTExLKJieike0uLwns+IKDmC4UOQcZjYgkFuuPKV/wDearamOGa3+Eu/4LbzK5tNP368vWOn8/BeYnDKGG4IBB+B3FWd+7hWjadmSpQUCgUCgUCgUCgUCgUCgUCgUCgUCgg0FEh5NaV5FkZkVZeJAMNmb32WK4ilicE4MZXGSM6l6bbhNvyLIiQx+MhC2/DonOk5zYTGbKjO+vON8Y679KDdTk9vqcuh8K+vbrdTv7yLjQB6FTMpz/w0GrY8kSwQmOOZUPudjb5VSufdmkM5DA5QyCVhrXzKSSN6DT4hyVKls6qwdmt+IQBUBPm4hco6tliPLH94nfAJoPQYU0qB6AD+gxQfdAoINBq3XDo5G1kYcDAdSVfTudOtcHG526b0Hm/tMuLyOW0hhDXjLOLlYhHiUiM/ekXZurjZFwMZ1Hc6MkRa1Y+f0dPRXthw5c0R1jh/8nYm43PxRha2oktkAU3UjjTLET/5CD/PsRqG3oai9pvPBX5y4V72yW4KdO8unY8hcPiXT4IkPdpSWYnG5J6DPXYAVMafHEdE10uKO2/qr3G+TJOHn3zhbOGQgvCWLBlAwcA7v3JUknfy4IArTkwTT2sf0V8mmnF7eL6N+bjEfGOF3CoMTLCWaLGWEijUun1DFcA/H1GKz44zY5iOrr+D62sajHfptMb/AN3Z5Cv/AHjh8EhOW0aGJxnKEoTt66c/mK2YLcWOJWvFcEYdXekfHf681hrc55QKBQKBQKBQKBQKBQKBQKBQKBQKBQRigmgUCgUEYoJoFAoFB5Pxe/mn4xPHbAeN4Pusb5wIxs002rqGXzJsN8k52w1C9rWzTFevRf1ufytDj01PevPFP4R0j/L0Tl7gsVlCsMYHq7Y3dyPM7d8nH/QdquY6RSNoczHjildodSs2xFB5xzlwxuHXKcUtkGgtpuY1HVWPmb0GroT2bB3yapZqeXbzK/NQzUnDeM1Pmz+ym8jxdW8ZBRZvETAOND7Dc9caQPyqdLaNrRHxep8WmM2PDqY+9Xn6xyegirjilAoFAoFAoFAoFAoFAoFAoFAoFAoFAoFAoFAoFAoFAoNXiV4sEUkznCojOx36KM9tz8hWNrbRuibRWN5eV8hcatbYy3Uxd7mdjpjRS7hCxJAbpkncgnOFXb106XDMxOWe6jbX0vlm87zPSI26RC5JzZOw1Jw+4Knodhkdjg9KueXEd2cam884pL6/2pufw64/+tOCPifaMn+3P5H+1Fz+HXH9VpwR8T7Rk/25/Jz+J84xlJIb2zuIo3QqxKgjD7YzkY79Dmk4eKJiJa76uNprkrMQp3s6u0tuJ+GsgeKRXiDnKBujRtpPcldIB/zGuZixWw5ppKxo/E4tp/slp5RO9Z/WP58HtWavrHMoJoFAoFAoFAoFAoFAoFAoORfcTKXdvbLsHjnmfy6spCETQuDlW1TI2cHZSO+aDX4px8IkUyBwhu4YHWSCRGYTsIl0+IEIw0iNqwRhSOp2DHzTxxrWW0jDwxLPLIjSzglECQvKDjWnUoF3Peg0+Bc1yzNEJYggawNyQobUWE/hDSD0RhhhnoDu2Bmgmfn+2xC8SvMkjzozRaW0eBEZXwFJ8Q40kacggk52wQcW55t4ZIQro0JmCSy7smHtZbiMROpw8h0R+UZP1ibeZch005ptzIIjrVzcRW+lkIIllt/eVU+n1Y39DtQci858jMSyQxvpksrm6jlkX6sJbqp1MinWRl12GDQdy149G8vgqHZlZEdkjYxo7xCYKzfdBQg5O3mAzk4oOqGB6b0DNBNAoOVzBxyOzj1tlnY6Y413eR+yqBv+dZVru05s1ccc/o8p55lu5poLe4lBkkIPgRjKxayAgIB879dvgMHzVT1mSN4x17tWk02TU6iIy+7ETMx2iPxevcN4ZFboEjjRNhkoirkgYyQO9Wo5RssxSke7GzcxRkmo2EVIgrnrRExDzn2s8ERYEu40VWSUeIVUAsH2DMRjOG0jufNVbU8tr94U9Vo4yUmaRzjm1OAcyXNilu1wTNZyoNLgEtGemknqdOOh6jJHTFXaTXLSLR1VMWoyYYr5nOs9/g9Ot51kVXQhlZQysNwQdwQfStfR162iY3joyZolNAoFAoFAoFAoFAoFAoNa4sUeSOU5DxFtJBIyHUqysPvL0OD3VT2oIvLFJTGXz9XIJAASAWAIXUPvAasgHuAe1BjveFxyywTtnVbu7pg7ZeNom1DG/lc0GpxflqC6aRpdeZLU2zaWwPDL6/Trkd9iNiCKDUHKUSYcFpZVnlnBkZQHeWLwZEcLHpCMgA2TbtQc3gXIMa2UNvefWOjyO5RjpYvC9uF16QxCxMFU7EaV9KDqryhB4qTlpWdZYpiSww8sUBtxI6hcEmMgHGB5QQBltQY25Jtfd4rYGQJFazWoIYajDOoWRSSuM+VCCADlR2JBDft+ARxzGZHlXUyO6BgEd0iEKs22o+RVGnOnyg4zvQZp+EoTrjJhkznXGcZPcMhyrggn7QPXIwcEB8Ge4i+0izL3aPyyDcb+C2zAbk4bO2yk0Gza38cpIRssACVOQ4B6EqcEDYjPwPpQZLq5WJGkkYKigszHoAOtNt55MbWisbyp3B294kl4xcZEUasLZDtpjUeaTfGS2+M+vwGM72ildlLFvktOa/TsqnLlo17xOC5l8zOXu3GThIwdNsg09wVB3xkHfoc8rHWcmWLT6/4d/wANr5Xh+XPb3skxWPTrL2IV0nPKBQKBQc3mLh/vNrNB3eJlHT7WNuvxrC9eKsxLZhvFbxaejzP2aXqTxzcLnwUkVmj9Q33wp6ZGzD4gneqehyzWeCVPUaXyM19Nfp1j0l3+TOJvZ3D8KuTurZgbchlO4XPpjcbY+0OoxXWvWLRxQqaXLOK/kX+S/CtDppoFAoFAoFAoFAoFAoFAoFAoFAoFAoFAoFAoNPiPD4510uqkgHQxB1IxGNSMCGRvipB+NB5snALmGSPg5vHuopHNxMXXDxpr1MPELsWDkscNk5wehNbaRtE2lR1MzkvGKPWfRYOd3M7QcJhJUzENKVIylunX5Zx39MYOapZ5m0xSO7PP7W2Kvfr6I5FQSXV9cKMIsi2kYz0WFcEADbH2SDUYI9q0/J6LxCvk6bBgj/TxfVdhVlyCgUCgUHyaDxHjtg9rxC5miJDwyrdLlwC0btmTYDcZbB/4c5BzmuVkrNcs2jtzX/Gcfm6HBq6e9X2Z+X7LzzTZpxOwS8gz4iJ4sZUjVt9tCfUEH0IZfmK6+DJExE9pcDU44z4ovTrHN3eUuNC9tUm21Y0yAdpFA1fLOx+RFL14Z2WNNmjLji0O0KxWCgUCgUCgUCgUCgUCgUCgUCgUCgUCgUCgUGOeQIpY9FBY/IDJpCLTtG6n8mnyXXFJ9vGZ3BO5S3jzpHQYwAfngZ3rZlmKxt8FHSx72a3f9HJsL5orW845ICss4Kwal3SLISIY7AkKfQ4B361zotMVtlnu6HhGl+1amN/vT+ULbyXwn3SziiP2tOt8/wCd/Mw/LOPyqxhpwUiFzxDUfaNRa/bpHpHR3a2qRQKBQKCMUHn3PluIL+0uyB4cpNrOD0ZH8vmH3hpZzvt5FqnqI2vW3yd7w/bUaLPppjfaOKPl1T7PLj3W5uuFOxzHIXi1d0OCR88Mjde59DU6eeG043k9NPBa2KU8JX/DeKNa4xBdDXHsAquATpB+GCuB6ptXRn2q7tOP+hqJp2t+q/itLqJoFAoFAoFAoFAoFAoFAoFAoFAoFAoFAoFBUue7ppBFw6I4kum0tsSVhG8jf8sfLPzGzHHeVLV2mdsVes/o0+c4x4dtwi3G8zIpAP2IIyNbNvnt8zg9+tPUW4pisdzNXaK4a9/0fPMMEdxfWXDVAMcI94kQZ0hUGmMHt3x1779axvHFatI7c3pdBE6bSZM/SZ9iPnzn9F5FWocd9UCgUCgUCgrXtA4UbqykVATImJUx1ym5A2zkjPTvitOek2pMR1dLwnUxg1VZt7s8p9JUniXEGltrTjUAJmtyIp1Bx5Rtk5ySpz8dpPgcVbW4q1yx1jq5/juito9TNq9p+tZWPnmMXVlFfwbtCVnQjroOC2cb7YBOCPsneungvE+kubrK8eOMtesc1r4LxAXNvFOvR0DY9D95fmDkflWNo2nZcw5IyUi0d27UNhQKBQKBQKBQKBQKBQKBQKBQKBQKBQKCDQUrgc6y3d5xKRsRwg26E4ACR+aQ9eud9/WtmSeCkRPqoYZi+S2Wekcvonk+NriWfi0wwJPLACBlLdM77HYttt8D2O1LDHFM5J+Xo26as5Lzee/KPR9ez9DO91xJh/4iXEeTv4UXkXbAx0x+VTg9qZyfH+z0Xis+TXHpf9Ec/W3OVzqw45QKBQKBQKCCKDzfh9mtrxO5sJF/3a8jLICfLqxlgM7Z3cdzslUqxw5ZpPSz0GsiNb4bTLPO1PZn47T0/nq+uTf92nueC3B1I2podZB1Iy7qARjdfNgdw5xWWntOO845+Tx2COC1sFvk3/Z1cmFrjhshOuCRimc7xk9Rntkhug+2COtdHLG+1jQ34Zthnt+i71pdFNAoFAoFAoFAoFAoFAoFAoFAoFAoFAoOFzpxX3WzlcfbYeGmCAdb+UH8s5/Ks6RvKvqsnl45nuqd9ZERW3Aoch3VZbpkx5YtWXJYnqWxt8h0IBq6m/mX4I/kKvBtWuCPWXW54uNEMPDLfAkucQKo6LCAA5OOihdvlnrg1GadqxSvf9HpvCcFazOe/u4439Z+7C0cLsEt4UgjGFRAo/Lv8z1rdWsVjaFDNltlyTkt1nm26yaigUCgUCgUEUFI9qFg/gxX0QHi20ofO/8AD7jbcjUFzuNtVVdTWdovHWHc8DzV822nvPs5I2+fZo85Hx7e24za/wASHSxx10E7q22fKxI+TNtWGbnWMtezznimlvp8kzPvUn8mPmK8ANrxy2AKnSkwzvgjGlsHAI8yH46etdDBeMlFDUW4ZrqKfN6PFIGAZTkEAgjoQdwRWDqx8X3RJQKBQKBQKBQKBQKBQKBQKBQKBQKCKDz7mfi8bXpaXJgsArlRuZLmT+CoXudtj2w2475WvGLHNpczNki+bn0r+curypZPbxzcQvSEnm+slzssUa/ZTcnoN/h07b1cVZrve/WV3S4L2tvt7Vu39mvyXA93NLxSbPnJjtlII0QAnfGfvbf0JzvtGGJtM3n5ejv+I3rgx10lO3O342/ZdBVlxk0CgUCgUCgUCgx3ESurIwyrAqR6gjBFRMb8k1tNZiY7PNuXZW4bdPwm6w9vPqMTN5sh/KFIxjDYwRgAHJ+9VLH/AE7eXbpPR6TxDFTxHTfa8fvRG1o/v/O3o05uGe5XU3DHYC1vFLQs2MJLn6vJOTkEBfjlSN6zxT5GXh7S8JfFwWnFPu26fhK3ezfibTWYSTPiwuYmDfaGN1yOo2Onfupq/lj2t4WdBlm+LaesclrrWulAoFAoFAoFAoFAoFAoFAoFAoFAoOdx/iYtbeW4bGEQkZ2Bboq/mxA/OkzEc5as2Ty6TZ5/yDy5JcsL66UeHraaNW1fWSOc+Myk4wPu+uc/E6N5zW4rdI6QoaPT2tPHf1dfidy3GJTaQHFpHIPeJskCQrv4MeD5huMn8/TONrTlnhjp3evw0roKedk/7kx7MfD8Z/su1vCsaqiAKqqFVR0CgYAA9AKsRERG0ONa02mbW6yyVLEoFAoFAoFAoFANBXOd+Wxf25RcCVDqiYkgBu4OOxG3w2PatObFx127uj4Zrp0mbin3Z5THxhUbSZOMWrWNyVS+gLKhby5YeXt1zjDADtnHSq0TGanBb3oZeO+DxEebijfHbnE/Df4uRydxeXh9+Yrnya28OUHSMHGUk9OuNx1DE71bw5ZtXgydYeO097Yc+1+72YGs3efVSFAoFAoFAoFAoFAoIzQTQKBmgUEZoNbiHEIrdDLM6xoOrMcD5D1PwG9Y2tFecsbXrWN5l5vxbjkfEptcjCLh1s4di4OZ5ACQoXuSOi9cZPfArXnjne3Ksfmr6fFl8QzRTFG9Y/n0ddmveLDQEazsioDFseNMhxkKPuDG3pg9+gn28vLbav5vSxXTaDnv5mT/ANa/5XLh9jHbxrDEoRFGAB/+3NWaxFY2hyMuW+W83vO8y2alrKBQKBQKBQKBQKBQRigqnN/Jcd79bGfBuQwYSrtnHQNj0wMEbjAqvmwRfnHKfi63h/i2TS+xb2qT1rP9lA5pmnkVYOIwiO4VsRXWBodB9xyNiuTnV2zuBuap5bW5RfrHSWXiHgWDXY5y6C28xHuz1Wv2f87RSRJbXMgSZcRqzHaQDZfPkgv0HXftmrWHUxeNrdXm8GWaf0s3K0ctpX/NWlxNBGaCaCM0E0CgUCgigjNDkZofinNBgu72OEapHVFzjLsFGfTJ77Gksq0tadohpScx2agsbmHABJ+sQ7DfoDWHmV+LZGmzTO0Vlzbvn3h8YDeOr5OMIGY9DvgDptWudRjjuXwWpEzflEfFxrv2mKyubW1nl0Zy7LiNRg4cldRA2z5tO2aw+07+5WZU65YyX4cfP8e0KlDb3/HJ9Tn6tWHr4MW3Zc7tjPx+IFbaYLTPHl+ilkr507Vni/H7sen4r/wj2fWkDKza5ipLASnKajtq8PGnIGBn4U8mu/FL0NfEMtMMYccRWNtuUbTPz681tAraopoFAoFAoFAoFAoFAoFAoINBp8U4VDdRmKZA6n1G4OCMqex36isb0raNpbsGoyYLRfHO0vO+ZvZiFTXZlmI6xuRkj1RvX4H17Y31xpsUxwz/APFDxbzNXaMsRHF37buTwXna+sm93lQzhWZSj6vGBz017nbBxkHr6AVqmM2DrzhQw6nNSeGY32Wy39qdkxwyTxjGdTIpHywjE/8AKkazHPXk6+mtTPtFbRvPaeUu3Hzpw9sf7zHk4xkkdfmNq3Rnxz3WqaPNk3mld9m7/j9p/Mw/3U/1rPjrPSWH2fL/AKZ+jehmVwGVgykZBBBBB6EHuKlqmsxymH3mpRsZoT+KQaEJoINBUeOcnS3M7zC+niDYxGhIVQFA2ww6nJ/OtVqXmeVphUyaab234phxJvZOjsXe6dmPVmjUsfmScmtVtPNp52luxxnxxtXJMQ+D7Iov5g/2k/1qPs3/AClMTqI6ZZ/JI9kkY6XLD/4l/wBaTpt/vSj+vM7+ZL5HsjT+ab+yP30ro8cJyVyZK8N8lpj1j/D7+iZf5o/2R++rFceOvSsKc+HY5+9b6/s+7v2XPKFDX8uFGFzGG0j0XUxCjYdPQVv8yekcmddBijrvPrLVh9kcqKFTi16qjOFViFGTk4AfA3JrXuuRWKxtD7+iif8AGL79bfvolP0UT/jF9+tv30D6KJ/xi+/W376B9FE/4xffrb99A+iif8Yvv1t++gfRRP8AjF9+tv30D6KJ/wAYvv1t++gfRRP+MX362/fQPoon/GL79bfvoH0UT/jF9+tv30D6KJ/xi+/W376B9FE/4xffrb99A+iif8Yvv1t++gfRRP8AjF9+tv30D6KJ/wAYvv1t++gj6KJ/xi+/W376B9FE/wCMX362/fQPoon/ABi+/W376D4T2QkMXbiNxIxxkyIrk42G7Enpt1rOt7V6NGXTY8vvQ2ZPZUGxm7Y4GBmIHA7AefpWF+G/vViVb/8ANxfGfr+zGfZGv80f7Q/fVa+lx27bejbj0dcdotW1omPx/ZK+yRB/6pv7Sj/vWv7FXtMrEzn33jLb+fIPsjj/AJhv7S/61l9l/wCUnFqf92fyR9EUX8wf7S/61P2X/lKJnUT1yz+TNa+y0REtHeSRkjBKKFJHoSrDbpUxp7R0tLDLTNlja+SZha+WOAtZK6tcSzlmzmQ5wAMAAEnHfvW+sTEc53Thw+XG2+7uVk3IqDsVImoCpkQaiBFZJTUBUQiSpITQKBQKBQKBQKBQKBQKBQKBQKBQKCDRElRKSphEppKYRUCakKgRRCalL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IQERQQEhQWFBQWERUUFxYVFhcaFRgVFhUXFhQWFxQaHSggGBolHBUVITEiJSkrLjAwGh8zODMsNygtMCsBCgoKDg0OGhAQGzQkHyQsNCw3LSwsLCwsLC8sLCwsLDQsLCwvLywsLC80NCw0LCwsLCwsLCwsLCwsLCwsLCwsLP/AABEIALEBHAMBEQACEQEDEQH/xAAbAAEAAgMBAQAAAAAAAAAAAAAAAQYDBAUHAv/EAEIQAAIBAwIEAwQIBAMGBwAAAAECAwAEERIhBQYxQRMiUQcUYXEXIzJCVYGS0jNUkZMVUtEWJGKhscE0Q0SCg6Lw/8QAGgEBAAIDAQAAAAAAAAAAAAAAAAEEAgMFBv/EADgRAQACAQIEAwUHAwMFAQAAAAABAgMEERIhMUEFE3EiMlGBkRRCYaGx4fAjwdFSU2IkM5Ki8RX/2gAMAwEAAhEDEQA/APcaBQKBQM0DNAoFAoFAoFAoFAoFAoFAoFAoFAoFAoFBGaCaBQKBQKBQKBQKBQKBQa3Er1LeGWeTZIonlYgZwqKWbYddgaDj2vM0TGK3aSFLyW38URa8qGIQhC2Ac/WLgYBIyQNqA3Merhb8SjUZFnJcBCTjUkbMUJwCRqUjOBQb8/GEiiheTYzMiIqgktI6lgqj5Kx37A0HOHPFkQhEjFXhhnDCN9Ijnl8GNmOPLl9sHcUHxHztb4kLrImie4iClcswtVzPIFXOFG//AC7nFBFtzhE13NbEg6VieLRlnaN4TK8jKPsoNhqOBkqOpAoNhecLQqHDMQUtHACNki9JW2wMdWII+Heg04OckknEWnwlF1Pbt4obW3g2ouGZNIIXGTnUeg9Tig7fB+MR3aCSIPpKI6l0ZQySLqRlJGGBHpuO+KDfoJoFAoPktignNBNAoFAoFAoOHzXxGSGOJYiFee6htw5GoIHYlm0feOlWAHqQd8YIcC05mjtDemW/99W2iLtH4aC4R0cxyLlFRCurSBkdScnAoJs/aIJYVdLfxJTeJamOOUMmqSNpEeOZlUOMLg5C4OrrgZDJdc/+BBI9xAIp0uvdfDMwMXieCJwTcaNl8NuujrtjvQZ7LnY3MlqltbtKLiGSUsZFQRCGdIZdWR5gCzYK5yQoxhiyhx7z2hyOl7AIlgmjsbueMrPHM6NAuwmRV0xvkqdOX3BB6bh6DZuWjRjuSik/MgZoM1AoFAoFAoFBiu7dJY3idQyOjIynoVYEMCPQgmg0rXhSxpGNWqaO3MCzsq69J05yAANyiEgAAlRQYv8AAIvcTw4ahCbZrckaQ+l0KM2cY1nJOcYyelBr3nK6TRJDNLLJ4UqSxswgyjIhQeURaGGlmGGVuvYgYDmT8kLJdanZjbiytocB8SO9vcvcecBcaSSm64PUDAoNq85Jt5NZEk0ZeS4kyjIce9IFuEGtG8rEat8kH7JA2oMy8nWwm94XxFfCLswx4aQmDwjkZKFTvkk5AIIIoMFryNbRgAPMQPccZZTgWDl7dR5Om+D6gdjkkNh+ULczeOTJnx5Z9GoaNc1v7vL21YKb4zsem21Bu8C4MtpEIVklkRUSNBIV8kcaBERQiqOg6nLHuTgYD6EE8X8NxKnZJchx8BMM5G33lLbklj0oJi4umwlDQMfuyhR8sOpZG7dGOMjOCaDo0HzIwAJJwAMk/CiYjflCgTwzccaULI0NiuEjIX+O2fMxyc6QRt8/mBUmLZu+1f1d6l8XhkVm1YtlnnMT934fP9H1ydx2aC5bhd6xaUH6mQg4dcE41HqMAkH4EZ6Uw5LVt5d+qfEdFiy4I1mljavePhK/VbefTQKBQKBQc7jlpDNEY5zpTUjBtZRldGDIyuCCGBUHr69Rmg43D+VLV1n8SaS9M0fgvJNKrsI/teGhjChBnzbAHODnYYDat+VY1SFXmuJWiuVuBJLIGdnRGRQ3l0hQrYwoXpk7kkhF7ylBL4p1yo8l0t0JEYLJFMsSQgxHTgDQmCGDZ1N2OKDbteBRxzRThpC8dvJbjU+rKySRyMzE+YvqjG+cbnbpgOFB7ObZI2iWa58Mw3ECIXjKxQ3CkSxx5j6Z0NqbLZRckjUCFs1LEg1MFVQFyxAHoMnpQZUYEAg5BGQR0I9aD6oFAoFAoFAoFAoFAoFAoFAoFAoPl1BGCMg9Qen9KDnLwrwxiB2iHZN3iAHRRGx8ijAGlCox0xQUDinHuJyW8lnd2ogmuJ1hgkR1KPGzecFdTMp0g9cbN2I30aifZ4Y6zydTwmlfP828ezSJtPy6fm9G4TYpbwxwIAFRAox8Op+JJyc/Gtta8MREKGfLbLktkt1mVU9p9i3gx3sQJltpFfIz9gkas43wDgn4ZrRqazwxeOzr+B5o8y2nvPs3jb59lq4PfrcwRTr0kjV8bbZGSpx3ByD8Qa30tFqxLkZ8M4ctsdusTs3ayaigUCgUFP8AaZbmWG1jCxOW4jbqFmXVE2dezr3Wg0eKiTh1rAg91sBNeqk89pCFiijKsQ/mGlWYpHHrcEDWPSg0LHjd3cm0gS7YI99d24ukiTNxBFbmRZFDKUJ1Bl1qNOUzg7igmC9v5JUxeuqzcWvbMKIoiI4YTcMCpK5MuIQAxOkZGVbByHM4rzVdJbWzteeHteq5V7aOeTwLpoY5FE6eFKQq+aNWQknI9KC5czcZli4bDPHLpMhtlkuPCI8KOUqJLjwiSEwCThiQO+aCm8RV+IiC3kujcW68Z8GO4EUDLMjWksuWDI0UrRuHj1BdJ3OM4wHrkUYRQqgKoAAAGAABgAAdABQfdAoFAoFBBoGaBmgZoJoFAoIzQTQKBQKBQRUClFfe+NA5zFZwbdP40mc74/ykbE7FQR3qv7+b0dmJ+z+Hbd8lvyr+664qy4zXv7VZo3icAq6MpB32Ix0qJjeJiWePJOO8WjrEqp7Lbk+7SWzZ1287xEE74zkbdhnI/I1X00+zNfhOzr+OUic9c0dL1i35c10qy4pQKBQKDVvJ4k0eKVGqRUTVjeQ50hc/e64oDzxO7W5Ks4QO0ZwSEYkKWXsCVbGeuD6UGVYFGnCgafs7Dy7Y8vpt6UGKNoTIYxo1piRlGNS+JrAcjsW0vv3waD6eyjYBWjQgEkAqpAJOSQPjQRc3EalI5GUGUlFVvvkKWZQO/lVjj0BoPtLdAFAVQFOVAUYU77gdjuf6mgzUCgUCgUCgrPMLyC8twPse7XbR7jJugieGFXOWbwjcHGDtq9KCm8Lurk2khDyPILfhDReI7H/f2J94TU7fbJCB0zgZ3AyaCx+1KSYQWwt5nhka+QBkLb6YZ5NDKCNakoAVJwaCt8I5nuI5r24WU3Czz8O8AOGEcUV1PPEhSIsPuKh6pqJGcUHct+dLjXbCVYUWQorlCJjre4khTIikYwqwj1BiJF1EoWBGSHG4lzpc3FnKdIRjBY3S+CWSRDLf+EbZmLbtiPBbyA5OVAoN3iXtCnihabTCM2FzcKrB/LNDcxwi3Y6hrZdbBsYyw226huX/ADDeNKwR4o44+Mw2R+qZnMZSKQlpDJgZMmn7P/WgxcC5nlKW8YaGJTBNOz3DysG03ng+EsjPlThup17so04GCF0bikauY5CYjnC+J5VfPTQ/2WOx8udQ6kAEZDeoFAoMVxMERnY4VVLE+gAyT/QVEzsmtZtMV+Kp+zGFjbPdyfxLqZ5W2IwM6UUZJJXYkfBq0aaPZ4p7ut4zaIzRhr0pER/n5/FcasOQigoXCT7nxq5hOFS7QSr2BcZJwT1OTIcD1+FVKexmmPjzd/Uf9R4ZjyR1xzw/Kei+Crbgfi+qBQKBQVT2gRytHaCHSJP8RtypZWZF+35mVSCQPmPnQcG/Wa0tOJWgaZ7gZuluFVhLNE7rli8YA8SPBjIX7qrgAeUBh49xqS7kumtZLlI/C4YiOqyx+ZuIMszxK438hCk4wdJByBQYL7hz2V3xEWzXbTmwt2gJknlZ1Uyi4KlyVd0UjSDkgk6RuRQStw7W197tcXgtAtoY5pluJJFlLj3lV6T+HoEeoj7JZyvTFBl5Zvp3WywbkD/ELhX1STSIyiwkbMbSqsjw+JggSZIcEZOBQZPZhdyG5kjeS5mxbBmkdrjwi2tf4kNwv1E+S+0blSA+wwKD0ygUCgUCgUEED+nT/p/3oBFBDoDjIBwcjPY+o+NBWrrmuzS4jtGBzM80KNpTwne2VC8erPUGTQBj7SsNtshv8M4tazx20wKIZ4lkhSTQsullBAVcncA76c0Gb/ELMax4sGzHxBrj2ZQztr36gI5OemkntQffvVqyNJrhKLu7akKrrUNlm6DUrKd+oINBz+Kcx20BVSNayRNc60EZj8OOSFHkZiw2XxVfIz5UY9QAQ7It0OnyqcbrsNu+V9KDI6AgggEEYIPT+lBzW4RpINvI0G+6KFaJuuxjYHT1JyhUnbOcCgR3k8e08WRk4kg1OuM7a4z5kOOw1DY77gENyyvY5gWjdXAYq2kg6WGMqw+6wyMqdxQV/wBo/EPd+HzMDgsBGMNg5c4OPXbJx6A1p1FuHHMul4Rh83V0iekc/pzdnglkLe3ihGBojVdiSMgb4J3xnNbKV4axCnqcvm5bZJ7zMpveL28BCyzRoSQMM4B8xwNuuM96TeIVrZK16y2Le4SRQ6Mrqc4ZSCDjY4I+NTExLKJieike0uLwns+IKDmC4UOQcZjYgkFuuPKV/wDearamOGa3+Eu/4LbzK5tNP368vWOn8/BeYnDKGG4IBB+B3FWd+7hWjadmSpQUCgUCgUCgUCgUCgUCgUCgUCgUCgg0FEh5NaV5FkZkVZeJAMNmb32WK4ilicE4MZXGSM6l6bbhNvyLIiQx+MhC2/DonOk5zYTGbKjO+vON8Y679KDdTk9vqcuh8K+vbrdTv7yLjQB6FTMpz/w0GrY8kSwQmOOZUPudjb5VSufdmkM5DA5QyCVhrXzKSSN6DT4hyVKls6qwdmt+IQBUBPm4hco6tliPLH94nfAJoPQYU0qB6AD+gxQfdAoINBq3XDo5G1kYcDAdSVfTudOtcHG526b0Hm/tMuLyOW0hhDXjLOLlYhHiUiM/ekXZurjZFwMZ1Hc6MkRa1Y+f0dPRXthw5c0R1jh/8nYm43PxRha2oktkAU3UjjTLET/5CD/PsRqG3oai9pvPBX5y4V72yW4KdO8unY8hcPiXT4IkPdpSWYnG5J6DPXYAVMafHEdE10uKO2/qr3G+TJOHn3zhbOGQgvCWLBlAwcA7v3JUknfy4IArTkwTT2sf0V8mmnF7eL6N+bjEfGOF3CoMTLCWaLGWEijUun1DFcA/H1GKz44zY5iOrr+D62sajHfptMb/AN3Z5Cv/AHjh8EhOW0aGJxnKEoTt66c/mK2YLcWOJWvFcEYdXekfHf681hrc55QKBQKBQKBQKBQKBQKBQKBQKBQKBQRigmgUCgUEYoJoFAoFB5Pxe/mn4xPHbAeN4Pusb5wIxs002rqGXzJsN8k52w1C9rWzTFevRf1ufytDj01PevPFP4R0j/L0Tl7gsVlCsMYHq7Y3dyPM7d8nH/QdquY6RSNoczHjildodSs2xFB5xzlwxuHXKcUtkGgtpuY1HVWPmb0GroT2bB3yapZqeXbzK/NQzUnDeM1Pmz+ym8jxdW8ZBRZvETAOND7Dc9caQPyqdLaNrRHxep8WmM2PDqY+9Xn6xyegirjilAoFAoFAoFAoFAoFAoFAoFAoFAoFAoFAoFAoFAoFAoNXiV4sEUkznCojOx36KM9tz8hWNrbRuibRWN5eV8hcatbYy3Uxd7mdjpjRS7hCxJAbpkncgnOFXb106XDMxOWe6jbX0vlm87zPSI26RC5JzZOw1Jw+4Knodhkdjg9KueXEd2cam884pL6/2pufw64/+tOCPifaMn+3P5H+1Fz+HXH9VpwR8T7Rk/25/Jz+J84xlJIb2zuIo3QqxKgjD7YzkY79Dmk4eKJiJa76uNprkrMQp3s6u0tuJ+GsgeKRXiDnKBujRtpPcldIB/zGuZixWw5ppKxo/E4tp/slp5RO9Z/WP58HtWavrHMoJoFAoFAoFAoFAoFAoFAoORfcTKXdvbLsHjnmfy6spCETQuDlW1TI2cHZSO+aDX4px8IkUyBwhu4YHWSCRGYTsIl0+IEIw0iNqwRhSOp2DHzTxxrWW0jDwxLPLIjSzglECQvKDjWnUoF3Peg0+Bc1yzNEJYggawNyQobUWE/hDSD0RhhhnoDu2Bmgmfn+2xC8SvMkjzozRaW0eBEZXwFJ8Q40kacggk52wQcW55t4ZIQro0JmCSy7smHtZbiMROpw8h0R+UZP1ibeZch005ptzIIjrVzcRW+lkIIllt/eVU+n1Y39DtQci858jMSyQxvpksrm6jlkX6sJbqp1MinWRl12GDQdy149G8vgqHZlZEdkjYxo7xCYKzfdBQg5O3mAzk4oOqGB6b0DNBNAoOVzBxyOzj1tlnY6Y413eR+yqBv+dZVru05s1ccc/o8p55lu5poLe4lBkkIPgRjKxayAgIB879dvgMHzVT1mSN4x17tWk02TU6iIy+7ETMx2iPxevcN4ZFboEjjRNhkoirkgYyQO9Wo5RssxSke7GzcxRkmo2EVIgrnrRExDzn2s8ERYEu40VWSUeIVUAsH2DMRjOG0jufNVbU8tr94U9Vo4yUmaRzjm1OAcyXNilu1wTNZyoNLgEtGemknqdOOh6jJHTFXaTXLSLR1VMWoyYYr5nOs9/g9Ot51kVXQhlZQysNwQdwQfStfR162iY3joyZolNAoFAoFAoFAoFAoFAoNa4sUeSOU5DxFtJBIyHUqysPvL0OD3VT2oIvLFJTGXz9XIJAASAWAIXUPvAasgHuAe1BjveFxyywTtnVbu7pg7ZeNom1DG/lc0GpxflqC6aRpdeZLU2zaWwPDL6/Trkd9iNiCKDUHKUSYcFpZVnlnBkZQHeWLwZEcLHpCMgA2TbtQc3gXIMa2UNvefWOjyO5RjpYvC9uF16QxCxMFU7EaV9KDqryhB4qTlpWdZYpiSww8sUBtxI6hcEmMgHGB5QQBltQY25Jtfd4rYGQJFazWoIYajDOoWRSSuM+VCCADlR2JBDft+ARxzGZHlXUyO6BgEd0iEKs22o+RVGnOnyg4zvQZp+EoTrjJhkznXGcZPcMhyrggn7QPXIwcEB8Ge4i+0izL3aPyyDcb+C2zAbk4bO2yk0Gza38cpIRssACVOQ4B6EqcEDYjPwPpQZLq5WJGkkYKigszHoAOtNt55MbWisbyp3B294kl4xcZEUasLZDtpjUeaTfGS2+M+vwGM72ildlLFvktOa/TsqnLlo17xOC5l8zOXu3GThIwdNsg09wVB3xkHfoc8rHWcmWLT6/4d/wANr5Xh+XPb3skxWPTrL2IV0nPKBQKBQc3mLh/vNrNB3eJlHT7WNuvxrC9eKsxLZhvFbxaejzP2aXqTxzcLnwUkVmj9Q33wp6ZGzD4gneqehyzWeCVPUaXyM19Nfp1j0l3+TOJvZ3D8KuTurZgbchlO4XPpjcbY+0OoxXWvWLRxQqaXLOK/kX+S/CtDppoFAoFAoFAoFAoFAoFAoFAoFAoFAoFAoFAoNPiPD4510uqkgHQxB1IxGNSMCGRvipB+NB5snALmGSPg5vHuopHNxMXXDxpr1MPELsWDkscNk5wehNbaRtE2lR1MzkvGKPWfRYOd3M7QcJhJUzENKVIylunX5Zx39MYOapZ5m0xSO7PP7W2Kvfr6I5FQSXV9cKMIsi2kYz0WFcEADbH2SDUYI9q0/J6LxCvk6bBgj/TxfVdhVlyCgUCgUHyaDxHjtg9rxC5miJDwyrdLlwC0btmTYDcZbB/4c5BzmuVkrNcs2jtzX/Gcfm6HBq6e9X2Z+X7LzzTZpxOwS8gz4iJ4sZUjVt9tCfUEH0IZfmK6+DJExE9pcDU44z4ovTrHN3eUuNC9tUm21Y0yAdpFA1fLOx+RFL14Z2WNNmjLji0O0KxWCgUCgUCgUCgUCgUCgUCgUCgUCgUCgUCgUGOeQIpY9FBY/IDJpCLTtG6n8mnyXXFJ9vGZ3BO5S3jzpHQYwAfngZ3rZlmKxt8FHSx72a3f9HJsL5orW845ICss4Kwal3SLISIY7AkKfQ4B361zotMVtlnu6HhGl+1amN/vT+ULbyXwn3SziiP2tOt8/wCd/Mw/LOPyqxhpwUiFzxDUfaNRa/bpHpHR3a2qRQKBQKCMUHn3PluIL+0uyB4cpNrOD0ZH8vmH3hpZzvt5FqnqI2vW3yd7w/bUaLPppjfaOKPl1T7PLj3W5uuFOxzHIXi1d0OCR88Mjde59DU6eeG043k9NPBa2KU8JX/DeKNa4xBdDXHsAquATpB+GCuB6ptXRn2q7tOP+hqJp2t+q/itLqJoFAoFAoFAoFAoFAoFAoFAoFAoFAoFAoFBUue7ppBFw6I4kum0tsSVhG8jf8sfLPzGzHHeVLV2mdsVes/o0+c4x4dtwi3G8zIpAP2IIyNbNvnt8zg9+tPUW4pisdzNXaK4a9/0fPMMEdxfWXDVAMcI94kQZ0hUGmMHt3x1779axvHFatI7c3pdBE6bSZM/SZ9iPnzn9F5FWocd9UCgUCgUCgrXtA4UbqykVATImJUx1ym5A2zkjPTvitOek2pMR1dLwnUxg1VZt7s8p9JUniXEGltrTjUAJmtyIp1Bx5Rtk5ySpz8dpPgcVbW4q1yx1jq5/juito9TNq9p+tZWPnmMXVlFfwbtCVnQjroOC2cb7YBOCPsneungvE+kubrK8eOMtesc1r4LxAXNvFOvR0DY9D95fmDkflWNo2nZcw5IyUi0d27UNhQKBQKBQKBQKBQKBQKBQKBQKBQKBQKCDQUrgc6y3d5xKRsRwg26E4ACR+aQ9eud9/WtmSeCkRPqoYZi+S2Wekcvonk+NriWfi0wwJPLACBlLdM77HYttt8D2O1LDHFM5J+Xo26as5Lzee/KPR9ez9DO91xJh/4iXEeTv4UXkXbAx0x+VTg9qZyfH+z0Xis+TXHpf9Ec/W3OVzqw45QKBQKBQKCCKDzfh9mtrxO5sJF/3a8jLICfLqxlgM7Z3cdzslUqxw5ZpPSz0GsiNb4bTLPO1PZn47T0/nq+uTf92nueC3B1I2podZB1Iy7qARjdfNgdw5xWWntOO845+Tx2COC1sFvk3/Z1cmFrjhshOuCRimc7xk9Rntkhug+2COtdHLG+1jQ34Zthnt+i71pdFNAoFAoFAoFAoFAoFAoFAoFAoFAoFAoOFzpxX3WzlcfbYeGmCAdb+UH8s5/Ks6RvKvqsnl45nuqd9ZERW3Aoch3VZbpkx5YtWXJYnqWxt8h0IBq6m/mX4I/kKvBtWuCPWXW54uNEMPDLfAkucQKo6LCAA5OOihdvlnrg1GadqxSvf9HpvCcFazOe/u4439Z+7C0cLsEt4UgjGFRAo/Lv8z1rdWsVjaFDNltlyTkt1nm26yaigUCgUCgUEUFI9qFg/gxX0QHi20ofO/8AD7jbcjUFzuNtVVdTWdovHWHc8DzV822nvPs5I2+fZo85Hx7e24za/wASHSxx10E7q22fKxI+TNtWGbnWMtezznimlvp8kzPvUn8mPmK8ANrxy2AKnSkwzvgjGlsHAI8yH46etdDBeMlFDUW4ZrqKfN6PFIGAZTkEAgjoQdwRWDqx8X3RJQKBQKBQKBQKBQKBQKBQKBQKBQKCKDz7mfi8bXpaXJgsArlRuZLmT+CoXudtj2w2475WvGLHNpczNki+bn0r+curypZPbxzcQvSEnm+slzssUa/ZTcnoN/h07b1cVZrve/WV3S4L2tvt7Vu39mvyXA93NLxSbPnJjtlII0QAnfGfvbf0JzvtGGJtM3n5ejv+I3rgx10lO3O342/ZdBVlxk0CgUCgUCgUCgx3ESurIwyrAqR6gjBFRMb8k1tNZiY7PNuXZW4bdPwm6w9vPqMTN5sh/KFIxjDYwRgAHJ+9VLH/AE7eXbpPR6TxDFTxHTfa8fvRG1o/v/O3o05uGe5XU3DHYC1vFLQs2MJLn6vJOTkEBfjlSN6zxT5GXh7S8JfFwWnFPu26fhK3ezfibTWYSTPiwuYmDfaGN1yOo2Onfupq/lj2t4WdBlm+LaesclrrWulAoFAoFAoFAoFAoFAoFAoFAoFAoOdx/iYtbeW4bGEQkZ2Bboq/mxA/OkzEc5as2Ty6TZ5/yDy5JcsL66UeHraaNW1fWSOc+Myk4wPu+uc/E6N5zW4rdI6QoaPT2tPHf1dfidy3GJTaQHFpHIPeJskCQrv4MeD5huMn8/TONrTlnhjp3evw0roKedk/7kx7MfD8Z/su1vCsaqiAKqqFVR0CgYAA9AKsRERG0ONa02mbW6yyVLEoFAoFAoFAoFANBXOd+Wxf25RcCVDqiYkgBu4OOxG3w2PatObFx127uj4Zrp0mbin3Z5THxhUbSZOMWrWNyVS+gLKhby5YeXt1zjDADtnHSq0TGanBb3oZeO+DxEebijfHbnE/Df4uRydxeXh9+Yrnya28OUHSMHGUk9OuNx1DE71bw5ZtXgydYeO097Yc+1+72YGs3efVSFAoFAoFAoFAoFAoIzQTQKBmgUEZoNbiHEIrdDLM6xoOrMcD5D1PwG9Y2tFecsbXrWN5l5vxbjkfEptcjCLh1s4di4OZ5ACQoXuSOi9cZPfArXnjne3Ksfmr6fFl8QzRTFG9Y/n0ddmveLDQEazsioDFseNMhxkKPuDG3pg9+gn28vLbav5vSxXTaDnv5mT/ANa/5XLh9jHbxrDEoRFGAB/+3NWaxFY2hyMuW+W83vO8y2alrKBQKBQKBQKBQKBQRigqnN/Jcd79bGfBuQwYSrtnHQNj0wMEbjAqvmwRfnHKfi63h/i2TS+xb2qT1rP9lA5pmnkVYOIwiO4VsRXWBodB9xyNiuTnV2zuBuap5bW5RfrHSWXiHgWDXY5y6C28xHuz1Wv2f87RSRJbXMgSZcRqzHaQDZfPkgv0HXftmrWHUxeNrdXm8GWaf0s3K0ctpX/NWlxNBGaCaCM0E0CgUCgigjNDkZofinNBgu72OEapHVFzjLsFGfTJ77Gksq0tadohpScx2agsbmHABJ+sQ7DfoDWHmV+LZGmzTO0Vlzbvn3h8YDeOr5OMIGY9DvgDptWudRjjuXwWpEzflEfFxrv2mKyubW1nl0Zy7LiNRg4cldRA2z5tO2aw+07+5WZU65YyX4cfP8e0KlDb3/HJ9Tn6tWHr4MW3Zc7tjPx+IFbaYLTPHl+ilkr507Vni/H7sen4r/wj2fWkDKza5ipLASnKajtq8PGnIGBn4U8mu/FL0NfEMtMMYccRWNtuUbTPz681tAraopoFAoFAoFAoFAoFAoFAoINBp8U4VDdRmKZA6n1G4OCMqex36isb0raNpbsGoyYLRfHO0vO+ZvZiFTXZlmI6xuRkj1RvX4H17Y31xpsUxwz/APFDxbzNXaMsRHF37buTwXna+sm93lQzhWZSj6vGBz017nbBxkHr6AVqmM2DrzhQw6nNSeGY32Wy39qdkxwyTxjGdTIpHywjE/8AKkazHPXk6+mtTPtFbRvPaeUu3Hzpw9sf7zHk4xkkdfmNq3Rnxz3WqaPNk3mld9m7/j9p/Mw/3U/1rPjrPSWH2fL/AKZ+jehmVwGVgykZBBBBB6EHuKlqmsxymH3mpRsZoT+KQaEJoINBUeOcnS3M7zC+niDYxGhIVQFA2ww6nJ/OtVqXmeVphUyaab234phxJvZOjsXe6dmPVmjUsfmScmtVtPNp52luxxnxxtXJMQ+D7Iov5g/2k/1qPs3/AClMTqI6ZZ/JI9kkY6XLD/4l/wBaTpt/vSj+vM7+ZL5HsjT+ab+yP30ro8cJyVyZK8N8lpj1j/D7+iZf5o/2R++rFceOvSsKc+HY5+9b6/s+7v2XPKFDX8uFGFzGG0j0XUxCjYdPQVv8yekcmddBijrvPrLVh9kcqKFTi16qjOFViFGTk4AfA3JrXuuRWKxtD7+iif8AGL79bfvolP0UT/jF9+tv30D6KJ/xi+/W376B9FE/4xffrb99A+iif8Yvv1t++gfRRP8AjF9+tv30D6KJ/wAYvv1t++gfRRP+MX362/fQPoon/GL79bfvoH0UT/jF9+tv30D6KJ/xi+/W376B9FE/4xffrb99A+iif8Yvv1t++gfRRP8AjF9+tv30D6KJ/wAYvv1t++gj6KJ/xi+/W376B9FE/wCMX362/fQPoon/ABi+/W376D4T2QkMXbiNxIxxkyIrk42G7Enpt1rOt7V6NGXTY8vvQ2ZPZUGxm7Y4GBmIHA7AefpWF+G/vViVb/8ANxfGfr+zGfZGv80f7Q/fVa+lx27bejbj0dcdotW1omPx/ZK+yRB/6pv7Sj/vWv7FXtMrEzn33jLb+fIPsjj/AJhv7S/61l9l/wCUnFqf92fyR9EUX8wf7S/61P2X/lKJnUT1yz+TNa+y0REtHeSRkjBKKFJHoSrDbpUxp7R0tLDLTNlja+SZha+WOAtZK6tcSzlmzmQ5wAMAAEnHfvW+sTEc53Thw+XG2+7uVk3IqDsVImoCpkQaiBFZJTUBUQiSpITQKBQKBQKBQKBQKBQKBQKBQKBQKCDRElRKSphEppKYRUCakKgRRCalL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6" name="Picture 8" descr="http://mvpprograms.com/help/images/KurtosisP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46" y="3458851"/>
            <a:ext cx="5447354" cy="33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667000" y="3657600"/>
            <a:ext cx="36576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0" y="4572000"/>
            <a:ext cx="2133600" cy="2057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362200" y="4572000"/>
            <a:ext cx="5943600" cy="2057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19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Aside on Kurtosis: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4-th Moment Summary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Negative</a:t>
            </a:r>
            <a:br>
              <a:rPr lang="en-US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in Flanks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AutoShape 2" descr="data:image/jpeg;base64,/9j/4AAQSkZJRgABAQAAAQABAAD/2wCEAAkGBxIQERQQEhQWFBQWERUUFxYVFhcaFRgVFhUXFhQWFxQaHSggGBolHBUVITEiJSkrLjAwGh8zODMsNygtMCsBCgoKDg0OGhAQGzQkHyQsNCw3LSwsLCwsLC8sLCwsLDQsLCwvLywsLC80NCw0LCwsLCwsLCwsLCwsLCwsLCwsLP/AABEIALEBHAMBEQACEQEDEQH/xAAbAAEAAgMBAQAAAAAAAAAAAAAAAQYDBAUHAv/EAEIQAAIBAwIEAwQIBAMGBwAAAAECAwAEERIhBQYxQRMiUQcUYXEXIzJCVYGS0jNUkZMVUtEWJGKhscE0Q0SCg6Lw/8QAGgEBAAIDAQAAAAAAAAAAAAAAAAEEAgMFBv/EADgRAQACAQIEAwUHAwMFAQAAAAABAgMEERIhMUEFE3EiMlGBkRRCYaGx4fAjwdFSU2IkM5Ki8RX/2gAMAwEAAhEDEQA/APcaBQKBQM0DNAoFAoFAoFAoFAoFAoFAoFAoFAoFAoFBGaCaBQKBQKBQKBQKBQKBQa3Er1LeGWeTZIonlYgZwqKWbYddgaDj2vM0TGK3aSFLyW38URa8qGIQhC2Ac/WLgYBIyQNqA3Merhb8SjUZFnJcBCTjUkbMUJwCRqUjOBQb8/GEiiheTYzMiIqgktI6lgqj5Kx37A0HOHPFkQhEjFXhhnDCN9Ijnl8GNmOPLl9sHcUHxHztb4kLrImie4iClcswtVzPIFXOFG//AC7nFBFtzhE13NbEg6VieLRlnaN4TK8jKPsoNhqOBkqOpAoNhecLQqHDMQUtHACNki9JW2wMdWII+Heg04OckknEWnwlF1Pbt4obW3g2ouGZNIIXGTnUeg9Tig7fB+MR3aCSIPpKI6l0ZQySLqRlJGGBHpuO+KDfoJoFAoPktignNBNAoFAoFAoOHzXxGSGOJYiFee6htw5GoIHYlm0feOlWAHqQd8YIcC05mjtDemW/99W2iLtH4aC4R0cxyLlFRCurSBkdScnAoJs/aIJYVdLfxJTeJamOOUMmqSNpEeOZlUOMLg5C4OrrgZDJdc/+BBI9xAIp0uvdfDMwMXieCJwTcaNl8NuujrtjvQZ7LnY3MlqltbtKLiGSUsZFQRCGdIZdWR5gCzYK5yQoxhiyhx7z2hyOl7AIlgmjsbueMrPHM6NAuwmRV0xvkqdOX3BB6bh6DZuWjRjuSik/MgZoM1AoFAoFAoFBiu7dJY3idQyOjIynoVYEMCPQgmg0rXhSxpGNWqaO3MCzsq69J05yAANyiEgAAlRQYv8AAIvcTw4ahCbZrckaQ+l0KM2cY1nJOcYyelBr3nK6TRJDNLLJ4UqSxswgyjIhQeURaGGlmGGVuvYgYDmT8kLJdanZjbiytocB8SO9vcvcecBcaSSm64PUDAoNq85Jt5NZEk0ZeS4kyjIce9IFuEGtG8rEat8kH7JA2oMy8nWwm94XxFfCLswx4aQmDwjkZKFTvkk5AIIIoMFryNbRgAPMQPccZZTgWDl7dR5Om+D6gdjkkNh+ULczeOTJnx5Z9GoaNc1v7vL21YKb4zsem21Bu8C4MtpEIVklkRUSNBIV8kcaBERQiqOg6nLHuTgYD6EE8X8NxKnZJchx8BMM5G33lLbklj0oJi4umwlDQMfuyhR8sOpZG7dGOMjOCaDo0HzIwAJJwAMk/CiYjflCgTwzccaULI0NiuEjIX+O2fMxyc6QRt8/mBUmLZu+1f1d6l8XhkVm1YtlnnMT934fP9H1ydx2aC5bhd6xaUH6mQg4dcE41HqMAkH4EZ6Uw5LVt5d+qfEdFiy4I1mljavePhK/VbefTQKBQKBQc7jlpDNEY5zpTUjBtZRldGDIyuCCGBUHr69Rmg43D+VLV1n8SaS9M0fgvJNKrsI/teGhjChBnzbAHODnYYDat+VY1SFXmuJWiuVuBJLIGdnRGRQ3l0hQrYwoXpk7kkhF7ylBL4p1yo8l0t0JEYLJFMsSQgxHTgDQmCGDZ1N2OKDbteBRxzRThpC8dvJbjU+rKySRyMzE+YvqjG+cbnbpgOFB7ObZI2iWa58Mw3ECIXjKxQ3CkSxx5j6Z0NqbLZRckjUCFs1LEg1MFVQFyxAHoMnpQZUYEAg5BGQR0I9aD6oFAoFAoFAoFAoFAoFAoFAoFAoPl1BGCMg9Qen9KDnLwrwxiB2iHZN3iAHRRGx8ijAGlCox0xQUDinHuJyW8lnd2ogmuJ1hgkR1KPGzecFdTMp0g9cbN2I30aifZ4Y6zydTwmlfP828ezSJtPy6fm9G4TYpbwxwIAFRAox8Op+JJyc/Gtta8MREKGfLbLktkt1mVU9p9i3gx3sQJltpFfIz9gkas43wDgn4ZrRqazwxeOzr+B5o8y2nvPs3jb59lq4PfrcwRTr0kjV8bbZGSpx3ByD8Qa30tFqxLkZ8M4ctsdusTs3ayaigUCgUFP8AaZbmWG1jCxOW4jbqFmXVE2dezr3Wg0eKiTh1rAg91sBNeqk89pCFiijKsQ/mGlWYpHHrcEDWPSg0LHjd3cm0gS7YI99d24ukiTNxBFbmRZFDKUJ1Bl1qNOUzg7igmC9v5JUxeuqzcWvbMKIoiI4YTcMCpK5MuIQAxOkZGVbByHM4rzVdJbWzteeHteq5V7aOeTwLpoY5FE6eFKQq+aNWQknI9KC5czcZli4bDPHLpMhtlkuPCI8KOUqJLjwiSEwCThiQO+aCm8RV+IiC3kujcW68Z8GO4EUDLMjWksuWDI0UrRuHj1BdJ3OM4wHrkUYRQqgKoAAAGAABgAAdABQfdAoFAoFBBoGaBmgZoJoFAoIzQTQKBQKBQRUClFfe+NA5zFZwbdP40mc74/ykbE7FQR3qv7+b0dmJ+z+Hbd8lvyr+664qy4zXv7VZo3icAq6MpB32Ix0qJjeJiWePJOO8WjrEqp7Lbk+7SWzZ1287xEE74zkbdhnI/I1X00+zNfhOzr+OUic9c0dL1i35c10qy4pQKBQKDVvJ4k0eKVGqRUTVjeQ50hc/e64oDzxO7W5Ks4QO0ZwSEYkKWXsCVbGeuD6UGVYFGnCgafs7Dy7Y8vpt6UGKNoTIYxo1piRlGNS+JrAcjsW0vv3waD6eyjYBWjQgEkAqpAJOSQPjQRc3EalI5GUGUlFVvvkKWZQO/lVjj0BoPtLdAFAVQFOVAUYU77gdjuf6mgzUCgUCgUCgrPMLyC8twPse7XbR7jJugieGFXOWbwjcHGDtq9KCm8Lurk2khDyPILfhDReI7H/f2J94TU7fbJCB0zgZ3AyaCx+1KSYQWwt5nhka+QBkLb6YZ5NDKCNakoAVJwaCt8I5nuI5r24WU3Czz8O8AOGEcUV1PPEhSIsPuKh6pqJGcUHct+dLjXbCVYUWQorlCJjre4khTIikYwqwj1BiJF1EoWBGSHG4lzpc3FnKdIRjBY3S+CWSRDLf+EbZmLbtiPBbyA5OVAoN3iXtCnihabTCM2FzcKrB/LNDcxwi3Y6hrZdbBsYyw226huX/ADDeNKwR4o44+Mw2R+qZnMZSKQlpDJgZMmn7P/WgxcC5nlKW8YaGJTBNOz3DysG03ng+EsjPlThup17so04GCF0bikauY5CYjnC+J5VfPTQ/2WOx8udQ6kAEZDeoFAoMVxMERnY4VVLE+gAyT/QVEzsmtZtMV+Kp+zGFjbPdyfxLqZ5W2IwM6UUZJJXYkfBq0aaPZ4p7ut4zaIzRhr0pER/n5/FcasOQigoXCT7nxq5hOFS7QSr2BcZJwT1OTIcD1+FVKexmmPjzd/Uf9R4ZjyR1xzw/Kei+Crbgfi+qBQKBQVT2gRytHaCHSJP8RtypZWZF+35mVSCQPmPnQcG/Wa0tOJWgaZ7gZuluFVhLNE7rli8YA8SPBjIX7qrgAeUBh49xqS7kumtZLlI/C4YiOqyx+ZuIMszxK438hCk4wdJByBQYL7hz2V3xEWzXbTmwt2gJknlZ1Uyi4KlyVd0UjSDkgk6RuRQStw7W197tcXgtAtoY5pluJJFlLj3lV6T+HoEeoj7JZyvTFBl5Zvp3WywbkD/ELhX1STSIyiwkbMbSqsjw+JggSZIcEZOBQZPZhdyG5kjeS5mxbBmkdrjwi2tf4kNwv1E+S+0blSA+wwKD0ygUCgUCgUEED+nT/p/3oBFBDoDjIBwcjPY+o+NBWrrmuzS4jtGBzM80KNpTwne2VC8erPUGTQBj7SsNtshv8M4tazx20wKIZ4lkhSTQsullBAVcncA76c0Gb/ELMax4sGzHxBrj2ZQztr36gI5OemkntQffvVqyNJrhKLu7akKrrUNlm6DUrKd+oINBz+Kcx20BVSNayRNc60EZj8OOSFHkZiw2XxVfIz5UY9QAQ7It0OnyqcbrsNu+V9KDI6AgggEEYIPT+lBzW4RpINvI0G+6KFaJuuxjYHT1JyhUnbOcCgR3k8e08WRk4kg1OuM7a4z5kOOw1DY77gENyyvY5gWjdXAYq2kg6WGMqw+6wyMqdxQV/wBo/EPd+HzMDgsBGMNg5c4OPXbJx6A1p1FuHHMul4Rh83V0iekc/pzdnglkLe3ihGBojVdiSMgb4J3xnNbKV4axCnqcvm5bZJ7zMpveL28BCyzRoSQMM4B8xwNuuM96TeIVrZK16y2Le4SRQ6Mrqc4ZSCDjY4I+NTExLKJieike0uLwns+IKDmC4UOQcZjYgkFuuPKV/wDearamOGa3+Eu/4LbzK5tNP368vWOn8/BeYnDKGG4IBB+B3FWd+7hWjadmSpQUCgUCgUCgUCgUCgUCgUCgUCgUCgg0FEh5NaV5FkZkVZeJAMNmb32WK4ilicE4MZXGSM6l6bbhNvyLIiQx+MhC2/DonOk5zYTGbKjO+vON8Y679KDdTk9vqcuh8K+vbrdTv7yLjQB6FTMpz/w0GrY8kSwQmOOZUPudjb5VSufdmkM5DA5QyCVhrXzKSSN6DT4hyVKls6qwdmt+IQBUBPm4hco6tliPLH94nfAJoPQYU0qB6AD+gxQfdAoINBq3XDo5G1kYcDAdSVfTudOtcHG526b0Hm/tMuLyOW0hhDXjLOLlYhHiUiM/ekXZurjZFwMZ1Hc6MkRa1Y+f0dPRXthw5c0R1jh/8nYm43PxRha2oktkAU3UjjTLET/5CD/PsRqG3oai9pvPBX5y4V72yW4KdO8unY8hcPiXT4IkPdpSWYnG5J6DPXYAVMafHEdE10uKO2/qr3G+TJOHn3zhbOGQgvCWLBlAwcA7v3JUknfy4IArTkwTT2sf0V8mmnF7eL6N+bjEfGOF3CoMTLCWaLGWEijUun1DFcA/H1GKz44zY5iOrr+D62sajHfptMb/AN3Z5Cv/AHjh8EhOW0aGJxnKEoTt66c/mK2YLcWOJWvFcEYdXekfHf681hrc55QKBQKBQKBQKBQKBQKBQKBQKBQKBQRigmgUCgUEYoJoFAoFB5Pxe/mn4xPHbAeN4Pusb5wIxs002rqGXzJsN8k52w1C9rWzTFevRf1ufytDj01PevPFP4R0j/L0Tl7gsVlCsMYHq7Y3dyPM7d8nH/QdquY6RSNoczHjildodSs2xFB5xzlwxuHXKcUtkGgtpuY1HVWPmb0GroT2bB3yapZqeXbzK/NQzUnDeM1Pmz+ym8jxdW8ZBRZvETAOND7Dc9caQPyqdLaNrRHxep8WmM2PDqY+9Xn6xyegirjilAoFAoFAoFAoFAoFAoFAoFAoFAoFAoFAoFAoFAoFAoNXiV4sEUkznCojOx36KM9tz8hWNrbRuibRWN5eV8hcatbYy3Uxd7mdjpjRS7hCxJAbpkncgnOFXb106XDMxOWe6jbX0vlm87zPSI26RC5JzZOw1Jw+4Knodhkdjg9KueXEd2cam884pL6/2pufw64/+tOCPifaMn+3P5H+1Fz+HXH9VpwR8T7Rk/25/Jz+J84xlJIb2zuIo3QqxKgjD7YzkY79Dmk4eKJiJa76uNprkrMQp3s6u0tuJ+GsgeKRXiDnKBujRtpPcldIB/zGuZixWw5ppKxo/E4tp/slp5RO9Z/WP58HtWavrHMoJoFAoFAoFAoFAoFAoFAoORfcTKXdvbLsHjnmfy6spCETQuDlW1TI2cHZSO+aDX4px8IkUyBwhu4YHWSCRGYTsIl0+IEIw0iNqwRhSOp2DHzTxxrWW0jDwxLPLIjSzglECQvKDjWnUoF3Peg0+Bc1yzNEJYggawNyQobUWE/hDSD0RhhhnoDu2Bmgmfn+2xC8SvMkjzozRaW0eBEZXwFJ8Q40kacggk52wQcW55t4ZIQro0JmCSy7smHtZbiMROpw8h0R+UZP1ibeZch005ptzIIjrVzcRW+lkIIllt/eVU+n1Y39DtQci858jMSyQxvpksrm6jlkX6sJbqp1MinWRl12GDQdy149G8vgqHZlZEdkjYxo7xCYKzfdBQg5O3mAzk4oOqGB6b0DNBNAoOVzBxyOzj1tlnY6Y413eR+yqBv+dZVru05s1ccc/o8p55lu5poLe4lBkkIPgRjKxayAgIB879dvgMHzVT1mSN4x17tWk02TU6iIy+7ETMx2iPxevcN4ZFboEjjRNhkoirkgYyQO9Wo5RssxSke7GzcxRkmo2EVIgrnrRExDzn2s8ERYEu40VWSUeIVUAsH2DMRjOG0jufNVbU8tr94U9Vo4yUmaRzjm1OAcyXNilu1wTNZyoNLgEtGemknqdOOh6jJHTFXaTXLSLR1VMWoyYYr5nOs9/g9Ot51kVXQhlZQysNwQdwQfStfR162iY3joyZolNAoFAoFAoFAoFAoFAoNa4sUeSOU5DxFtJBIyHUqysPvL0OD3VT2oIvLFJTGXz9XIJAASAWAIXUPvAasgHuAe1BjveFxyywTtnVbu7pg7ZeNom1DG/lc0GpxflqC6aRpdeZLU2zaWwPDL6/Trkd9iNiCKDUHKUSYcFpZVnlnBkZQHeWLwZEcLHpCMgA2TbtQc3gXIMa2UNvefWOjyO5RjpYvC9uF16QxCxMFU7EaV9KDqryhB4qTlpWdZYpiSww8sUBtxI6hcEmMgHGB5QQBltQY25Jtfd4rYGQJFazWoIYajDOoWRSSuM+VCCADlR2JBDft+ARxzGZHlXUyO6BgEd0iEKs22o+RVGnOnyg4zvQZp+EoTrjJhkznXGcZPcMhyrggn7QPXIwcEB8Ge4i+0izL3aPyyDcb+C2zAbk4bO2yk0Gza38cpIRssACVOQ4B6EqcEDYjPwPpQZLq5WJGkkYKigszHoAOtNt55MbWisbyp3B294kl4xcZEUasLZDtpjUeaTfGS2+M+vwGM72ildlLFvktOa/TsqnLlo17xOC5l8zOXu3GThIwdNsg09wVB3xkHfoc8rHWcmWLT6/4d/wANr5Xh+XPb3skxWPTrL2IV0nPKBQKBQc3mLh/vNrNB3eJlHT7WNuvxrC9eKsxLZhvFbxaejzP2aXqTxzcLnwUkVmj9Q33wp6ZGzD4gneqehyzWeCVPUaXyM19Nfp1j0l3+TOJvZ3D8KuTurZgbchlO4XPpjcbY+0OoxXWvWLRxQqaXLOK/kX+S/CtDppoFAoFAoFAoFAoFAoFAoFAoFAoFAoFAoFAoNPiPD4510uqkgHQxB1IxGNSMCGRvipB+NB5snALmGSPg5vHuopHNxMXXDxpr1MPELsWDkscNk5wehNbaRtE2lR1MzkvGKPWfRYOd3M7QcJhJUzENKVIylunX5Zx39MYOapZ5m0xSO7PP7W2Kvfr6I5FQSXV9cKMIsi2kYz0WFcEADbH2SDUYI9q0/J6LxCvk6bBgj/TxfVdhVlyCgUCgUHyaDxHjtg9rxC5miJDwyrdLlwC0btmTYDcZbB/4c5BzmuVkrNcs2jtzX/Gcfm6HBq6e9X2Z+X7LzzTZpxOwS8gz4iJ4sZUjVt9tCfUEH0IZfmK6+DJExE9pcDU44z4ovTrHN3eUuNC9tUm21Y0yAdpFA1fLOx+RFL14Z2WNNmjLji0O0KxWCgUCgUCgUCgUCgUCgUCgUCgUCgUCgUCgUGOeQIpY9FBY/IDJpCLTtG6n8mnyXXFJ9vGZ3BO5S3jzpHQYwAfngZ3rZlmKxt8FHSx72a3f9HJsL5orW845ICss4Kwal3SLISIY7AkKfQ4B361zotMVtlnu6HhGl+1amN/vT+ULbyXwn3SziiP2tOt8/wCd/Mw/LOPyqxhpwUiFzxDUfaNRa/bpHpHR3a2qRQKBQKCMUHn3PluIL+0uyB4cpNrOD0ZH8vmH3hpZzvt5FqnqI2vW3yd7w/bUaLPppjfaOKPl1T7PLj3W5uuFOxzHIXi1d0OCR88Mjde59DU6eeG043k9NPBa2KU8JX/DeKNa4xBdDXHsAquATpB+GCuB6ptXRn2q7tOP+hqJp2t+q/itLqJoFAoFAoFAoFAoFAoFAoFAoFAoFAoFAoFBUue7ppBFw6I4kum0tsSVhG8jf8sfLPzGzHHeVLV2mdsVes/o0+c4x4dtwi3G8zIpAP2IIyNbNvnt8zg9+tPUW4pisdzNXaK4a9/0fPMMEdxfWXDVAMcI94kQZ0hUGmMHt3x1779axvHFatI7c3pdBE6bSZM/SZ9iPnzn9F5FWocd9UCgUCgUCgrXtA4UbqykVATImJUx1ym5A2zkjPTvitOek2pMR1dLwnUxg1VZt7s8p9JUniXEGltrTjUAJmtyIp1Bx5Rtk5ySpz8dpPgcVbW4q1yx1jq5/juito9TNq9p+tZWPnmMXVlFfwbtCVnQjroOC2cb7YBOCPsneungvE+kubrK8eOMtesc1r4LxAXNvFOvR0DY9D95fmDkflWNo2nZcw5IyUi0d27UNhQKBQKBQKBQKBQKBQKBQKBQKBQKBQKCDQUrgc6y3d5xKRsRwg26E4ACR+aQ9eud9/WtmSeCkRPqoYZi+S2Wekcvonk+NriWfi0wwJPLACBlLdM77HYttt8D2O1LDHFM5J+Xo26as5Lzee/KPR9ez9DO91xJh/4iXEeTv4UXkXbAx0x+VTg9qZyfH+z0Xis+TXHpf9Ec/W3OVzqw45QKBQKBQKCCKDzfh9mtrxO5sJF/3a8jLICfLqxlgM7Z3cdzslUqxw5ZpPSz0GsiNb4bTLPO1PZn47T0/nq+uTf92nueC3B1I2podZB1Iy7qARjdfNgdw5xWWntOO845+Tx2COC1sFvk3/Z1cmFrjhshOuCRimc7xk9Rntkhug+2COtdHLG+1jQ34Zthnt+i71pdFNAoFAoFAoFAoFAoFAoFAoFAoFAoFAoOFzpxX3WzlcfbYeGmCAdb+UH8s5/Ks6RvKvqsnl45nuqd9ZERW3Aoch3VZbpkx5YtWXJYnqWxt8h0IBq6m/mX4I/kKvBtWuCPWXW54uNEMPDLfAkucQKo6LCAA5OOihdvlnrg1GadqxSvf9HpvCcFazOe/u4439Z+7C0cLsEt4UgjGFRAo/Lv8z1rdWsVjaFDNltlyTkt1nm26yaigUCgUCgUEUFI9qFg/gxX0QHi20ofO/8AD7jbcjUFzuNtVVdTWdovHWHc8DzV822nvPs5I2+fZo85Hx7e24za/wASHSxx10E7q22fKxI+TNtWGbnWMtezznimlvp8kzPvUn8mPmK8ANrxy2AKnSkwzvgjGlsHAI8yH46etdDBeMlFDUW4ZrqKfN6PFIGAZTkEAgjoQdwRWDqx8X3RJQKBQKBQKBQKBQKBQKBQKBQKBQKCKDz7mfi8bXpaXJgsArlRuZLmT+CoXudtj2w2475WvGLHNpczNki+bn0r+curypZPbxzcQvSEnm+slzssUa/ZTcnoN/h07b1cVZrve/WV3S4L2tvt7Vu39mvyXA93NLxSbPnJjtlII0QAnfGfvbf0JzvtGGJtM3n5ejv+I3rgx10lO3O342/ZdBVlxk0CgUCgUCgUCgx3ESurIwyrAqR6gjBFRMb8k1tNZiY7PNuXZW4bdPwm6w9vPqMTN5sh/KFIxjDYwRgAHJ+9VLH/AE7eXbpPR6TxDFTxHTfa8fvRG1o/v/O3o05uGe5XU3DHYC1vFLQs2MJLn6vJOTkEBfjlSN6zxT5GXh7S8JfFwWnFPu26fhK3ezfibTWYSTPiwuYmDfaGN1yOo2Onfupq/lj2t4WdBlm+LaesclrrWulAoFAoFAoFAoFAoFAoFAoFAoFAoOdx/iYtbeW4bGEQkZ2Bboq/mxA/OkzEc5as2Ty6TZ5/yDy5JcsL66UeHraaNW1fWSOc+Myk4wPu+uc/E6N5zW4rdI6QoaPT2tPHf1dfidy3GJTaQHFpHIPeJskCQrv4MeD5huMn8/TONrTlnhjp3evw0roKedk/7kx7MfD8Z/su1vCsaqiAKqqFVR0CgYAA9AKsRERG0ONa02mbW6yyVLEoFAoFAoFAoFANBXOd+Wxf25RcCVDqiYkgBu4OOxG3w2PatObFx127uj4Zrp0mbin3Z5THxhUbSZOMWrWNyVS+gLKhby5YeXt1zjDADtnHSq0TGanBb3oZeO+DxEebijfHbnE/Df4uRydxeXh9+Yrnya28OUHSMHGUk9OuNx1DE71bw5ZtXgydYeO097Yc+1+72YGs3efVSFAoFAoFAoFAoFAoIzQTQKBmgUEZoNbiHEIrdDLM6xoOrMcD5D1PwG9Y2tFecsbXrWN5l5vxbjkfEptcjCLh1s4di4OZ5ACQoXuSOi9cZPfArXnjne3Ksfmr6fFl8QzRTFG9Y/n0ddmveLDQEazsioDFseNMhxkKPuDG3pg9+gn28vLbav5vSxXTaDnv5mT/ANa/5XLh9jHbxrDEoRFGAB/+3NWaxFY2hyMuW+W83vO8y2alrKBQKBQKBQKBQKBQRigqnN/Jcd79bGfBuQwYSrtnHQNj0wMEbjAqvmwRfnHKfi63h/i2TS+xb2qT1rP9lA5pmnkVYOIwiO4VsRXWBodB9xyNiuTnV2zuBuap5bW5RfrHSWXiHgWDXY5y6C28xHuz1Wv2f87RSRJbXMgSZcRqzHaQDZfPkgv0HXftmrWHUxeNrdXm8GWaf0s3K0ctpX/NWlxNBGaCaCM0E0CgUCgigjNDkZofinNBgu72OEapHVFzjLsFGfTJ77Gksq0tadohpScx2agsbmHABJ+sQ7DfoDWHmV+LZGmzTO0Vlzbvn3h8YDeOr5OMIGY9DvgDptWudRjjuXwWpEzflEfFxrv2mKyubW1nl0Zy7LiNRg4cldRA2z5tO2aw+07+5WZU65YyX4cfP8e0KlDb3/HJ9Tn6tWHr4MW3Zc7tjPx+IFbaYLTPHl+ilkr507Vni/H7sen4r/wj2fWkDKza5ipLASnKajtq8PGnIGBn4U8mu/FL0NfEMtMMYccRWNtuUbTPz681tAraopoFAoFAoFAoFAoFAoFAoINBp8U4VDdRmKZA6n1G4OCMqex36isb0raNpbsGoyYLRfHO0vO+ZvZiFTXZlmI6xuRkj1RvX4H17Y31xpsUxwz/APFDxbzNXaMsRHF37buTwXna+sm93lQzhWZSj6vGBz017nbBxkHr6AVqmM2DrzhQw6nNSeGY32Wy39qdkxwyTxjGdTIpHywjE/8AKkazHPXk6+mtTPtFbRvPaeUu3Hzpw9sf7zHk4xkkdfmNq3Rnxz3WqaPNk3mld9m7/j9p/Mw/3U/1rPjrPSWH2fL/AKZ+jehmVwGVgykZBBBBB6EHuKlqmsxymH3mpRsZoT+KQaEJoINBUeOcnS3M7zC+niDYxGhIVQFA2ww6nJ/OtVqXmeVphUyaab234phxJvZOjsXe6dmPVmjUsfmScmtVtPNp52luxxnxxtXJMQ+D7Iov5g/2k/1qPs3/AClMTqI6ZZ/JI9kkY6XLD/4l/wBaTpt/vSj+vM7+ZL5HsjT+ab+yP30ro8cJyVyZK8N8lpj1j/D7+iZf5o/2R++rFceOvSsKc+HY5+9b6/s+7v2XPKFDX8uFGFzGG0j0XUxCjYdPQVv8yekcmddBijrvPrLVh9kcqKFTi16qjOFViFGTk4AfA3JrXuuRWKxtD7+iif8AGL79bfvolP0UT/jF9+tv30D6KJ/xi+/W376B9FE/4xffrb99A+iif8Yvv1t++gfRRP8AjF9+tv30D6KJ/wAYvv1t++gfRRP+MX362/fQPoon/GL79bfvoH0UT/jF9+tv30D6KJ/xi+/W376B9FE/4xffrb99A+iif8Yvv1t++gfRRP8AjF9+tv30D6KJ/wAYvv1t++gj6KJ/xi+/W376B9FE/wCMX362/fQPoon/ABi+/W376D4T2QkMXbiNxIxxkyIrk42G7Enpt1rOt7V6NGXTY8vvQ2ZPZUGxm7Y4GBmIHA7AefpWF+G/vViVb/8ANxfGfr+zGfZGv80f7Q/fVa+lx27bejbj0dcdotW1omPx/ZK+yRB/6pv7Sj/vWv7FXtMrEzn33jLb+fIPsjj/AJhv7S/61l9l/wCUnFqf92fyR9EUX8wf7S/61P2X/lKJnUT1yz+TNa+y0REtHeSRkjBKKFJHoSrDbpUxp7R0tLDLTNlja+SZha+WOAtZK6tcSzlmzmQ5wAMAAEnHfvW+sTEc53Thw+XG2+7uVk3IqDsVImoCpkQaiBFZJTUBUQiSpITQKBQKBQKBQKBQKBQKBQKBQKBQKCDRElRKSphEppKYRUCakKgRRCal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IQERQQEhQWFBQWERUUFxYVFhcaFRgVFhUXFhQWFxQaHSggGBolHBUVITEiJSkrLjAwGh8zODMsNygtMCsBCgoKDg0OGhAQGzQkHyQsNCw3LSwsLCwsLC8sLCwsLDQsLCwvLywsLC80NCw0LCwsLCwsLCwsLCwsLCwsLCwsLP/AABEIALEBHAMBEQACEQEDEQH/xAAbAAEAAgMBAQAAAAAAAAAAAAAAAQYDBAUHAv/EAEIQAAIBAwIEAwQIBAMGBwAAAAECAwAEERIhBQYxQRMiUQcUYXEXIzJCVYGS0jNUkZMVUtEWJGKhscE0Q0SCg6Lw/8QAGgEBAAIDAQAAAAAAAAAAAAAAAAEEAgMFBv/EADgRAQACAQIEAwUHAwMFAQAAAAABAgMEERIhMUEFE3EiMlGBkRRCYaGx4fAjwdFSU2IkM5Ki8RX/2gAMAwEAAhEDEQA/APcaBQKBQM0DNAoFAoFAoFAoFAoFAoFAoFAoFAoFAoFBGaCaBQKBQKBQKBQKBQKBQa3Er1LeGWeTZIonlYgZwqKWbYddgaDj2vM0TGK3aSFLyW38URa8qGIQhC2Ac/WLgYBIyQNqA3Merhb8SjUZFnJcBCTjUkbMUJwCRqUjOBQb8/GEiiheTYzMiIqgktI6lgqj5Kx37A0HOHPFkQhEjFXhhnDCN9Ijnl8GNmOPLl9sHcUHxHztb4kLrImie4iClcswtVzPIFXOFG//AC7nFBFtzhE13NbEg6VieLRlnaN4TK8jKPsoNhqOBkqOpAoNhecLQqHDMQUtHACNki9JW2wMdWII+Heg04OckknEWnwlF1Pbt4obW3g2ouGZNIIXGTnUeg9Tig7fB+MR3aCSIPpKI6l0ZQySLqRlJGGBHpuO+KDfoJoFAoPktignNBNAoFAoFAoOHzXxGSGOJYiFee6htw5GoIHYlm0feOlWAHqQd8YIcC05mjtDemW/99W2iLtH4aC4R0cxyLlFRCurSBkdScnAoJs/aIJYVdLfxJTeJamOOUMmqSNpEeOZlUOMLg5C4OrrgZDJdc/+BBI9xAIp0uvdfDMwMXieCJwTcaNl8NuujrtjvQZ7LnY3MlqltbtKLiGSUsZFQRCGdIZdWR5gCzYK5yQoxhiyhx7z2hyOl7AIlgmjsbueMrPHM6NAuwmRV0xvkqdOX3BB6bh6DZuWjRjuSik/MgZoM1AoFAoFAoFBiu7dJY3idQyOjIynoVYEMCPQgmg0rXhSxpGNWqaO3MCzsq69J05yAANyiEgAAlRQYv8AAIvcTw4ahCbZrckaQ+l0KM2cY1nJOcYyelBr3nK6TRJDNLLJ4UqSxswgyjIhQeURaGGlmGGVuvYgYDmT8kLJdanZjbiytocB8SO9vcvcecBcaSSm64PUDAoNq85Jt5NZEk0ZeS4kyjIce9IFuEGtG8rEat8kH7JA2oMy8nWwm94XxFfCLswx4aQmDwjkZKFTvkk5AIIIoMFryNbRgAPMQPccZZTgWDl7dR5Om+D6gdjkkNh+ULczeOTJnx5Z9GoaNc1v7vL21YKb4zsem21Bu8C4MtpEIVklkRUSNBIV8kcaBERQiqOg6nLHuTgYD6EE8X8NxKnZJchx8BMM5G33lLbklj0oJi4umwlDQMfuyhR8sOpZG7dGOMjOCaDo0HzIwAJJwAMk/CiYjflCgTwzccaULI0NiuEjIX+O2fMxyc6QRt8/mBUmLZu+1f1d6l8XhkVm1YtlnnMT934fP9H1ydx2aC5bhd6xaUH6mQg4dcE41HqMAkH4EZ6Uw5LVt5d+qfEdFiy4I1mljavePhK/VbefTQKBQKBQc7jlpDNEY5zpTUjBtZRldGDIyuCCGBUHr69Rmg43D+VLV1n8SaS9M0fgvJNKrsI/teGhjChBnzbAHODnYYDat+VY1SFXmuJWiuVuBJLIGdnRGRQ3l0hQrYwoXpk7kkhF7ylBL4p1yo8l0t0JEYLJFMsSQgxHTgDQmCGDZ1N2OKDbteBRxzRThpC8dvJbjU+rKySRyMzE+YvqjG+cbnbpgOFB7ObZI2iWa58Mw3ECIXjKxQ3CkSxx5j6Z0NqbLZRckjUCFs1LEg1MFVQFyxAHoMnpQZUYEAg5BGQR0I9aD6oFAoFAoFAoFAoFAoFAoFAoFAoPl1BGCMg9Qen9KDnLwrwxiB2iHZN3iAHRRGx8ijAGlCox0xQUDinHuJyW8lnd2ogmuJ1hgkR1KPGzecFdTMp0g9cbN2I30aifZ4Y6zydTwmlfP828ezSJtPy6fm9G4TYpbwxwIAFRAox8Op+JJyc/Gtta8MREKGfLbLktkt1mVU9p9i3gx3sQJltpFfIz9gkas43wDgn4ZrRqazwxeOzr+B5o8y2nvPs3jb59lq4PfrcwRTr0kjV8bbZGSpx3ByD8Qa30tFqxLkZ8M4ctsdusTs3ayaigUCgUFP8AaZbmWG1jCxOW4jbqFmXVE2dezr3Wg0eKiTh1rAg91sBNeqk89pCFiijKsQ/mGlWYpHHrcEDWPSg0LHjd3cm0gS7YI99d24ukiTNxBFbmRZFDKUJ1Bl1qNOUzg7igmC9v5JUxeuqzcWvbMKIoiI4YTcMCpK5MuIQAxOkZGVbByHM4rzVdJbWzteeHteq5V7aOeTwLpoY5FE6eFKQq+aNWQknI9KC5czcZli4bDPHLpMhtlkuPCI8KOUqJLjwiSEwCThiQO+aCm8RV+IiC3kujcW68Z8GO4EUDLMjWksuWDI0UrRuHj1BdJ3OM4wHrkUYRQqgKoAAAGAABgAAdABQfdAoFAoFBBoGaBmgZoJoFAoIzQTQKBQKBQRUClFfe+NA5zFZwbdP40mc74/ykbE7FQR3qv7+b0dmJ+z+Hbd8lvyr+664qy4zXv7VZo3icAq6MpB32Ix0qJjeJiWePJOO8WjrEqp7Lbk+7SWzZ1287xEE74zkbdhnI/I1X00+zNfhOzr+OUic9c0dL1i35c10qy4pQKBQKDVvJ4k0eKVGqRUTVjeQ50hc/e64oDzxO7W5Ks4QO0ZwSEYkKWXsCVbGeuD6UGVYFGnCgafs7Dy7Y8vpt6UGKNoTIYxo1piRlGNS+JrAcjsW0vv3waD6eyjYBWjQgEkAqpAJOSQPjQRc3EalI5GUGUlFVvvkKWZQO/lVjj0BoPtLdAFAVQFOVAUYU77gdjuf6mgzUCgUCgUCgrPMLyC8twPse7XbR7jJugieGFXOWbwjcHGDtq9KCm8Lurk2khDyPILfhDReI7H/f2J94TU7fbJCB0zgZ3AyaCx+1KSYQWwt5nhka+QBkLb6YZ5NDKCNakoAVJwaCt8I5nuI5r24WU3Czz8O8AOGEcUV1PPEhSIsPuKh6pqJGcUHct+dLjXbCVYUWQorlCJjre4khTIikYwqwj1BiJF1EoWBGSHG4lzpc3FnKdIRjBY3S+CWSRDLf+EbZmLbtiPBbyA5OVAoN3iXtCnihabTCM2FzcKrB/LNDcxwi3Y6hrZdbBsYyw226huX/ADDeNKwR4o44+Mw2R+qZnMZSKQlpDJgZMmn7P/WgxcC5nlKW8YaGJTBNOz3DysG03ng+EsjPlThup17so04GCF0bikauY5CYjnC+J5VfPTQ/2WOx8udQ6kAEZDeoFAoMVxMERnY4VVLE+gAyT/QVEzsmtZtMV+Kp+zGFjbPdyfxLqZ5W2IwM6UUZJJXYkfBq0aaPZ4p7ut4zaIzRhr0pER/n5/FcasOQigoXCT7nxq5hOFS7QSr2BcZJwT1OTIcD1+FVKexmmPjzd/Uf9R4ZjyR1xzw/Kei+Crbgfi+qBQKBQVT2gRytHaCHSJP8RtypZWZF+35mVSCQPmPnQcG/Wa0tOJWgaZ7gZuluFVhLNE7rli8YA8SPBjIX7qrgAeUBh49xqS7kumtZLlI/C4YiOqyx+ZuIMszxK438hCk4wdJByBQYL7hz2V3xEWzXbTmwt2gJknlZ1Uyi4KlyVd0UjSDkgk6RuRQStw7W197tcXgtAtoY5pluJJFlLj3lV6T+HoEeoj7JZyvTFBl5Zvp3WywbkD/ELhX1STSIyiwkbMbSqsjw+JggSZIcEZOBQZPZhdyG5kjeS5mxbBmkdrjwi2tf4kNwv1E+S+0blSA+wwKD0ygUCgUCgUEED+nT/p/3oBFBDoDjIBwcjPY+o+NBWrrmuzS4jtGBzM80KNpTwne2VC8erPUGTQBj7SsNtshv8M4tazx20wKIZ4lkhSTQsullBAVcncA76c0Gb/ELMax4sGzHxBrj2ZQztr36gI5OemkntQffvVqyNJrhKLu7akKrrUNlm6DUrKd+oINBz+Kcx20BVSNayRNc60EZj8OOSFHkZiw2XxVfIz5UY9QAQ7It0OnyqcbrsNu+V9KDI6AgggEEYIPT+lBzW4RpINvI0G+6KFaJuuxjYHT1JyhUnbOcCgR3k8e08WRk4kg1OuM7a4z5kOOw1DY77gENyyvY5gWjdXAYq2kg6WGMqw+6wyMqdxQV/wBo/EPd+HzMDgsBGMNg5c4OPXbJx6A1p1FuHHMul4Rh83V0iekc/pzdnglkLe3ihGBojVdiSMgb4J3xnNbKV4axCnqcvm5bZJ7zMpveL28BCyzRoSQMM4B8xwNuuM96TeIVrZK16y2Le4SRQ6Mrqc4ZSCDjY4I+NTExLKJieike0uLwns+IKDmC4UOQcZjYgkFuuPKV/wDearamOGa3+Eu/4LbzK5tNP368vWOn8/BeYnDKGG4IBB+B3FWd+7hWjadmSpQUCgUCgUCgUCgUCgUCgUCgUCgUCgg0FEh5NaV5FkZkVZeJAMNmb32WK4ilicE4MZXGSM6l6bbhNvyLIiQx+MhC2/DonOk5zYTGbKjO+vON8Y679KDdTk9vqcuh8K+vbrdTv7yLjQB6FTMpz/w0GrY8kSwQmOOZUPudjb5VSufdmkM5DA5QyCVhrXzKSSN6DT4hyVKls6qwdmt+IQBUBPm4hco6tliPLH94nfAJoPQYU0qB6AD+gxQfdAoINBq3XDo5G1kYcDAdSVfTudOtcHG526b0Hm/tMuLyOW0hhDXjLOLlYhHiUiM/ekXZurjZFwMZ1Hc6MkRa1Y+f0dPRXthw5c0R1jh/8nYm43PxRha2oktkAU3UjjTLET/5CD/PsRqG3oai9pvPBX5y4V72yW4KdO8unY8hcPiXT4IkPdpSWYnG5J6DPXYAVMafHEdE10uKO2/qr3G+TJOHn3zhbOGQgvCWLBlAwcA7v3JUknfy4IArTkwTT2sf0V8mmnF7eL6N+bjEfGOF3CoMTLCWaLGWEijUun1DFcA/H1GKz44zY5iOrr+D62sajHfptMb/AN3Z5Cv/AHjh8EhOW0aGJxnKEoTt66c/mK2YLcWOJWvFcEYdXekfHf681hrc55QKBQKBQKBQKBQKBQKBQKBQKBQKBQRigmgUCgUEYoJoFAoFB5Pxe/mn4xPHbAeN4Pusb5wIxs002rqGXzJsN8k52w1C9rWzTFevRf1ufytDj01PevPFP4R0j/L0Tl7gsVlCsMYHq7Y3dyPM7d8nH/QdquY6RSNoczHjildodSs2xFB5xzlwxuHXKcUtkGgtpuY1HVWPmb0GroT2bB3yapZqeXbzK/NQzUnDeM1Pmz+ym8jxdW8ZBRZvETAOND7Dc9caQPyqdLaNrRHxep8WmM2PDqY+9Xn6xyegirjilAoFAoFAoFAoFAoFAoFAoFAoFAoFAoFAoFAoFAoFAoNXiV4sEUkznCojOx36KM9tz8hWNrbRuibRWN5eV8hcatbYy3Uxd7mdjpjRS7hCxJAbpkncgnOFXb106XDMxOWe6jbX0vlm87zPSI26RC5JzZOw1Jw+4Knodhkdjg9KueXEd2cam884pL6/2pufw64/+tOCPifaMn+3P5H+1Fz+HXH9VpwR8T7Rk/25/Jz+J84xlJIb2zuIo3QqxKgjD7YzkY79Dmk4eKJiJa76uNprkrMQp3s6u0tuJ+GsgeKRXiDnKBujRtpPcldIB/zGuZixWw5ppKxo/E4tp/slp5RO9Z/WP58HtWavrHMoJoFAoFAoFAoFAoFAoFAoORfcTKXdvbLsHjnmfy6spCETQuDlW1TI2cHZSO+aDX4px8IkUyBwhu4YHWSCRGYTsIl0+IEIw0iNqwRhSOp2DHzTxxrWW0jDwxLPLIjSzglECQvKDjWnUoF3Peg0+Bc1yzNEJYggawNyQobUWE/hDSD0RhhhnoDu2Bmgmfn+2xC8SvMkjzozRaW0eBEZXwFJ8Q40kacggk52wQcW55t4ZIQro0JmCSy7smHtZbiMROpw8h0R+UZP1ibeZch005ptzIIjrVzcRW+lkIIllt/eVU+n1Y39DtQci858jMSyQxvpksrm6jlkX6sJbqp1MinWRl12GDQdy149G8vgqHZlZEdkjYxo7xCYKzfdBQg5O3mAzk4oOqGB6b0DNBNAoOVzBxyOzj1tlnY6Y413eR+yqBv+dZVru05s1ccc/o8p55lu5poLe4lBkkIPgRjKxayAgIB879dvgMHzVT1mSN4x17tWk02TU6iIy+7ETMx2iPxevcN4ZFboEjjRNhkoirkgYyQO9Wo5RssxSke7GzcxRkmo2EVIgrnrRExDzn2s8ERYEu40VWSUeIVUAsH2DMRjOG0jufNVbU8tr94U9Vo4yUmaRzjm1OAcyXNilu1wTNZyoNLgEtGemknqdOOh6jJHTFXaTXLSLR1VMWoyYYr5nOs9/g9Ot51kVXQhlZQysNwQdwQfStfR162iY3joyZolNAoFAoFAoFAoFAoFAoNa4sUeSOU5DxFtJBIyHUqysPvL0OD3VT2oIvLFJTGXz9XIJAASAWAIXUPvAasgHuAe1BjveFxyywTtnVbu7pg7ZeNom1DG/lc0GpxflqC6aRpdeZLU2zaWwPDL6/Trkd9iNiCKDUHKUSYcFpZVnlnBkZQHeWLwZEcLHpCMgA2TbtQc3gXIMa2UNvefWOjyO5RjpYvC9uF16QxCxMFU7EaV9KDqryhB4qTlpWdZYpiSww8sUBtxI6hcEmMgHGB5QQBltQY25Jtfd4rYGQJFazWoIYajDOoWRSSuM+VCCADlR2JBDft+ARxzGZHlXUyO6BgEd0iEKs22o+RVGnOnyg4zvQZp+EoTrjJhkznXGcZPcMhyrggn7QPXIwcEB8Ge4i+0izL3aPyyDcb+C2zAbk4bO2yk0Gza38cpIRssACVOQ4B6EqcEDYjPwPpQZLq5WJGkkYKigszHoAOtNt55MbWisbyp3B294kl4xcZEUasLZDtpjUeaTfGS2+M+vwGM72ildlLFvktOa/TsqnLlo17xOC5l8zOXu3GThIwdNsg09wVB3xkHfoc8rHWcmWLT6/4d/wANr5Xh+XPb3skxWPTrL2IV0nPKBQKBQc3mLh/vNrNB3eJlHT7WNuvxrC9eKsxLZhvFbxaejzP2aXqTxzcLnwUkVmj9Q33wp6ZGzD4gneqehyzWeCVPUaXyM19Nfp1j0l3+TOJvZ3D8KuTurZgbchlO4XPpjcbY+0OoxXWvWLRxQqaXLOK/kX+S/CtDppoFAoFAoFAoFAoFAoFAoFAoFAoFAoFAoFAoNPiPD4510uqkgHQxB1IxGNSMCGRvipB+NB5snALmGSPg5vHuopHNxMXXDxpr1MPELsWDkscNk5wehNbaRtE2lR1MzkvGKPWfRYOd3M7QcJhJUzENKVIylunX5Zx39MYOapZ5m0xSO7PP7W2Kvfr6I5FQSXV9cKMIsi2kYz0WFcEADbH2SDUYI9q0/J6LxCvk6bBgj/TxfVdhVlyCgUCgUHyaDxHjtg9rxC5miJDwyrdLlwC0btmTYDcZbB/4c5BzmuVkrNcs2jtzX/Gcfm6HBq6e9X2Z+X7LzzTZpxOwS8gz4iJ4sZUjVt9tCfUEH0IZfmK6+DJExE9pcDU44z4ovTrHN3eUuNC9tUm21Y0yAdpFA1fLOx+RFL14Z2WNNmjLji0O0KxWCgUCgUCgUCgUCgUCgUCgUCgUCgUCgUCgUGOeQIpY9FBY/IDJpCLTtG6n8mnyXXFJ9vGZ3BO5S3jzpHQYwAfngZ3rZlmKxt8FHSx72a3f9HJsL5orW845ICss4Kwal3SLISIY7AkKfQ4B361zotMVtlnu6HhGl+1amN/vT+ULbyXwn3SziiP2tOt8/wCd/Mw/LOPyqxhpwUiFzxDUfaNRa/bpHpHR3a2qRQKBQKCMUHn3PluIL+0uyB4cpNrOD0ZH8vmH3hpZzvt5FqnqI2vW3yd7w/bUaLPppjfaOKPl1T7PLj3W5uuFOxzHIXi1d0OCR88Mjde59DU6eeG043k9NPBa2KU8JX/DeKNa4xBdDXHsAquATpB+GCuB6ptXRn2q7tOP+hqJp2t+q/itLqJoFAoFAoFAoFAoFAoFAoFAoFAoFAoFAoFBUue7ppBFw6I4kum0tsSVhG8jf8sfLPzGzHHeVLV2mdsVes/o0+c4x4dtwi3G8zIpAP2IIyNbNvnt8zg9+tPUW4pisdzNXaK4a9/0fPMMEdxfWXDVAMcI94kQZ0hUGmMHt3x1779axvHFatI7c3pdBE6bSZM/SZ9iPnzn9F5FWocd9UCgUCgUCgrXtA4UbqykVATImJUx1ym5A2zkjPTvitOek2pMR1dLwnUxg1VZt7s8p9JUniXEGltrTjUAJmtyIp1Bx5Rtk5ySpz8dpPgcVbW4q1yx1jq5/juito9TNq9p+tZWPnmMXVlFfwbtCVnQjroOC2cb7YBOCPsneungvE+kubrK8eOMtesc1r4LxAXNvFOvR0DY9D95fmDkflWNo2nZcw5IyUi0d27UNhQKBQKBQKBQKBQKBQKBQKBQKBQKBQKCDQUrgc6y3d5xKRsRwg26E4ACR+aQ9eud9/WtmSeCkRPqoYZi+S2Wekcvonk+NriWfi0wwJPLACBlLdM77HYttt8D2O1LDHFM5J+Xo26as5Lzee/KPR9ez9DO91xJh/4iXEeTv4UXkXbAx0x+VTg9qZyfH+z0Xis+TXHpf9Ec/W3OVzqw45QKBQKBQKCCKDzfh9mtrxO5sJF/3a8jLICfLqxlgM7Z3cdzslUqxw5ZpPSz0GsiNb4bTLPO1PZn47T0/nq+uTf92nueC3B1I2podZB1Iy7qARjdfNgdw5xWWntOO845+Tx2COC1sFvk3/Z1cmFrjhshOuCRimc7xk9Rntkhug+2COtdHLG+1jQ34Zthnt+i71pdFNAoFAoFAoFAoFAoFAoFAoFAoFAoFAoOFzpxX3WzlcfbYeGmCAdb+UH8s5/Ks6RvKvqsnl45nuqd9ZERW3Aoch3VZbpkx5YtWXJYnqWxt8h0IBq6m/mX4I/kKvBtWuCPWXW54uNEMPDLfAkucQKo6LCAA5OOihdvlnrg1GadqxSvf9HpvCcFazOe/u4439Z+7C0cLsEt4UgjGFRAo/Lv8z1rdWsVjaFDNltlyTkt1nm26yaigUCgUCgUEUFI9qFg/gxX0QHi20ofO/8AD7jbcjUFzuNtVVdTWdovHWHc8DzV822nvPs5I2+fZo85Hx7e24za/wASHSxx10E7q22fKxI+TNtWGbnWMtezznimlvp8kzPvUn8mPmK8ANrxy2AKnSkwzvgjGlsHAI8yH46etdDBeMlFDUW4ZrqKfN6PFIGAZTkEAgjoQdwRWDqx8X3RJQKBQKBQKBQKBQKBQKBQKBQKBQKCKDz7mfi8bXpaXJgsArlRuZLmT+CoXudtj2w2475WvGLHNpczNki+bn0r+curypZPbxzcQvSEnm+slzssUa/ZTcnoN/h07b1cVZrve/WV3S4L2tvt7Vu39mvyXA93NLxSbPnJjtlII0QAnfGfvbf0JzvtGGJtM3n5ejv+I3rgx10lO3O342/ZdBVlxk0CgUCgUCgUCgx3ESurIwyrAqR6gjBFRMb8k1tNZiY7PNuXZW4bdPwm6w9vPqMTN5sh/KFIxjDYwRgAHJ+9VLH/AE7eXbpPR6TxDFTxHTfa8fvRG1o/v/O3o05uGe5XU3DHYC1vFLQs2MJLn6vJOTkEBfjlSN6zxT5GXh7S8JfFwWnFPu26fhK3ezfibTWYSTPiwuYmDfaGN1yOo2Onfupq/lj2t4WdBlm+LaesclrrWulAoFAoFAoFAoFAoFAoFAoFAoFAoOdx/iYtbeW4bGEQkZ2Bboq/mxA/OkzEc5as2Ty6TZ5/yDy5JcsL66UeHraaNW1fWSOc+Myk4wPu+uc/E6N5zW4rdI6QoaPT2tPHf1dfidy3GJTaQHFpHIPeJskCQrv4MeD5huMn8/TONrTlnhjp3evw0roKedk/7kx7MfD8Z/su1vCsaqiAKqqFVR0CgYAA9AKsRERG0ONa02mbW6yyVLEoFAoFAoFAoFANBXOd+Wxf25RcCVDqiYkgBu4OOxG3w2PatObFx127uj4Zrp0mbin3Z5THxhUbSZOMWrWNyVS+gLKhby5YeXt1zjDADtnHSq0TGanBb3oZeO+DxEebijfHbnE/Df4uRydxeXh9+Yrnya28OUHSMHGUk9OuNx1DE71bw5ZtXgydYeO097Yc+1+72YGs3efVSFAoFAoFAoFAoFAoIzQTQKBmgUEZoNbiHEIrdDLM6xoOrMcD5D1PwG9Y2tFecsbXrWN5l5vxbjkfEptcjCLh1s4di4OZ5ACQoXuSOi9cZPfArXnjne3Ksfmr6fFl8QzRTFG9Y/n0ddmveLDQEazsioDFseNMhxkKPuDG3pg9+gn28vLbav5vSxXTaDnv5mT/ANa/5XLh9jHbxrDEoRFGAB/+3NWaxFY2hyMuW+W83vO8y2alrKBQKBQKBQKBQKBQRigqnN/Jcd79bGfBuQwYSrtnHQNj0wMEbjAqvmwRfnHKfi63h/i2TS+xb2qT1rP9lA5pmnkVYOIwiO4VsRXWBodB9xyNiuTnV2zuBuap5bW5RfrHSWXiHgWDXY5y6C28xHuz1Wv2f87RSRJbXMgSZcRqzHaQDZfPkgv0HXftmrWHUxeNrdXm8GWaf0s3K0ctpX/NWlxNBGaCaCM0E0CgUCgigjNDkZofinNBgu72OEapHVFzjLsFGfTJ77Gksq0tadohpScx2agsbmHABJ+sQ7DfoDWHmV+LZGmzTO0Vlzbvn3h8YDeOr5OMIGY9DvgDptWudRjjuXwWpEzflEfFxrv2mKyubW1nl0Zy7LiNRg4cldRA2z5tO2aw+07+5WZU65YyX4cfP8e0KlDb3/HJ9Tn6tWHr4MW3Zc7tjPx+IFbaYLTPHl+ilkr507Vni/H7sen4r/wj2fWkDKza5ipLASnKajtq8PGnIGBn4U8mu/FL0NfEMtMMYccRWNtuUbTPz681tAraopoFAoFAoFAoFAoFAoFAoINBp8U4VDdRmKZA6n1G4OCMqex36isb0raNpbsGoyYLRfHO0vO+ZvZiFTXZlmI6xuRkj1RvX4H17Y31xpsUxwz/APFDxbzNXaMsRHF37buTwXna+sm93lQzhWZSj6vGBz017nbBxkHr6AVqmM2DrzhQw6nNSeGY32Wy39qdkxwyTxjGdTIpHywjE/8AKkazHPXk6+mtTPtFbRvPaeUu3Hzpw9sf7zHk4xkkdfmNq3Rnxz3WqaPNk3mld9m7/j9p/Mw/3U/1rPjrPSWH2fL/AKZ+jehmVwGVgykZBBBBB6EHuKlqmsxymH3mpRsZoT+KQaEJoINBUeOcnS3M7zC+niDYxGhIVQFA2ww6nJ/OtVqXmeVphUyaab234phxJvZOjsXe6dmPVmjUsfmScmtVtPNp52luxxnxxtXJMQ+D7Iov5g/2k/1qPs3/AClMTqI6ZZ/JI9kkY6XLD/4l/wBaTpt/vSj+vM7+ZL5HsjT+ab+yP30ro8cJyVyZK8N8lpj1j/D7+iZf5o/2R++rFceOvSsKc+HY5+9b6/s+7v2XPKFDX8uFGFzGG0j0XUxCjYdPQVv8yekcmddBijrvPrLVh9kcqKFTi16qjOFViFGTk4AfA3JrXuuRWKxtD7+iif8AGL79bfvolP0UT/jF9+tv30D6KJ/xi+/W376B9FE/4xffrb99A+iif8Yvv1t++gfRRP8AjF9+tv30D6KJ/wAYvv1t++gfRRP+MX362/fQPoon/GL79bfvoH0UT/jF9+tv30D6KJ/xi+/W376B9FE/4xffrb99A+iif8Yvv1t++gfRRP8AjF9+tv30D6KJ/wAYvv1t++gj6KJ/xi+/W376B9FE/wCMX362/fQPoon/ABi+/W376D4T2QkMXbiNxIxxkyIrk42G7Enpt1rOt7V6NGXTY8vvQ2ZPZUGxm7Y4GBmIHA7AefpWF+G/vViVb/8ANxfGfr+zGfZGv80f7Q/fVa+lx27bejbj0dcdotW1omPx/ZK+yRB/6pv7Sj/vWv7FXtMrEzn33jLb+fIPsjj/AJhv7S/61l9l/wCUnFqf92fyR9EUX8wf7S/61P2X/lKJnUT1yz+TNa+y0REtHeSRkjBKKFJHoSrDbpUxp7R0tLDLTNlja+SZha+WOAtZK6tcSzlmzmQ5wAMAAEnHfvW+sTEc53Thw+XG2+7uVk3IqDsVImoCpkQaiBFZJTUBUQiSpITQKBQKBQKBQKBQKBQKBQKBQKBQKCDRElRKSphEppKYRUCakKgRRCalL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IQERQQEhQWFBQWERUUFxYVFhcaFRgVFhUXFhQWFxQaHSggGBolHBUVITEiJSkrLjAwGh8zODMsNygtMCsBCgoKDg0OGhAQGzQkHyQsNCw3LSwsLCwsLC8sLCwsLDQsLCwvLywsLC80NCw0LCwsLCwsLCwsLCwsLCwsLCwsLP/AABEIALEBHAMBEQACEQEDEQH/xAAbAAEAAgMBAQAAAAAAAAAAAAAAAQYDBAUHAv/EAEIQAAIBAwIEAwQIBAMGBwAAAAECAwAEERIhBQYxQRMiUQcUYXEXIzJCVYGS0jNUkZMVUtEWJGKhscE0Q0SCg6Lw/8QAGgEBAAIDAQAAAAAAAAAAAAAAAAEEAgMFBv/EADgRAQACAQIEAwUHAwMFAQAAAAABAgMEERIhMUEFE3EiMlGBkRRCYaGx4fAjwdFSU2IkM5Ki8RX/2gAMAwEAAhEDEQA/APcaBQKBQM0DNAoFAoFAoFAoFAoFAoFAoFAoFAoFAoFBGaCaBQKBQKBQKBQKBQKBQa3Er1LeGWeTZIonlYgZwqKWbYddgaDj2vM0TGK3aSFLyW38URa8qGIQhC2Ac/WLgYBIyQNqA3Merhb8SjUZFnJcBCTjUkbMUJwCRqUjOBQb8/GEiiheTYzMiIqgktI6lgqj5Kx37A0HOHPFkQhEjFXhhnDCN9Ijnl8GNmOPLl9sHcUHxHztb4kLrImie4iClcswtVzPIFXOFG//AC7nFBFtzhE13NbEg6VieLRlnaN4TK8jKPsoNhqOBkqOpAoNhecLQqHDMQUtHACNki9JW2wMdWII+Heg04OckknEWnwlF1Pbt4obW3g2ouGZNIIXGTnUeg9Tig7fB+MR3aCSIPpKI6l0ZQySLqRlJGGBHpuO+KDfoJoFAoPktignNBNAoFAoFAoOHzXxGSGOJYiFee6htw5GoIHYlm0feOlWAHqQd8YIcC05mjtDemW/99W2iLtH4aC4R0cxyLlFRCurSBkdScnAoJs/aIJYVdLfxJTeJamOOUMmqSNpEeOZlUOMLg5C4OrrgZDJdc/+BBI9xAIp0uvdfDMwMXieCJwTcaNl8NuujrtjvQZ7LnY3MlqltbtKLiGSUsZFQRCGdIZdWR5gCzYK5yQoxhiyhx7z2hyOl7AIlgmjsbueMrPHM6NAuwmRV0xvkqdOX3BB6bh6DZuWjRjuSik/MgZoM1AoFAoFAoFBiu7dJY3idQyOjIynoVYEMCPQgmg0rXhSxpGNWqaO3MCzsq69J05yAANyiEgAAlRQYv8AAIvcTw4ahCbZrckaQ+l0KM2cY1nJOcYyelBr3nK6TRJDNLLJ4UqSxswgyjIhQeURaGGlmGGVuvYgYDmT8kLJdanZjbiytocB8SO9vcvcecBcaSSm64PUDAoNq85Jt5NZEk0ZeS4kyjIce9IFuEGtG8rEat8kH7JA2oMy8nWwm94XxFfCLswx4aQmDwjkZKFTvkk5AIIIoMFryNbRgAPMQPccZZTgWDl7dR5Om+D6gdjkkNh+ULczeOTJnx5Z9GoaNc1v7vL21YKb4zsem21Bu8C4MtpEIVklkRUSNBIV8kcaBERQiqOg6nLHuTgYD6EE8X8NxKnZJchx8BMM5G33lLbklj0oJi4umwlDQMfuyhR8sOpZG7dGOMjOCaDo0HzIwAJJwAMk/CiYjflCgTwzccaULI0NiuEjIX+O2fMxyc6QRt8/mBUmLZu+1f1d6l8XhkVm1YtlnnMT934fP9H1ydx2aC5bhd6xaUH6mQg4dcE41HqMAkH4EZ6Uw5LVt5d+qfEdFiy4I1mljavePhK/VbefTQKBQKBQc7jlpDNEY5zpTUjBtZRldGDIyuCCGBUHr69Rmg43D+VLV1n8SaS9M0fgvJNKrsI/teGhjChBnzbAHODnYYDat+VY1SFXmuJWiuVuBJLIGdnRGRQ3l0hQrYwoXpk7kkhF7ylBL4p1yo8l0t0JEYLJFMsSQgxHTgDQmCGDZ1N2OKDbteBRxzRThpC8dvJbjU+rKySRyMzE+YvqjG+cbnbpgOFB7ObZI2iWa58Mw3ECIXjKxQ3CkSxx5j6Z0NqbLZRckjUCFs1LEg1MFVQFyxAHoMnpQZUYEAg5BGQR0I9aD6oFAoFAoFAoFAoFAoFAoFAoFAoPl1BGCMg9Qen9KDnLwrwxiB2iHZN3iAHRRGx8ijAGlCox0xQUDinHuJyW8lnd2ogmuJ1hgkR1KPGzecFdTMp0g9cbN2I30aifZ4Y6zydTwmlfP828ezSJtPy6fm9G4TYpbwxwIAFRAox8Op+JJyc/Gtta8MREKGfLbLktkt1mVU9p9i3gx3sQJltpFfIz9gkas43wDgn4ZrRqazwxeOzr+B5o8y2nvPs3jb59lq4PfrcwRTr0kjV8bbZGSpx3ByD8Qa30tFqxLkZ8M4ctsdusTs3ayaigUCgUFP8AaZbmWG1jCxOW4jbqFmXVE2dezr3Wg0eKiTh1rAg91sBNeqk89pCFiijKsQ/mGlWYpHHrcEDWPSg0LHjd3cm0gS7YI99d24ukiTNxBFbmRZFDKUJ1Bl1qNOUzg7igmC9v5JUxeuqzcWvbMKIoiI4YTcMCpK5MuIQAxOkZGVbByHM4rzVdJbWzteeHteq5V7aOeTwLpoY5FE6eFKQq+aNWQknI9KC5czcZli4bDPHLpMhtlkuPCI8KOUqJLjwiSEwCThiQO+aCm8RV+IiC3kujcW68Z8GO4EUDLMjWksuWDI0UrRuHj1BdJ3OM4wHrkUYRQqgKoAAAGAABgAAdABQfdAoFAoFBBoGaBmgZoJoFAoIzQTQKBQKBQRUClFfe+NA5zFZwbdP40mc74/ykbE7FQR3qv7+b0dmJ+z+Hbd8lvyr+664qy4zXv7VZo3icAq6MpB32Ix0qJjeJiWePJOO8WjrEqp7Lbk+7SWzZ1287xEE74zkbdhnI/I1X00+zNfhOzr+OUic9c0dL1i35c10qy4pQKBQKDVvJ4k0eKVGqRUTVjeQ50hc/e64oDzxO7W5Ks4QO0ZwSEYkKWXsCVbGeuD6UGVYFGnCgafs7Dy7Y8vpt6UGKNoTIYxo1piRlGNS+JrAcjsW0vv3waD6eyjYBWjQgEkAqpAJOSQPjQRc3EalI5GUGUlFVvvkKWZQO/lVjj0BoPtLdAFAVQFOVAUYU77gdjuf6mgzUCgUCgUCgrPMLyC8twPse7XbR7jJugieGFXOWbwjcHGDtq9KCm8Lurk2khDyPILfhDReI7H/f2J94TU7fbJCB0zgZ3AyaCx+1KSYQWwt5nhka+QBkLb6YZ5NDKCNakoAVJwaCt8I5nuI5r24WU3Czz8O8AOGEcUV1PPEhSIsPuKh6pqJGcUHct+dLjXbCVYUWQorlCJjre4khTIikYwqwj1BiJF1EoWBGSHG4lzpc3FnKdIRjBY3S+CWSRDLf+EbZmLbtiPBbyA5OVAoN3iXtCnihabTCM2FzcKrB/LNDcxwi3Y6hrZdbBsYyw226huX/ADDeNKwR4o44+Mw2R+qZnMZSKQlpDJgZMmn7P/WgxcC5nlKW8YaGJTBNOz3DysG03ng+EsjPlThup17so04GCF0bikauY5CYjnC+J5VfPTQ/2WOx8udQ6kAEZDeoFAoMVxMERnY4VVLE+gAyT/QVEzsmtZtMV+Kp+zGFjbPdyfxLqZ5W2IwM6UUZJJXYkfBq0aaPZ4p7ut4zaIzRhr0pER/n5/FcasOQigoXCT7nxq5hOFS7QSr2BcZJwT1OTIcD1+FVKexmmPjzd/Uf9R4ZjyR1xzw/Kei+Crbgfi+qBQKBQVT2gRytHaCHSJP8RtypZWZF+35mVSCQPmPnQcG/Wa0tOJWgaZ7gZuluFVhLNE7rli8YA8SPBjIX7qrgAeUBh49xqS7kumtZLlI/C4YiOqyx+ZuIMszxK438hCk4wdJByBQYL7hz2V3xEWzXbTmwt2gJknlZ1Uyi4KlyVd0UjSDkgk6RuRQStw7W197tcXgtAtoY5pluJJFlLj3lV6T+HoEeoj7JZyvTFBl5Zvp3WywbkD/ELhX1STSIyiwkbMbSqsjw+JggSZIcEZOBQZPZhdyG5kjeS5mxbBmkdrjwi2tf4kNwv1E+S+0blSA+wwKD0ygUCgUCgUEED+nT/p/3oBFBDoDjIBwcjPY+o+NBWrrmuzS4jtGBzM80KNpTwne2VC8erPUGTQBj7SsNtshv8M4tazx20wKIZ4lkhSTQsullBAVcncA76c0Gb/ELMax4sGzHxBrj2ZQztr36gI5OemkntQffvVqyNJrhKLu7akKrrUNlm6DUrKd+oINBz+Kcx20BVSNayRNc60EZj8OOSFHkZiw2XxVfIz5UY9QAQ7It0OnyqcbrsNu+V9KDI6AgggEEYIPT+lBzW4RpINvI0G+6KFaJuuxjYHT1JyhUnbOcCgR3k8e08WRk4kg1OuM7a4z5kOOw1DY77gENyyvY5gWjdXAYq2kg6WGMqw+6wyMqdxQV/wBo/EPd+HzMDgsBGMNg5c4OPXbJx6A1p1FuHHMul4Rh83V0iekc/pzdnglkLe3ihGBojVdiSMgb4J3xnNbKV4axCnqcvm5bZJ7zMpveL28BCyzRoSQMM4B8xwNuuM96TeIVrZK16y2Le4SRQ6Mrqc4ZSCDjY4I+NTExLKJieike0uLwns+IKDmC4UOQcZjYgkFuuPKV/wDearamOGa3+Eu/4LbzK5tNP368vWOn8/BeYnDKGG4IBB+B3FWd+7hWjadmSpQUCgUCgUCgUCgUCgUCgUCgUCgUCgg0FEh5NaV5FkZkVZeJAMNmb32WK4ilicE4MZXGSM6l6bbhNvyLIiQx+MhC2/DonOk5zYTGbKjO+vON8Y679KDdTk9vqcuh8K+vbrdTv7yLjQB6FTMpz/w0GrY8kSwQmOOZUPudjb5VSufdmkM5DA5QyCVhrXzKSSN6DT4hyVKls6qwdmt+IQBUBPm4hco6tliPLH94nfAJoPQYU0qB6AD+gxQfdAoINBq3XDo5G1kYcDAdSVfTudOtcHG526b0Hm/tMuLyOW0hhDXjLOLlYhHiUiM/ekXZurjZFwMZ1Hc6MkRa1Y+f0dPRXthw5c0R1jh/8nYm43PxRha2oktkAU3UjjTLET/5CD/PsRqG3oai9pvPBX5y4V72yW4KdO8unY8hcPiXT4IkPdpSWYnG5J6DPXYAVMafHEdE10uKO2/qr3G+TJOHn3zhbOGQgvCWLBlAwcA7v3JUknfy4IArTkwTT2sf0V8mmnF7eL6N+bjEfGOF3CoMTLCWaLGWEijUun1DFcA/H1GKz44zY5iOrr+D62sajHfptMb/AN3Z5Cv/AHjh8EhOW0aGJxnKEoTt66c/mK2YLcWOJWvFcEYdXekfHf681hrc55QKBQKBQKBQKBQKBQKBQKBQKBQKBQRigmgUCgUEYoJoFAoFB5Pxe/mn4xPHbAeN4Pusb5wIxs002rqGXzJsN8k52w1C9rWzTFevRf1ufytDj01PevPFP4R0j/L0Tl7gsVlCsMYHq7Y3dyPM7d8nH/QdquY6RSNoczHjildodSs2xFB5xzlwxuHXKcUtkGgtpuY1HVWPmb0GroT2bB3yapZqeXbzK/NQzUnDeM1Pmz+ym8jxdW8ZBRZvETAOND7Dc9caQPyqdLaNrRHxep8WmM2PDqY+9Xn6xyegirjilAoFAoFAoFAoFAoFAoFAoFAoFAoFAoFAoFAoFAoFAoNXiV4sEUkznCojOx36KM9tz8hWNrbRuibRWN5eV8hcatbYy3Uxd7mdjpjRS7hCxJAbpkncgnOFXb106XDMxOWe6jbX0vlm87zPSI26RC5JzZOw1Jw+4Knodhkdjg9KueXEd2cam884pL6/2pufw64/+tOCPifaMn+3P5H+1Fz+HXH9VpwR8T7Rk/25/Jz+J84xlJIb2zuIo3QqxKgjD7YzkY79Dmk4eKJiJa76uNprkrMQp3s6u0tuJ+GsgeKRXiDnKBujRtpPcldIB/zGuZixWw5ppKxo/E4tp/slp5RO9Z/WP58HtWavrHMoJoFAoFAoFAoFAoFAoFAoORfcTKXdvbLsHjnmfy6spCETQuDlW1TI2cHZSO+aDX4px8IkUyBwhu4YHWSCRGYTsIl0+IEIw0iNqwRhSOp2DHzTxxrWW0jDwxLPLIjSzglECQvKDjWnUoF3Peg0+Bc1yzNEJYggawNyQobUWE/hDSD0RhhhnoDu2Bmgmfn+2xC8SvMkjzozRaW0eBEZXwFJ8Q40kacggk52wQcW55t4ZIQro0JmCSy7smHtZbiMROpw8h0R+UZP1ibeZch005ptzIIjrVzcRW+lkIIllt/eVU+n1Y39DtQci858jMSyQxvpksrm6jlkX6sJbqp1MinWRl12GDQdy149G8vgqHZlZEdkjYxo7xCYKzfdBQg5O3mAzk4oOqGB6b0DNBNAoOVzBxyOzj1tlnY6Y413eR+yqBv+dZVru05s1ccc/o8p55lu5poLe4lBkkIPgRjKxayAgIB879dvgMHzVT1mSN4x17tWk02TU6iIy+7ETMx2iPxevcN4ZFboEjjRNhkoirkgYyQO9Wo5RssxSke7GzcxRkmo2EVIgrnrRExDzn2s8ERYEu40VWSUeIVUAsH2DMRjOG0jufNVbU8tr94U9Vo4yUmaRzjm1OAcyXNilu1wTNZyoNLgEtGemknqdOOh6jJHTFXaTXLSLR1VMWoyYYr5nOs9/g9Ot51kVXQhlZQysNwQdwQfStfR162iY3joyZolNAoFAoFAoFAoFAoFAoNa4sUeSOU5DxFtJBIyHUqysPvL0OD3VT2oIvLFJTGXz9XIJAASAWAIXUPvAasgHuAe1BjveFxyywTtnVbu7pg7ZeNom1DG/lc0GpxflqC6aRpdeZLU2zaWwPDL6/Trkd9iNiCKDUHKUSYcFpZVnlnBkZQHeWLwZEcLHpCMgA2TbtQc3gXIMa2UNvefWOjyO5RjpYvC9uF16QxCxMFU7EaV9KDqryhB4qTlpWdZYpiSww8sUBtxI6hcEmMgHGB5QQBltQY25Jtfd4rYGQJFazWoIYajDOoWRSSuM+VCCADlR2JBDft+ARxzGZHlXUyO6BgEd0iEKs22o+RVGnOnyg4zvQZp+EoTrjJhkznXGcZPcMhyrggn7QPXIwcEB8Ge4i+0izL3aPyyDcb+C2zAbk4bO2yk0Gza38cpIRssACVOQ4B6EqcEDYjPwPpQZLq5WJGkkYKigszHoAOtNt55MbWisbyp3B294kl4xcZEUasLZDtpjUeaTfGS2+M+vwGM72ildlLFvktOa/TsqnLlo17xOC5l8zOXu3GThIwdNsg09wVB3xkHfoc8rHWcmWLT6/4d/wANr5Xh+XPb3skxWPTrL2IV0nPKBQKBQc3mLh/vNrNB3eJlHT7WNuvxrC9eKsxLZhvFbxaejzP2aXqTxzcLnwUkVmj9Q33wp6ZGzD4gneqehyzWeCVPUaXyM19Nfp1j0l3+TOJvZ3D8KuTurZgbchlO4XPpjcbY+0OoxXWvWLRxQqaXLOK/kX+S/CtDppoFAoFAoFAoFAoFAoFAoFAoFAoFAoFAoFAoNPiPD4510uqkgHQxB1IxGNSMCGRvipB+NB5snALmGSPg5vHuopHNxMXXDxpr1MPELsWDkscNk5wehNbaRtE2lR1MzkvGKPWfRYOd3M7QcJhJUzENKVIylunX5Zx39MYOapZ5m0xSO7PP7W2Kvfr6I5FQSXV9cKMIsi2kYz0WFcEADbH2SDUYI9q0/J6LxCvk6bBgj/TxfVdhVlyCgUCgUHyaDxHjtg9rxC5miJDwyrdLlwC0btmTYDcZbB/4c5BzmuVkrNcs2jtzX/Gcfm6HBq6e9X2Z+X7LzzTZpxOwS8gz4iJ4sZUjVt9tCfUEH0IZfmK6+DJExE9pcDU44z4ovTrHN3eUuNC9tUm21Y0yAdpFA1fLOx+RFL14Z2WNNmjLji0O0KxWCgUCgUCgUCgUCgUCgUCgUCgUCgUCgUCgUGOeQIpY9FBY/IDJpCLTtG6n8mnyXXFJ9vGZ3BO5S3jzpHQYwAfngZ3rZlmKxt8FHSx72a3f9HJsL5orW845ICss4Kwal3SLISIY7AkKfQ4B361zotMVtlnu6HhGl+1amN/vT+ULbyXwn3SziiP2tOt8/wCd/Mw/LOPyqxhpwUiFzxDUfaNRa/bpHpHR3a2qRQKBQKCMUHn3PluIL+0uyB4cpNrOD0ZH8vmH3hpZzvt5FqnqI2vW3yd7w/bUaLPppjfaOKPl1T7PLj3W5uuFOxzHIXi1d0OCR88Mjde59DU6eeG043k9NPBa2KU8JX/DeKNa4xBdDXHsAquATpB+GCuB6ptXRn2q7tOP+hqJp2t+q/itLqJoFAoFAoFAoFAoFAoFAoFAoFAoFAoFAoFBUue7ppBFw6I4kum0tsSVhG8jf8sfLPzGzHHeVLV2mdsVes/o0+c4x4dtwi3G8zIpAP2IIyNbNvnt8zg9+tPUW4pisdzNXaK4a9/0fPMMEdxfWXDVAMcI94kQZ0hUGmMHt3x1779axvHFatI7c3pdBE6bSZM/SZ9iPnzn9F5FWocd9UCgUCgUCgrXtA4UbqykVATImJUx1ym5A2zkjPTvitOek2pMR1dLwnUxg1VZt7s8p9JUniXEGltrTjUAJmtyIp1Bx5Rtk5ySpz8dpPgcVbW4q1yx1jq5/juito9TNq9p+tZWPnmMXVlFfwbtCVnQjroOC2cb7YBOCPsneungvE+kubrK8eOMtesc1r4LxAXNvFOvR0DY9D95fmDkflWNo2nZcw5IyUi0d27UNhQKBQKBQKBQKBQKBQKBQKBQKBQKBQKCDQUrgc6y3d5xKRsRwg26E4ACR+aQ9eud9/WtmSeCkRPqoYZi+S2Wekcvonk+NriWfi0wwJPLACBlLdM77HYttt8D2O1LDHFM5J+Xo26as5Lzee/KPR9ez9DO91xJh/4iXEeTv4UXkXbAx0x+VTg9qZyfH+z0Xis+TXHpf9Ec/W3OVzqw45QKBQKBQKCCKDzfh9mtrxO5sJF/3a8jLICfLqxlgM7Z3cdzslUqxw5ZpPSz0GsiNb4bTLPO1PZn47T0/nq+uTf92nueC3B1I2podZB1Iy7qARjdfNgdw5xWWntOO845+Tx2COC1sFvk3/Z1cmFrjhshOuCRimc7xk9Rntkhug+2COtdHLG+1jQ34Zthnt+i71pdFNAoFAoFAoFAoFAoFAoFAoFAoFAoFAoOFzpxX3WzlcfbYeGmCAdb+UH8s5/Ks6RvKvqsnl45nuqd9ZERW3Aoch3VZbpkx5YtWXJYnqWxt8h0IBq6m/mX4I/kKvBtWuCPWXW54uNEMPDLfAkucQKo6LCAA5OOihdvlnrg1GadqxSvf9HpvCcFazOe/u4439Z+7C0cLsEt4UgjGFRAo/Lv8z1rdWsVjaFDNltlyTkt1nm26yaigUCgUCgUEUFI9qFg/gxX0QHi20ofO/8AD7jbcjUFzuNtVVdTWdovHWHc8DzV822nvPs5I2+fZo85Hx7e24za/wASHSxx10E7q22fKxI+TNtWGbnWMtezznimlvp8kzPvUn8mPmK8ANrxy2AKnSkwzvgjGlsHAI8yH46etdDBeMlFDUW4ZrqKfN6PFIGAZTkEAgjoQdwRWDqx8X3RJQKBQKBQKBQKBQKBQKBQKBQKBQKCKDz7mfi8bXpaXJgsArlRuZLmT+CoXudtj2w2475WvGLHNpczNki+bn0r+curypZPbxzcQvSEnm+slzssUa/ZTcnoN/h07b1cVZrve/WV3S4L2tvt7Vu39mvyXA93NLxSbPnJjtlII0QAnfGfvbf0JzvtGGJtM3n5ejv+I3rgx10lO3O342/ZdBVlxk0CgUCgUCgUCgx3ESurIwyrAqR6gjBFRMb8k1tNZiY7PNuXZW4bdPwm6w9vPqMTN5sh/KFIxjDYwRgAHJ+9VLH/AE7eXbpPR6TxDFTxHTfa8fvRG1o/v/O3o05uGe5XU3DHYC1vFLQs2MJLn6vJOTkEBfjlSN6zxT5GXh7S8JfFwWnFPu26fhK3ezfibTWYSTPiwuYmDfaGN1yOo2Onfupq/lj2t4WdBlm+LaesclrrWulAoFAoFAoFAoFAoFAoFAoFAoFAoOdx/iYtbeW4bGEQkZ2Bboq/mxA/OkzEc5as2Ty6TZ5/yDy5JcsL66UeHraaNW1fWSOc+Myk4wPu+uc/E6N5zW4rdI6QoaPT2tPHf1dfidy3GJTaQHFpHIPeJskCQrv4MeD5huMn8/TONrTlnhjp3evw0roKedk/7kx7MfD8Z/su1vCsaqiAKqqFVR0CgYAA9AKsRERG0ONa02mbW6yyVLEoFAoFAoFAoFANBXOd+Wxf25RcCVDqiYkgBu4OOxG3w2PatObFx127uj4Zrp0mbin3Z5THxhUbSZOMWrWNyVS+gLKhby5YeXt1zjDADtnHSq0TGanBb3oZeO+DxEebijfHbnE/Df4uRydxeXh9+Yrnya28OUHSMHGUk9OuNx1DE71bw5ZtXgydYeO097Yc+1+72YGs3efVSFAoFAoFAoFAoFAoIzQTQKBmgUEZoNbiHEIrdDLM6xoOrMcD5D1PwG9Y2tFecsbXrWN5l5vxbjkfEptcjCLh1s4di4OZ5ACQoXuSOi9cZPfArXnjne3Ksfmr6fFl8QzRTFG9Y/n0ddmveLDQEazsioDFseNMhxkKPuDG3pg9+gn28vLbav5vSxXTaDnv5mT/ANa/5XLh9jHbxrDEoRFGAB/+3NWaxFY2hyMuW+W83vO8y2alrKBQKBQKBQKBQKBQRigqnN/Jcd79bGfBuQwYSrtnHQNj0wMEbjAqvmwRfnHKfi63h/i2TS+xb2qT1rP9lA5pmnkVYOIwiO4VsRXWBodB9xyNiuTnV2zuBuap5bW5RfrHSWXiHgWDXY5y6C28xHuz1Wv2f87RSRJbXMgSZcRqzHaQDZfPkgv0HXftmrWHUxeNrdXm8GWaf0s3K0ctpX/NWlxNBGaCaCM0E0CgUCgigjNDkZofinNBgu72OEapHVFzjLsFGfTJ77Gksq0tadohpScx2agsbmHABJ+sQ7DfoDWHmV+LZGmzTO0Vlzbvn3h8YDeOr5OMIGY9DvgDptWudRjjuXwWpEzflEfFxrv2mKyubW1nl0Zy7LiNRg4cldRA2z5tO2aw+07+5WZU65YyX4cfP8e0KlDb3/HJ9Tn6tWHr4MW3Zc7tjPx+IFbaYLTPHl+ilkr507Vni/H7sen4r/wj2fWkDKza5ipLASnKajtq8PGnIGBn4U8mu/FL0NfEMtMMYccRWNtuUbTPz681tAraopoFAoFAoFAoFAoFAoFAoINBp8U4VDdRmKZA6n1G4OCMqex36isb0raNpbsGoyYLRfHO0vO+ZvZiFTXZlmI6xuRkj1RvX4H17Y31xpsUxwz/APFDxbzNXaMsRHF37buTwXna+sm93lQzhWZSj6vGBz017nbBxkHr6AVqmM2DrzhQw6nNSeGY32Wy39qdkxwyTxjGdTIpHywjE/8AKkazHPXk6+mtTPtFbRvPaeUu3Hzpw9sf7zHk4xkkdfmNq3Rnxz3WqaPNk3mld9m7/j9p/Mw/3U/1rPjrPSWH2fL/AKZ+jehmVwGVgykZBBBBB6EHuKlqmsxymH3mpRsZoT+KQaEJoINBUeOcnS3M7zC+niDYxGhIVQFA2ww6nJ/OtVqXmeVphUyaab234phxJvZOjsXe6dmPVmjUsfmScmtVtPNp52luxxnxxtXJMQ+D7Iov5g/2k/1qPs3/AClMTqI6ZZ/JI9kkY6XLD/4l/wBaTpt/vSj+vM7+ZL5HsjT+ab+yP30ro8cJyVyZK8N8lpj1j/D7+iZf5o/2R++rFceOvSsKc+HY5+9b6/s+7v2XPKFDX8uFGFzGG0j0XUxCjYdPQVv8yekcmddBijrvPrLVh9kcqKFTi16qjOFViFGTk4AfA3JrXuuRWKxtD7+iif8AGL79bfvolP0UT/jF9+tv30D6KJ/xi+/W376B9FE/4xffrb99A+iif8Yvv1t++gfRRP8AjF9+tv30D6KJ/wAYvv1t++gfRRP+MX362/fQPoon/GL79bfvoH0UT/jF9+tv30D6KJ/xi+/W376B9FE/4xffrb99A+iif8Yvv1t++gfRRP8AjF9+tv30D6KJ/wAYvv1t++gj6KJ/xi+/W376B9FE/wCMX362/fQPoon/ABi+/W376D4T2QkMXbiNxIxxkyIrk42G7Enpt1rOt7V6NGXTY8vvQ2ZPZUGxm7Y4GBmIHA7AefpWF+G/vViVb/8ANxfGfr+zGfZGv80f7Q/fVa+lx27bejbj0dcdotW1omPx/ZK+yRB/6pv7Sj/vWv7FXtMrEzn33jLb+fIPsjj/AJhv7S/61l9l/wCUnFqf92fyR9EUX8wf7S/61P2X/lKJnUT1yz+TNa+y0REtHeSRkjBKKFJHoSrDbpUxp7R0tLDLTNlja+SZha+WOAtZK6tcSzlmzmQ5wAMAAEnHfvW+sTEc53Thw+XG2+7uVk3IqDsVImoCpkQaiBFZJTUBUQiSpITQKBQKBQKBQKBQKBQKBQKBQKBQKCDRElRKSphEppKYRUCakKgRRCalL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6" name="Picture 8" descr="http://mvpprograms.com/help/images/KurtosisP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46" y="3458851"/>
            <a:ext cx="5447354" cy="33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Arrow Connector 37"/>
          <p:cNvCxnSpPr/>
          <p:nvPr/>
        </p:nvCxnSpPr>
        <p:spPr>
          <a:xfrm>
            <a:off x="2971800" y="4572000"/>
            <a:ext cx="2743200" cy="6858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971800" y="4572000"/>
            <a:ext cx="4191000" cy="6858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Clusters in data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Statistical Task: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Data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sub-populations?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structure in data?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to do this?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i="1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provides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simple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approach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is a large literature of other methods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(will study more later)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(2 clusters)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6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6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6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4065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2443163" y="1531938"/>
            <a:ext cx="5005387" cy="7535862"/>
          </a:xfrm>
          <a:noFill/>
        </p:spPr>
      </p:pic>
    </p:spTree>
    <p:extLst>
      <p:ext uri="{BB962C8B-B14F-4D97-AF65-F5344CB8AC3E}">
        <p14:creationId xmlns:p14="http://schemas.microsoft.com/office/powerpoint/2010/main" val="5868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(2 clusters)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Dominant direction finds very distinct clusters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Skewer through meatballs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(in point cloud space)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Shows up clearly in scores plot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important use of scores plot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finding such structure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5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Toy Example with more clusters: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611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2443163" y="1531938"/>
            <a:ext cx="5005387" cy="7535862"/>
          </a:xfrm>
          <a:noFill/>
        </p:spPr>
      </p:pic>
    </p:spTree>
    <p:extLst>
      <p:ext uri="{BB962C8B-B14F-4D97-AF65-F5344CB8AC3E}">
        <p14:creationId xmlns:p14="http://schemas.microsoft.com/office/powerpoint/2010/main" val="34034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revealed by 2d scatterplots (4 clusters):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7137" name="Picture 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13382"/>
          <a:stretch>
            <a:fillRect/>
          </a:stretch>
        </p:blipFill>
        <p:spPr>
          <a:xfrm>
            <a:off x="1066800" y="1447800"/>
            <a:ext cx="7104063" cy="5856288"/>
          </a:xfrm>
          <a:noFill/>
        </p:spPr>
      </p:pic>
    </p:spTree>
    <p:extLst>
      <p:ext uri="{BB962C8B-B14F-4D97-AF65-F5344CB8AC3E}">
        <p14:creationId xmlns:p14="http://schemas.microsoft.com/office/powerpoint/2010/main" val="210032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Caution:  there are limitations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Revealed by NCI60 data</a:t>
            </a: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Microarray data</a:t>
            </a: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8 known different cancer types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Could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separate out clusters</a:t>
            </a: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specialized DWD directions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mostly not found using PCA</a:t>
            </a: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only finds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dirn</a:t>
            </a:r>
            <a:r>
              <a:rPr lang="en-US" i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of max variation</a:t>
            </a:r>
          </a:p>
          <a:p>
            <a:pPr marL="1066800" lvl="1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 </a:t>
            </a:r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use class label information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5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5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5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5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6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9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LGC Sans"/>
        <a:cs typeface="DejaVu LGC Sans"/>
      </a:majorFont>
      <a:minorFont>
        <a:latin typeface="Arial"/>
        <a:ea typeface="DejaVu LGC Sans"/>
        <a:cs typeface="DejaVu LGC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3770</TotalTime>
  <Words>2910</Words>
  <Application>Microsoft Office PowerPoint</Application>
  <PresentationFormat>On-screen Show (4:3)</PresentationFormat>
  <Paragraphs>917</Paragraphs>
  <Slides>108</Slides>
  <Notes>108</Notes>
  <HiddenSlides>0</HiddenSlides>
  <MMClips>12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2" baseType="lpstr">
      <vt:lpstr>Default Design</vt:lpstr>
      <vt:lpstr>7_Default Design</vt:lpstr>
      <vt:lpstr>Office Theme</vt:lpstr>
      <vt:lpstr>Equation</vt:lpstr>
      <vt:lpstr>Matlab Software</vt:lpstr>
      <vt:lpstr>Cornea Data</vt:lpstr>
      <vt:lpstr>PCA of Cornea Data</vt:lpstr>
      <vt:lpstr>PCA of Cornea Data</vt:lpstr>
      <vt:lpstr>PCA of Cornea Data</vt:lpstr>
      <vt:lpstr>PCA of Cornea Data</vt:lpstr>
      <vt:lpstr>Outliers in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Aside On Visualization</vt:lpstr>
      <vt:lpstr>Aside On Visualization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Big Picture View of PCA</vt:lpstr>
      <vt:lpstr>Big Picture View of PCA</vt:lpstr>
      <vt:lpstr>Big Picture View of PCA</vt:lpstr>
      <vt:lpstr>Big Picture View of PCA</vt:lpstr>
      <vt:lpstr>Big Picture View of PCA</vt:lpstr>
      <vt:lpstr>Big Picture View of PCA</vt:lpstr>
      <vt:lpstr>Big Picture View of PCA</vt:lpstr>
      <vt:lpstr>Big Picture View of PCA</vt:lpstr>
      <vt:lpstr>Big Picture View of PCA</vt:lpstr>
      <vt:lpstr>Big Picture View of PCA</vt:lpstr>
      <vt:lpstr>Big Picture View of PCA</vt:lpstr>
      <vt:lpstr>Big Picture View of PCA</vt:lpstr>
      <vt:lpstr>Big Picture View of PCA</vt:lpstr>
      <vt:lpstr>Correlation PCA</vt:lpstr>
      <vt:lpstr>Correlation PCA</vt:lpstr>
      <vt:lpstr>Correlation PCA</vt:lpstr>
      <vt:lpstr>Transformations</vt:lpstr>
      <vt:lpstr>Transformations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Transformations</vt:lpstr>
      <vt:lpstr>Transformations</vt:lpstr>
      <vt:lpstr>Transformations</vt:lpstr>
      <vt:lpstr>Transformations</vt:lpstr>
      <vt:lpstr>Transformations</vt:lpstr>
      <vt:lpstr>Transformations</vt:lpstr>
      <vt:lpstr>Transformations</vt:lpstr>
      <vt:lpstr>Transformations</vt:lpstr>
      <vt:lpstr>Transformations</vt:lpstr>
      <vt:lpstr>Transformations</vt:lpstr>
      <vt:lpstr>Transformations</vt:lpstr>
      <vt:lpstr>Transformations</vt:lpstr>
      <vt:lpstr>Transformations</vt:lpstr>
      <vt:lpstr>Transformations</vt:lpstr>
      <vt:lpstr>Transformations</vt:lpstr>
      <vt:lpstr>Transformations</vt:lpstr>
      <vt:lpstr>Transformations</vt:lpstr>
      <vt:lpstr>Transformations</vt:lpstr>
      <vt:lpstr>Transformations</vt:lpstr>
      <vt:lpstr>Transformations</vt:lpstr>
      <vt:lpstr>Transformations</vt:lpstr>
      <vt:lpstr>Transformations</vt:lpstr>
      <vt:lpstr>Transformations</vt:lpstr>
      <vt:lpstr>Clusters in data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169</cp:revision>
  <dcterms:created xsi:type="dcterms:W3CDTF">2001-06-08T01:38:43Z</dcterms:created>
  <dcterms:modified xsi:type="dcterms:W3CDTF">2014-09-03T21:48:02Z</dcterms:modified>
</cp:coreProperties>
</file>