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2"/>
  </p:notesMasterIdLst>
  <p:sldIdLst>
    <p:sldId id="582" r:id="rId2"/>
    <p:sldId id="595" r:id="rId3"/>
    <p:sldId id="596" r:id="rId4"/>
    <p:sldId id="597" r:id="rId5"/>
    <p:sldId id="632" r:id="rId6"/>
    <p:sldId id="650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702" r:id="rId34"/>
    <p:sldId id="683" r:id="rId35"/>
    <p:sldId id="684" r:id="rId36"/>
    <p:sldId id="685" r:id="rId37"/>
    <p:sldId id="686" r:id="rId38"/>
    <p:sldId id="687" r:id="rId39"/>
    <p:sldId id="688" r:id="rId40"/>
    <p:sldId id="689" r:id="rId41"/>
    <p:sldId id="690" r:id="rId42"/>
    <p:sldId id="691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  <p:sldId id="700" r:id="rId52"/>
    <p:sldId id="701" r:id="rId53"/>
    <p:sldId id="703" r:id="rId54"/>
    <p:sldId id="708" r:id="rId55"/>
    <p:sldId id="704" r:id="rId56"/>
    <p:sldId id="705" r:id="rId57"/>
    <p:sldId id="706" r:id="rId58"/>
    <p:sldId id="707" r:id="rId59"/>
    <p:sldId id="789" r:id="rId60"/>
    <p:sldId id="709" r:id="rId61"/>
    <p:sldId id="710" r:id="rId62"/>
    <p:sldId id="711" r:id="rId63"/>
    <p:sldId id="712" r:id="rId64"/>
    <p:sldId id="713" r:id="rId65"/>
    <p:sldId id="714" r:id="rId66"/>
    <p:sldId id="715" r:id="rId67"/>
    <p:sldId id="716" r:id="rId68"/>
    <p:sldId id="717" r:id="rId69"/>
    <p:sldId id="718" r:id="rId70"/>
    <p:sldId id="719" r:id="rId71"/>
    <p:sldId id="720" r:id="rId72"/>
    <p:sldId id="721" r:id="rId73"/>
    <p:sldId id="722" r:id="rId74"/>
    <p:sldId id="723" r:id="rId75"/>
    <p:sldId id="724" r:id="rId76"/>
    <p:sldId id="725" r:id="rId77"/>
    <p:sldId id="726" r:id="rId78"/>
    <p:sldId id="727" r:id="rId79"/>
    <p:sldId id="728" r:id="rId80"/>
    <p:sldId id="729" r:id="rId81"/>
    <p:sldId id="730" r:id="rId82"/>
    <p:sldId id="731" r:id="rId83"/>
    <p:sldId id="732" r:id="rId84"/>
    <p:sldId id="733" r:id="rId85"/>
    <p:sldId id="734" r:id="rId86"/>
    <p:sldId id="735" r:id="rId87"/>
    <p:sldId id="736" r:id="rId88"/>
    <p:sldId id="737" r:id="rId89"/>
    <p:sldId id="738" r:id="rId90"/>
    <p:sldId id="739" r:id="rId91"/>
    <p:sldId id="740" r:id="rId92"/>
    <p:sldId id="741" r:id="rId93"/>
    <p:sldId id="742" r:id="rId94"/>
    <p:sldId id="743" r:id="rId95"/>
    <p:sldId id="744" r:id="rId96"/>
    <p:sldId id="745" r:id="rId97"/>
    <p:sldId id="746" r:id="rId98"/>
    <p:sldId id="747" r:id="rId99"/>
    <p:sldId id="748" r:id="rId100"/>
    <p:sldId id="749" r:id="rId101"/>
    <p:sldId id="750" r:id="rId102"/>
    <p:sldId id="751" r:id="rId103"/>
    <p:sldId id="752" r:id="rId104"/>
    <p:sldId id="753" r:id="rId105"/>
    <p:sldId id="754" r:id="rId106"/>
    <p:sldId id="755" r:id="rId107"/>
    <p:sldId id="756" r:id="rId108"/>
    <p:sldId id="757" r:id="rId109"/>
    <p:sldId id="758" r:id="rId110"/>
    <p:sldId id="759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C"/>
    <a:srgbClr val="000000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0.wmf"/><Relationship Id="rId5" Type="http://schemas.openxmlformats.org/officeDocument/2006/relationships/image" Target="../media/image56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9BE04-F2CC-4DA0-9BA4-49CFC922235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47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0800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24F68-7683-4184-BA7B-DBCE622C3E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0790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F3C9A-67AC-41D8-B381-7027714729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8953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21F1E-750B-46AC-9E1D-A244C641C9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2599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7770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BB927-47DB-4A46-9CBB-65338F61A1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5633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14A50-AFD6-42F9-A517-594E1DE3CD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1823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9CCF3-EA1C-42DE-B0FE-C21145CFFA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781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B204E-939E-4BBD-B2FB-0DCAAFBCF4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248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040641-E4CE-43AF-AF0A-E8DBCA5B18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213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837711-6CA0-4632-928A-ED8A140ABB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3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06001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41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5413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80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196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142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9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458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5685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374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D45EA-7E5D-4D59-8071-701765F35C6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783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7114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1196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8890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88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444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238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7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0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48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2732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85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45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42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342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3432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3621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0100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024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3878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45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88430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71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8740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7337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3333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1525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33795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9738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4842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9372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22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4456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60154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3533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942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39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390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C97B4-F736-4F48-B19F-5145D5E4BD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74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BBADB-1309-4248-96D7-6598BA56886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610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D8140-7DFB-450D-A221-DEBDF8D1507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689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29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C6383-C282-4651-9769-AE8A895F6B4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4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217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B7685-39BD-4158-B49C-24ECB0A463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49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F712-E4F3-423C-8CA1-8FC87C1FA1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58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9F10-C2A3-4A8B-A9E9-A049F239A9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96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57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1D12-A53C-4E62-AC5A-E4A65EA5E4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68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DF317-5F3A-4FB4-8264-3EFAA1C410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46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48DBD-114D-4CE3-8494-4747230FBA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84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399FD-AD1C-46DE-86A1-10EB412034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17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B22AE-8E2F-431A-839C-351ADE2B6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468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ECB9C-90F3-4EFB-B065-AAACA68E18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9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1679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25ACF-4ADD-4E06-8B36-AB4D8298638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81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C8DE1-8374-4BC7-BA20-E7D874A281D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232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86F7E-12EF-45C3-B958-1D7367DE2E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67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695BD-9B6F-4DFE-9AF6-E3A489826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330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BB89B-B9EC-4DE6-9947-80E48EC077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80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179F1-2C3A-4CBA-8D2B-E53C02A0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89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84F334-B2D7-475B-A05D-FAAFDB6FE7F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56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6B312-53F4-4176-9114-9CE00712EC9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520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2B47B5-36F4-4373-A3E9-2A28DB8F15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771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551E46-3B6A-42C9-A3F5-2725EB5A18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5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05945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96DA61-88D9-4D1D-8BC6-19E47368C9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211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2C2ED-52A2-4F48-9D1B-19936370DFD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065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A3BF1-CB16-4F5F-97A7-C35A10FDE5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1685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0E8251-31EE-4EDC-B223-5D46F6CD73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861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596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993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9412F-AD30-4638-816E-080CE889CA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699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42806-B889-47C8-841F-0BD3456E40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955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140FA-4D01-4891-8351-A2A4CE5255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312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F5E621-4CFD-4C81-BC44-23D1B633AD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43189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26EB-9A6A-4CFC-94CA-6DFDA7D677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722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196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E89AC-FDBD-46EE-9A94-EF4A4D5FAC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5177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7B7327-7033-488E-B96B-1D44A47627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178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20036-BE6D-46D2-92EE-227B71CFEA0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44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D40A3-E1FC-4CA5-8668-31030197C7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055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3CA36-481D-4854-90B6-7A06AD41BA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34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9DB28-26E7-490C-8AAC-B75E2A5406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0207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17D6CE-A88D-439B-82E9-5826624E2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608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6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2D92-2FCE-4589-8F4E-0C77703109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3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G"/><Relationship Id="rId1" Type="http://schemas.microsoft.com/office/2007/relationships/media" Target="../media/media5.MP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48.png"/><Relationship Id="rId4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7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2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4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5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23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4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3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5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9056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2591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literature: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geometric median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(long before Huber) by:  Haldane (1948)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Shown unique for            by:  Milasevic and Ducharme (1987)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iterative algorithm:  Gower (1974)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(see also Sec. 3.2 of Huber).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 experience: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 for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30"/>
          <p:cNvGraphicFramePr>
            <a:graphicFrameLocks noChangeAspect="1"/>
          </p:cNvGraphicFramePr>
          <p:nvPr/>
        </p:nvGraphicFramePr>
        <p:xfrm>
          <a:off x="3886200" y="3276600"/>
          <a:ext cx="1008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6" imgW="634725" imgH="279279" progId="Equation.3">
                  <p:embed/>
                </p:oleObj>
              </mc:Choice>
              <mc:Fallback>
                <p:oleObj name="Equation" r:id="rId6" imgW="63472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1008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32"/>
          <p:cNvGraphicFramePr>
            <a:graphicFrameLocks noChangeAspect="1"/>
          </p:cNvGraphicFramePr>
          <p:nvPr/>
        </p:nvGraphicFramePr>
        <p:xfrm>
          <a:off x="5943600" y="6172200"/>
          <a:ext cx="1143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8" imgW="838200" imgH="279400" progId="Equation.3">
                  <p:embed/>
                </p:oleObj>
              </mc:Choice>
              <mc:Fallback>
                <p:oleObj name="Equation" r:id="rId8" imgW="838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72200"/>
                        <a:ext cx="1143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0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33800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9075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23584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1: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   Component-wise Robust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problem: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get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non-negative definiteness</a:t>
            </a:r>
          </a:p>
          <a:p>
            <a:pPr marL="711200" indent="-711200" eaLnBrk="1" hangingPunct="1">
              <a:buFontTx/>
              <a:buAutoNum type="alphaUcPeriod" startAt="2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Minimum Volume Ellipsoid: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Leroy (2005)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            (in available software)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for simple definition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affine invariant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8"/>
          <p:cNvGraphicFramePr>
            <a:graphicFrameLocks noChangeAspect="1"/>
          </p:cNvGraphicFramePr>
          <p:nvPr/>
        </p:nvGraphicFramePr>
        <p:xfrm>
          <a:off x="2971800" y="4876800"/>
          <a:ext cx="1179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quation" r:id="rId4" imgW="698500" imgH="279400" progId="Equation.3">
                  <p:embed/>
                </p:oleObj>
              </mc:Choice>
              <mc:Fallback>
                <p:oleObj name="Equation" r:id="rId4" imgW="698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0"/>
                        <a:ext cx="11795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9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difference between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Fun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Anal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&amp; Classical Multivariate Analysis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 Dimension, Low Sample Size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(sample size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&lt;  dimension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Classical Multivariate Analysis: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sphering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doesn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exist for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066800"/>
                <a:ext cx="8458200" cy="5486400"/>
              </a:xfrm>
              <a:blipFill rotWithShape="1">
                <a:blip r:embed="rId3"/>
                <a:stretch>
                  <a:fillRect l="-2161" t="-667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Approach to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 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have enough data for analysis, get more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Unworkable (and getting worse) for many modern settings: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Medical Imaging (e.g. Cornea Data)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Micro-arrays &amp; gene expression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Chemometric spectra data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2: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Pursuit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(cont.)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Problems: 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Results in many local optima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search problem very challenging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Especially in very high dimensions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examples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=4,5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Guoying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Li: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heard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but  60  seems too 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125" r="25403" b="24375"/>
          <a:stretch/>
        </p:blipFill>
        <p:spPr bwMode="auto">
          <a:xfrm>
            <a:off x="1554480" y="1554480"/>
            <a:ext cx="758952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  <p:sp>
        <p:nvSpPr>
          <p:cNvPr id="2" name="Oval 1"/>
          <p:cNvSpPr/>
          <p:nvPr/>
        </p:nvSpPr>
        <p:spPr>
          <a:xfrm>
            <a:off x="1773641" y="3383280"/>
            <a:ext cx="81715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>
            <a:endCxn id="2" idx="7"/>
          </p:cNvCxnSpPr>
          <p:nvPr/>
        </p:nvCxnSpPr>
        <p:spPr>
          <a:xfrm flipH="1">
            <a:off x="2471130" y="1371600"/>
            <a:ext cx="1872270" cy="2045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</p:spTree>
    <p:extLst>
      <p:ext uri="{BB962C8B-B14F-4D97-AF65-F5344CB8AC3E}">
        <p14:creationId xmlns:p14="http://schemas.microsoft.com/office/powerpoint/2010/main" val="2079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 &amp; Run Individually)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(Run “Script Files” = Command Sets)</a:t>
            </a:r>
          </a:p>
        </p:txBody>
      </p:sp>
    </p:spTree>
    <p:extLst>
      <p:ext uri="{BB962C8B-B14F-4D97-AF65-F5344CB8AC3E}">
        <p14:creationId xmlns:p14="http://schemas.microsoft.com/office/powerpoint/2010/main" val="34790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2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description of a function: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[function name]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Source Colors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2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Find Functions: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[category name]</a:t>
            </a: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stats</a:t>
            </a:r>
          </a:p>
        </p:txBody>
      </p:sp>
    </p:spTree>
    <p:extLst>
      <p:ext uri="{BB962C8B-B14F-4D97-AF65-F5344CB8AC3E}">
        <p14:creationId xmlns:p14="http://schemas.microsoft.com/office/powerpoint/2010/main" val="27137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3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38586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12657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3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7923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4144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5064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0051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75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129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292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VisualizeNextGen2011.m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567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</a:rPr>
              <a:t> Script File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uffix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934200" y="50292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2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VisualizeNextGen2011.m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567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</a:rPr>
              <a:t> Script File </a:t>
            </a:r>
            <a:r>
              <a:rPr lang="en-US" sz="2400" dirty="0">
                <a:solidFill>
                  <a:srgbClr val="000000"/>
                </a:solidFill>
              </a:rPr>
              <a:t>S</a:t>
            </a:r>
            <a:r>
              <a:rPr lang="en-US" sz="2400" dirty="0" smtClean="0">
                <a:solidFill>
                  <a:srgbClr val="000000"/>
                </a:solidFill>
              </a:rPr>
              <a:t>uffix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934200" y="50292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0200" y="1684200"/>
            <a:ext cx="469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On Course Web Page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76800" y="2330531"/>
            <a:ext cx="723900" cy="3613069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of Text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1143000"/>
            <a:ext cx="228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143000"/>
            <a:ext cx="2819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to Display String to Screen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143000"/>
            <a:ext cx="152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About Data (Maximizes Reproducibility)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1219200"/>
            <a:ext cx="2438400" cy="3352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Each Part of Analysis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1371600"/>
            <a:ext cx="3048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Keep Everything Done (Max’s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Reprod’ity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8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Some Are Graphics Shown (Can Repeat)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48200" y="1371600"/>
            <a:ext cx="7620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042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Graphics to Default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1676400" cy="1905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0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Different Program Parts in IF-Block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1371600"/>
            <a:ext cx="44958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Comment Out   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Unused Commands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371600"/>
            <a:ext cx="152400" cy="3505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5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 Data from Excel File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1371600"/>
            <a:ext cx="533400" cy="3962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Generic Functional Data Analysis: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Data Matrix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371600"/>
            <a:ext cx="7620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Structure, with Other Settings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1371600"/>
            <a:ext cx="1371600" cy="2971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Scores Scatterplot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1295400" cy="434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Careful Choice of Color Matrix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02053" y="1371600"/>
            <a:ext cx="1246347" cy="3124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PCA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1371600"/>
            <a:ext cx="9906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6104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Create Color Matrix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9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        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60107" y="1371600"/>
            <a:ext cx="3788093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1371600"/>
            <a:ext cx="3505200" cy="2743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2053" y="1371600"/>
            <a:ext cx="1855947" cy="3124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6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 Script Using Filename as a Command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1371600"/>
            <a:ext cx="2438400" cy="487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Cornea:   Outer surface of the eye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Driver of Vision:    Curvature of Cornea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Objects:  Images on the unit disk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Curvature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Heat Map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Thanks to K. L. Cohen, N. Tripoli,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UNC Ophthalmology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  Locantore, et al (1999)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(generally true for images):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challenging than for curves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(since can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overlay)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Instead view sequence of images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see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 structure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 for curves)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PCA type decomposition of variation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important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Nature of images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(on the unit disk, not usual rectangle)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is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Along radii of circle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(direction with most effect on vision)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Hotter (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curvature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Cooler (</a:t>
            </a: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for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curvature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 vec. is coeff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of Zernike expansion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~ Fourier basis, on disk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Conveniently represented in polar coord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 as features is large and wasteful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Natural to find more efficient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Polar Coordinate Tensor Product of: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 (angular)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Jacobi (radial, to avoid singularities)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Schwiegerling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Greivenkamp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Miller (1995)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Born &amp; Wolf (1980)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Representation   -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 Basis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 Space is Vector Space of Zernike Coefficients</a:t>
            </a:r>
          </a:p>
          <a:p>
            <a:pPr eaLnBrk="1" hangingPunct="1">
              <a:lnSpc>
                <a:spcPct val="11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Perform PCA There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206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PCA can find (often insightful)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direction of greatest variability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problem:  display of result (no overlays for images)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 show movie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marching along the direction vector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721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5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Simple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Toy 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17279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40327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that an outlier?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leaves range of other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Euclidean distance to others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large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relative to other distances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major difference in terms of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even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smoothness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lesson: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many directions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743200" y="58674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8674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705600" y="5791200"/>
          <a:ext cx="609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6" imgW="406048" imgH="342603" progId="Equation.3">
                  <p:embed/>
                </p:oleObj>
              </mc:Choice>
              <mc:Fallback>
                <p:oleObj name="Equation" r:id="rId6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91200"/>
                        <a:ext cx="609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1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130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8052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485900"/>
            <a:ext cx="774954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4572000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1143000"/>
            <a:ext cx="1752600" cy="3429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Total Power (upper right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Cornea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find PC2 outlier (by looking through data (careful!))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Problem: after removal, another point dominates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delete that, but then another appears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4th step have eliminated 10% of data (n = 43)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Motivates alternate approach: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main idea: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 (instead of delete) outliers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 large literature.  Good intro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different viewpoints) are: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 (1981)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Hampel, et al (1986)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Staudte &amp; Sheather (1990)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09600" y="35052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3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3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Controversy (cont.):</a:t>
            </a: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(depending on context)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of major (unfortunately bitter) debate!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to Cornea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model more sensible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Already know      some useful info in each data point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type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methods are sensible 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886200" y="4343400"/>
          <a:ext cx="3063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063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8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5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(cont.)?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ii.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Simplicial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depth  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depth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Liu (1990)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Paint Thickness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        dim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simplices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corners at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idea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invariance properties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 to compute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75907"/>
              </p:ext>
            </p:extLst>
          </p:nvPr>
        </p:nvGraphicFramePr>
        <p:xfrm>
          <a:off x="4953000" y="2667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583947" imgH="279279" progId="Equation.3">
                  <p:embed/>
                </p:oleObj>
              </mc:Choice>
              <mc:Fallback>
                <p:oleObj name="Equation" r:id="rId4" imgW="583947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7620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(cont.)?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iii.	Huber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        M-estimate: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data                    ,  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Estimate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of population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is the usual Euclidean norm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  use only      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(minimal impact by outliers) 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3048000" y="16002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4" imgW="317362" imgH="330057" progId="Equation.3">
                  <p:embed/>
                </p:oleObj>
              </mc:Choice>
              <mc:Fallback>
                <p:oleObj name="Equation" r:id="rId4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3352800" y="2286000"/>
          <a:ext cx="2514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Equation" r:id="rId6" imgW="1854200" imgH="419100" progId="Equation.3">
                  <p:embed/>
                </p:oleObj>
              </mc:Choice>
              <mc:Fallback>
                <p:oleObj name="Equation" r:id="rId6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5146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5029200" y="3505200"/>
          <a:ext cx="320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7" name="Equation" r:id="rId8" imgW="2921000" imgH="812800" progId="Equation.3">
                  <p:embed/>
                </p:oleObj>
              </mc:Choice>
              <mc:Fallback>
                <p:oleObj name="Equation" r:id="rId8" imgW="2921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200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20"/>
          <p:cNvGraphicFramePr>
            <a:graphicFrameLocks noChangeAspect="1"/>
          </p:cNvGraphicFramePr>
          <p:nvPr/>
        </p:nvGraphicFramePr>
        <p:xfrm>
          <a:off x="2743200" y="4343400"/>
          <a:ext cx="522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10" imgW="330200" imgH="419100" progId="Equation.3">
                  <p:embed/>
                </p:oleObj>
              </mc:Choice>
              <mc:Fallback>
                <p:oleObj name="Equation" r:id="rId10" imgW="33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5222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22"/>
          <p:cNvGraphicFramePr>
            <a:graphicFrameLocks noChangeAspect="1"/>
          </p:cNvGraphicFramePr>
          <p:nvPr/>
        </p:nvGraphicFramePr>
        <p:xfrm>
          <a:off x="4495800" y="50800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Equation" r:id="rId12" imgW="647419" imgH="342751" progId="Equation.3">
                  <p:embed/>
                </p:oleObj>
              </mc:Choice>
              <mc:Fallback>
                <p:oleObj name="Equation" r:id="rId12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0"/>
                        <a:ext cx="83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8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AutoNum type="romanLcPeriod" startAt="3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        M-estimate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of population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            :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Can show                       (sample mean)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(also called 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Fréchet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Mean”)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  use only      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(minimal impact by outliers) </a:t>
            </a:r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2971800" y="9144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4" imgW="317362" imgH="330057" progId="Equation.3">
                  <p:embed/>
                </p:oleObj>
              </mc:Choice>
              <mc:Fallback>
                <p:oleObj name="Equation" r:id="rId4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144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2819400" y="2133600"/>
          <a:ext cx="320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6" imgW="2921000" imgH="812800" progId="Equation.3">
                  <p:embed/>
                </p:oleObj>
              </mc:Choice>
              <mc:Fallback>
                <p:oleObj name="Equation" r:id="rId6" imgW="2921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3200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3810000" y="3505200"/>
          <a:ext cx="1443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Equation" r:id="rId8" imgW="419040" imgH="215640" progId="Equation.3">
                  <p:embed/>
                </p:oleObj>
              </mc:Choice>
              <mc:Fallback>
                <p:oleObj name="Equation" r:id="rId8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05200"/>
                        <a:ext cx="14430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22"/>
          <p:cNvGraphicFramePr>
            <a:graphicFrameLocks noChangeAspect="1"/>
          </p:cNvGraphicFramePr>
          <p:nvPr/>
        </p:nvGraphicFramePr>
        <p:xfrm>
          <a:off x="4495800" y="50800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Equation" r:id="rId10" imgW="647419" imgH="342751" progId="Equation.3">
                  <p:embed/>
                </p:oleObj>
              </mc:Choice>
              <mc:Fallback>
                <p:oleObj name="Equation" r:id="rId10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0"/>
                        <a:ext cx="83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2438400" y="2971800"/>
          <a:ext cx="10287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Equation" r:id="rId12" imgW="380880" imgH="203040" progId="Equation.3">
                  <p:embed/>
                </p:oleObj>
              </mc:Choice>
              <mc:Fallback>
                <p:oleObj name="Equation" r:id="rId12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10287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view of minimizer:  solution of 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useful viewpoint is based on: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=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data onto sphere 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at      with radius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representation: 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23"/>
          <p:cNvGraphicFramePr>
            <a:graphicFrameLocks noChangeAspect="1"/>
          </p:cNvGraphicFramePr>
          <p:nvPr/>
        </p:nvGraphicFramePr>
        <p:xfrm>
          <a:off x="3581400" y="2181225"/>
          <a:ext cx="4800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6" imgW="4076700" imgH="850900" progId="Equation.3">
                  <p:embed/>
                </p:oleObj>
              </mc:Choice>
              <mc:Fallback>
                <p:oleObj name="Equation" r:id="rId6" imgW="40767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81225"/>
                        <a:ext cx="4800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25"/>
          <p:cNvGraphicFramePr>
            <a:graphicFrameLocks noChangeAspect="1"/>
          </p:cNvGraphicFramePr>
          <p:nvPr/>
        </p:nvGraphicFramePr>
        <p:xfrm>
          <a:off x="457200" y="3886200"/>
          <a:ext cx="12192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8" imgW="850531" imgH="418918" progId="Equation.3">
                  <p:embed/>
                </p:oleObj>
              </mc:Choice>
              <mc:Fallback>
                <p:oleObj name="Equation" r:id="rId8" imgW="85053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12192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27"/>
          <p:cNvGraphicFramePr>
            <a:graphicFrameLocks noChangeAspect="1"/>
          </p:cNvGraphicFramePr>
          <p:nvPr/>
        </p:nvGraphicFramePr>
        <p:xfrm>
          <a:off x="3962400" y="4648200"/>
          <a:ext cx="338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3381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29"/>
          <p:cNvGraphicFramePr>
            <a:graphicFrameLocks noChangeAspect="1"/>
          </p:cNvGraphicFramePr>
          <p:nvPr/>
        </p:nvGraphicFramePr>
        <p:xfrm>
          <a:off x="6629400" y="4648200"/>
          <a:ext cx="2047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12" imgW="126835" imgH="266353" progId="Equation.3">
                  <p:embed/>
                </p:oleObj>
              </mc:Choice>
              <mc:Fallback>
                <p:oleObj name="Equation" r:id="rId12" imgW="126835" imgH="266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2047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3" name="Object 31"/>
          <p:cNvGraphicFramePr>
            <a:graphicFrameLocks noChangeAspect="1"/>
          </p:cNvGraphicFramePr>
          <p:nvPr/>
        </p:nvGraphicFramePr>
        <p:xfrm>
          <a:off x="4343400" y="5345113"/>
          <a:ext cx="41148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14" imgW="3035300" imgH="825500" progId="Equation.3">
                  <p:embed/>
                </p:oleObj>
              </mc:Choice>
              <mc:Fallback>
                <p:oleObj name="Equation" r:id="rId14" imgW="3035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45113"/>
                        <a:ext cx="41148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the solution of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solution of: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        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where projected data are centered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around until mean (of projected data) is at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96790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29"/>
          <p:cNvGraphicFramePr>
            <a:graphicFrameLocks noChangeAspect="1"/>
          </p:cNvGraphicFramePr>
          <p:nvPr/>
        </p:nvGraphicFramePr>
        <p:xfrm>
          <a:off x="3810000" y="1905000"/>
          <a:ext cx="4953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6" imgW="4076700" imgH="850900" progId="Equation.3">
                  <p:embed/>
                </p:oleObj>
              </mc:Choice>
              <mc:Fallback>
                <p:oleObj name="Equation" r:id="rId6" imgW="40767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05000"/>
                        <a:ext cx="49530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31"/>
          <p:cNvGraphicFramePr>
            <a:graphicFrameLocks noChangeAspect="1"/>
          </p:cNvGraphicFramePr>
          <p:nvPr/>
        </p:nvGraphicFramePr>
        <p:xfrm>
          <a:off x="3581400" y="3322638"/>
          <a:ext cx="5029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8" imgW="4013200" imgH="419100" progId="Equation.3">
                  <p:embed/>
                </p:oleObj>
              </mc:Choice>
              <mc:Fallback>
                <p:oleObj name="Equation" r:id="rId8" imgW="401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22638"/>
                        <a:ext cx="5029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33"/>
          <p:cNvGraphicFramePr>
            <a:graphicFrameLocks noChangeAspect="1"/>
          </p:cNvGraphicFramePr>
          <p:nvPr/>
        </p:nvGraphicFramePr>
        <p:xfrm>
          <a:off x="1524000" y="3886200"/>
          <a:ext cx="293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10" imgW="203024" imgH="355292" progId="Equation.3">
                  <p:embed/>
                </p:oleObj>
              </mc:Choice>
              <mc:Fallback>
                <p:oleObj name="Equation" r:id="rId1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2936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4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04737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</p:spTree>
    <p:extLst>
      <p:ext uri="{BB962C8B-B14F-4D97-AF65-F5344CB8AC3E}">
        <p14:creationId xmlns:p14="http://schemas.microsoft.com/office/powerpoint/2010/main" val="2606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2578</Words>
  <Application>Microsoft Office PowerPoint</Application>
  <PresentationFormat>On-screen Show (4:3)</PresentationFormat>
  <Paragraphs>761</Paragraphs>
  <Slides>110</Slides>
  <Notes>110</Notes>
  <HiddenSlides>0</HiddenSlides>
  <MMClips>9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1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Default Design</vt:lpstr>
      <vt:lpstr>Equation</vt:lpstr>
      <vt:lpstr>Yeast Cell Cycles, Freq. 2 Proj.</vt:lpstr>
      <vt:lpstr>Source Batch Adj:  Source Colors</vt:lpstr>
      <vt:lpstr>Source Batch Adj:  PC 1-3 &amp; DWD direction</vt:lpstr>
      <vt:lpstr>Source Batch Adj:  DWD Source Adjustment</vt:lpstr>
      <vt:lpstr>NCI 60:  Raw Data, Platform Colored</vt:lpstr>
      <vt:lpstr>NCI 60:  Fully Adjusted Data, Platform Colored</vt:lpstr>
      <vt:lpstr>Matlab Software</vt:lpstr>
      <vt:lpstr>Matlab Software</vt:lpstr>
      <vt:lpstr>Matlab Software</vt:lpstr>
      <vt:lpstr>Matlab Software</vt:lpstr>
      <vt:lpstr>Matlab Software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Script Files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Cornea Data</vt:lpstr>
      <vt:lpstr>Cornea Data</vt:lpstr>
      <vt:lpstr>Cornea Data</vt:lpstr>
      <vt:lpstr>Cornea Data</vt:lpstr>
      <vt:lpstr>Cornea Data</vt:lpstr>
      <vt:lpstr>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Important Aside </vt:lpstr>
      <vt:lpstr>Important Aside </vt:lpstr>
      <vt:lpstr>Robust PCA</vt:lpstr>
      <vt:lpstr>Robust PCA</vt:lpstr>
      <vt:lpstr>Robust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147</cp:revision>
  <dcterms:created xsi:type="dcterms:W3CDTF">2001-06-08T01:38:43Z</dcterms:created>
  <dcterms:modified xsi:type="dcterms:W3CDTF">2014-08-28T21:15:32Z</dcterms:modified>
</cp:coreProperties>
</file>