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1" r:id="rId2"/>
  </p:sldMasterIdLst>
  <p:notesMasterIdLst>
    <p:notesMasterId r:id="rId120"/>
  </p:notesMasterIdLst>
  <p:sldIdLst>
    <p:sldId id="262" r:id="rId3"/>
    <p:sldId id="263" r:id="rId4"/>
    <p:sldId id="374" r:id="rId5"/>
    <p:sldId id="268" r:id="rId6"/>
    <p:sldId id="388" r:id="rId7"/>
    <p:sldId id="466" r:id="rId8"/>
    <p:sldId id="472" r:id="rId9"/>
    <p:sldId id="473" r:id="rId10"/>
    <p:sldId id="494" r:id="rId11"/>
    <p:sldId id="518" r:id="rId12"/>
    <p:sldId id="519" r:id="rId13"/>
    <p:sldId id="520" r:id="rId14"/>
    <p:sldId id="530" r:id="rId15"/>
    <p:sldId id="540" r:id="rId16"/>
    <p:sldId id="564" r:id="rId17"/>
    <p:sldId id="565" r:id="rId18"/>
    <p:sldId id="567" r:id="rId19"/>
    <p:sldId id="568" r:id="rId20"/>
    <p:sldId id="569" r:id="rId21"/>
    <p:sldId id="570" r:id="rId22"/>
    <p:sldId id="571" r:id="rId23"/>
    <p:sldId id="572" r:id="rId24"/>
    <p:sldId id="573" r:id="rId25"/>
    <p:sldId id="574" r:id="rId26"/>
    <p:sldId id="575" r:id="rId27"/>
    <p:sldId id="559" r:id="rId28"/>
    <p:sldId id="561" r:id="rId29"/>
    <p:sldId id="562" r:id="rId30"/>
    <p:sldId id="709" r:id="rId31"/>
    <p:sldId id="563" r:id="rId32"/>
    <p:sldId id="576" r:id="rId33"/>
    <p:sldId id="577" r:id="rId34"/>
    <p:sldId id="578" r:id="rId35"/>
    <p:sldId id="702" r:id="rId36"/>
    <p:sldId id="704" r:id="rId37"/>
    <p:sldId id="703" r:id="rId38"/>
    <p:sldId id="705" r:id="rId39"/>
    <p:sldId id="579" r:id="rId40"/>
    <p:sldId id="706" r:id="rId41"/>
    <p:sldId id="708" r:id="rId42"/>
    <p:sldId id="707" r:id="rId43"/>
    <p:sldId id="580" r:id="rId44"/>
    <p:sldId id="581" r:id="rId45"/>
    <p:sldId id="582" r:id="rId46"/>
    <p:sldId id="583" r:id="rId47"/>
    <p:sldId id="584" r:id="rId48"/>
    <p:sldId id="585" r:id="rId49"/>
    <p:sldId id="586" r:id="rId50"/>
    <p:sldId id="587" r:id="rId51"/>
    <p:sldId id="588" r:id="rId52"/>
    <p:sldId id="589" r:id="rId53"/>
    <p:sldId id="590" r:id="rId54"/>
    <p:sldId id="591" r:id="rId55"/>
    <p:sldId id="592" r:id="rId56"/>
    <p:sldId id="593" r:id="rId57"/>
    <p:sldId id="594" r:id="rId58"/>
    <p:sldId id="595" r:id="rId59"/>
    <p:sldId id="596" r:id="rId60"/>
    <p:sldId id="597" r:id="rId61"/>
    <p:sldId id="598" r:id="rId62"/>
    <p:sldId id="599" r:id="rId63"/>
    <p:sldId id="600" r:id="rId64"/>
    <p:sldId id="601" r:id="rId65"/>
    <p:sldId id="602" r:id="rId66"/>
    <p:sldId id="603" r:id="rId67"/>
    <p:sldId id="604" r:id="rId68"/>
    <p:sldId id="605" r:id="rId69"/>
    <p:sldId id="606" r:id="rId70"/>
    <p:sldId id="607" r:id="rId71"/>
    <p:sldId id="608" r:id="rId72"/>
    <p:sldId id="609" r:id="rId73"/>
    <p:sldId id="610" r:id="rId74"/>
    <p:sldId id="611" r:id="rId75"/>
    <p:sldId id="612" r:id="rId76"/>
    <p:sldId id="613" r:id="rId77"/>
    <p:sldId id="614" r:id="rId78"/>
    <p:sldId id="615" r:id="rId79"/>
    <p:sldId id="616" r:id="rId80"/>
    <p:sldId id="617" r:id="rId81"/>
    <p:sldId id="618" r:id="rId82"/>
    <p:sldId id="619" r:id="rId83"/>
    <p:sldId id="620" r:id="rId84"/>
    <p:sldId id="621" r:id="rId85"/>
    <p:sldId id="622" r:id="rId86"/>
    <p:sldId id="623" r:id="rId87"/>
    <p:sldId id="624" r:id="rId88"/>
    <p:sldId id="625" r:id="rId89"/>
    <p:sldId id="626" r:id="rId90"/>
    <p:sldId id="627" r:id="rId91"/>
    <p:sldId id="628" r:id="rId92"/>
    <p:sldId id="629" r:id="rId93"/>
    <p:sldId id="630" r:id="rId94"/>
    <p:sldId id="631" r:id="rId95"/>
    <p:sldId id="632" r:id="rId96"/>
    <p:sldId id="633" r:id="rId97"/>
    <p:sldId id="634" r:id="rId98"/>
    <p:sldId id="635" r:id="rId99"/>
    <p:sldId id="636" r:id="rId100"/>
    <p:sldId id="637" r:id="rId101"/>
    <p:sldId id="638" r:id="rId102"/>
    <p:sldId id="639" r:id="rId103"/>
    <p:sldId id="640" r:id="rId104"/>
    <p:sldId id="641" r:id="rId105"/>
    <p:sldId id="642" r:id="rId106"/>
    <p:sldId id="643" r:id="rId107"/>
    <p:sldId id="644" r:id="rId108"/>
    <p:sldId id="645" r:id="rId109"/>
    <p:sldId id="646" r:id="rId110"/>
    <p:sldId id="647" r:id="rId111"/>
    <p:sldId id="648" r:id="rId112"/>
    <p:sldId id="649" r:id="rId113"/>
    <p:sldId id="650" r:id="rId114"/>
    <p:sldId id="652" r:id="rId115"/>
    <p:sldId id="653" r:id="rId116"/>
    <p:sldId id="654" r:id="rId117"/>
    <p:sldId id="655" r:id="rId118"/>
    <p:sldId id="656" r:id="rId1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99"/>
    <a:srgbClr val="FFB279"/>
    <a:srgbClr val="DA71FF"/>
    <a:srgbClr val="D357FF"/>
    <a:srgbClr val="D1FFD1"/>
    <a:srgbClr val="E1FFE1"/>
    <a:srgbClr val="C8C8FF"/>
    <a:srgbClr val="E1E0FF"/>
    <a:srgbClr val="C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1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9368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2ADA-E150-416C-8440-FF1FDD1E01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65217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F2532B-0719-402C-999E-FBA1DB980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419143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7B55A8-9063-450C-AECD-FF3BBB03D7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931460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E0EDDB-52E9-4C43-865A-0F2A40765BF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472769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FBFA1B-ECBB-4D34-BE25-CE54F63312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600451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6E824A-A4C1-4227-89AD-97B262F72E0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715123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254489-CC4C-4429-8A54-B45466945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528177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23D87-8465-4D8E-B488-DA8F823A4D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985358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54AA3-A99E-4536-99AF-0B17359AFE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327072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A27F3E-F2E3-4C62-9721-94BD3CB445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7770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808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0A76FF-C381-4D35-A0D1-3A244D486E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891824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52706-6E80-4B41-B85E-A23CC1FB15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561578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92E00-6897-4AE5-A143-22F963AC1C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2179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6D7AA-9D74-4C36-9EDA-9F71EC8F3FB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631570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89D91-AB83-4B28-9E0C-B07EB84A90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754829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14015-ACD1-4BB6-829C-2C7668ABEB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30622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CA7E05-32A0-48B3-97D9-439A2470CD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374145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3371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62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A6C729-55AA-4084-B29C-0E114D2539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4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D7C1D1D-591E-4445-B475-B3FEFF6025F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57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731B01-D31B-4AE7-AB48-50E37AFA9C3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137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771376-885A-46C1-B4CA-CD2186B13690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6189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5740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411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1C3557-D25E-47FB-9F02-19F33A230864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538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751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14015-ACD1-4BB6-829C-2C7668ABEB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9622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CA7E05-32A0-48B3-97D9-439A2470CD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2477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4782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C9CBA-E599-4EC3-95BE-1B7053CCA9E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61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A18E07-8B1E-4629-9FB4-9FB2A562924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20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A18E07-8B1E-4629-9FB4-9FB2A562924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20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7C8B94-B60C-40C5-A149-EFDD8BEEA74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03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5BDA8-6C72-44B8-8163-01DDF8C17A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88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5BDA8-6C72-44B8-8163-01DDF8C17A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5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70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26A902-79F3-40F8-A017-88AAADB1FE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92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64B527-266F-4FD5-8714-D7EBF362E20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42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C95CC6-6A58-416B-B5A5-70D0329CD27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75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8ECC80-5A4A-4E19-9F79-934D37B671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67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8ECC80-5A4A-4E19-9F79-934D37B671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39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8ECC80-5A4A-4E19-9F79-934D37B671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176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8ECC80-5A4A-4E19-9F79-934D37B671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35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8ECC80-5A4A-4E19-9F79-934D37B671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91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1F8A1-A387-4DE7-B68C-6E345F7BB64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685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1F8A1-A387-4DE7-B68C-6E345F7BB64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1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86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1F8A1-A387-4DE7-B68C-6E345F7BB64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356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1F8A1-A387-4DE7-B68C-6E345F7BB64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949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6CC274-3814-4E91-8D4E-1D99C5066C1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480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E6399-B0B5-4ED8-ACA6-969D062FEA5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87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09BE04-F2CC-4DA0-9BA4-49CFC922235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473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A4A1DA-4826-4A8F-B08A-5F8610D84A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447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D06548-236E-40A6-8F03-528DEBDF9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90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CCB6EA-96C8-40FC-9459-92A2363B81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577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DD5AA-682A-431E-8FA4-717BDD58F6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100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935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0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4C9BE-11A5-4D92-A5AB-078BACD7BE4F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0774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8702A7-0BC8-4BC1-95E7-BE65149B4B4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5439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CFDB37-7609-4F1F-954C-A617889EFD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2431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061E4A-339C-4E13-A8C5-489901B40D6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4265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BDA907-9ADD-40EC-92F9-C37BC433E6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27410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28588C-D755-4436-B967-C260D451900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41382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58D340-CB2F-46D5-8780-2840C5FD472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23288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C4936C-9A94-4286-B9CB-1B40EA0F82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73331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DD45EA-7E5D-4D59-8071-701765F35C6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47838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3D974-8C72-48A9-B0D8-22E8721857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27320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F5EAB-8533-4166-9173-28AF6A76D99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884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1E025E-0BAA-459A-B719-6CE57C6A94C0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213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CB796C-487B-4265-B3EE-4BF05FCEBFA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19040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63151-F544-40BB-AD45-1D0151ACC50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48892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C626-1ACC-416B-9819-3E3BBA3116A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68747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2DD81-7494-4F93-8DA5-51D485209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46208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7480B-451F-4986-BDF0-BC1AD24F3AB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886743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809376-2139-464B-AF76-6C67225252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33377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D3ECE7-CB3F-4832-B97B-1F04C758F6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35165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8BEA7-7BA3-45DF-8926-541D2D6AC9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60935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BA130-8188-4C5D-BD8A-512A71AE09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10943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FB2B3-B1C0-4865-A43F-C9EA7290E8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886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88D17B-E45B-4588-B020-D795B3B5D4AC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054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2AA047-D2F4-41F2-9AB7-6C63B719FB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01771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4E99A9-4B77-4FBE-A03E-5EA5480739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26297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22C82B-61F1-4EB0-9359-AA53771D03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46351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ED9C4F-0270-4CF6-B3A3-8226FC36E96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536845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ED9C4F-0270-4CF6-B3A3-8226FC36E96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68782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ED9C4F-0270-4CF6-B3A3-8226FC36E96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56493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ED9C4F-0270-4CF6-B3A3-8226FC36E96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102936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ED9C4F-0270-4CF6-B3A3-8226FC36E96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48529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AD2140-00FE-4F1C-8487-3D18A6424FB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49520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C60442-622F-486F-8E2C-85C368DC97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935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6CE3E5-39EC-42FF-88CD-87CE6A6D1CD4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426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ACDCE4-518F-417D-A350-B0E0445501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335767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E05784-7FEE-489F-94B2-759F0D51266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791562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4E8A4D-570B-477E-8994-A8321282791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138295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9A47F-1EE1-47BF-B25A-A63751CB0B8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74512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BB34B1-76D1-43F5-91E0-9591A29F14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541196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85FDFD-E662-45D6-B3D4-A27CD951BC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416561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E811A0-43DC-449D-BC95-A840CED4A97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50919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E67C-DD75-4971-9666-B133AA676FB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388332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DE46A4-1729-470C-AB65-D4E42E9D6A9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870375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97877-9C67-4CE4-ACFE-451829A430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8721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E02DF-BE92-4887-962F-01D48BEE68CB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7310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3D4F9-9424-4583-ACCD-608C2346E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0818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4D153-D32F-406B-A69D-4646A57630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420859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456D3E-64FD-4CE3-AD47-065E3318B3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018012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03932-DD54-4646-9B3D-3E758D5DBC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94991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86BF3-385B-479D-B840-94D0935C5F3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4456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4EACD6-CEC7-4AEE-8FCD-37512227BA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397487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C6C6A6-A21C-4F0C-8587-C5A498988D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472043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A291E7-E007-4764-943D-306D2C3046E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17137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A50754-5815-43E8-AA6A-80914F5363F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423599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A42F3-BF89-4079-9F0F-09CA1C30EF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072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or892fall2014.web.unc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nc.edu/pubsup/dwd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5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61.png"/><Relationship Id="rId4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.nci.nih.gov/datasetsNature2000.jsp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892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smtClean="0"/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4320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3246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810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DWD adjusted data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465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Mean Adjustment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5604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Mean Adjustment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1887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Col. Mean Adj., Rescaled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2426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&amp; Column Mean Adj.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011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DWD &amp; Column Mean Adjusted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8592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Stand. Dev. Adjustment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1852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S.D. Adjustment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7504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Col. S.D. Adj., Rescaled</a:t>
            </a: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7537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3014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Stand. Dev. adjustment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220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1600"/>
            <a:ext cx="7786687" cy="5500688"/>
          </a:xfrm>
          <a:noFill/>
        </p:spPr>
      </p:pic>
    </p:spTree>
    <p:extLst>
      <p:ext uri="{BB962C8B-B14F-4D97-AF65-F5344CB8AC3E}">
        <p14:creationId xmlns:p14="http://schemas.microsoft.com/office/powerpoint/2010/main" val="40602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 Platform Colored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2206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Cluster</a:t>
            </a: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66750" y="4067175"/>
            <a:ext cx="2438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BREAST.MDAMB435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BREAST.MDN  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MELAN.MALME3M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MELAN.SKMEL2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MELAN.SKMEL5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MELAN.SKMEL28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MELAN.M14   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MELAN.UACC62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MELAN.UACC257</a:t>
            </a:r>
            <a:r>
              <a:rPr lang="en-US" smtClean="0">
                <a:solidFill>
                  <a:srgbClr val="FFFFFF"/>
                </a:solidFill>
                <a:latin typeface="Tahom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3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 Cluster</a:t>
            </a:r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93738" y="4067175"/>
            <a:ext cx="18272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LEUK.CCRFCEM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LEUK.K562   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LEUK.MOLT4  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LEUK.HL60   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LEUK.RPMI8266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LEUK.SR </a:t>
            </a:r>
          </a:p>
        </p:txBody>
      </p:sp>
    </p:spTree>
    <p:extLst>
      <p:ext uri="{BB962C8B-B14F-4D97-AF65-F5344CB8AC3E}">
        <p14:creationId xmlns:p14="http://schemas.microsoft.com/office/powerpoint/2010/main" val="40976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DWD Appl’n: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Effectiveness of Adjustment</a:t>
            </a:r>
          </a:p>
        </p:txBody>
      </p:sp>
    </p:spTree>
    <p:extLst>
      <p:ext uri="{BB962C8B-B14F-4D97-AF65-F5344CB8AC3E}">
        <p14:creationId xmlns:p14="http://schemas.microsoft.com/office/powerpoint/2010/main" val="33511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5402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cancer types clearly distinct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these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chosen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less clear cut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NSCLC   (at least 3 subtypes)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(4 published subtypes)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 was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effective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(very few black connectors visible)</a:t>
            </a:r>
          </a:p>
        </p:txBody>
      </p:sp>
    </p:spTree>
    <p:extLst>
      <p:ext uri="{BB962C8B-B14F-4D97-AF65-F5344CB8AC3E}">
        <p14:creationId xmlns:p14="http://schemas.microsoft.com/office/powerpoint/2010/main" val="32850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1947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" name="ToyEGAppleBananaPear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9525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16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988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need to look at more PCs?</a:t>
            </a:r>
          </a:p>
          <a:p>
            <a:pPr marL="457200" indent="-457200"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array of such PCA projections: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066800" y="3657600"/>
          <a:ext cx="71199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2552400" imgH="672840" progId="Equation.3">
                  <p:embed/>
                </p:oleObj>
              </mc:Choice>
              <mc:Fallback>
                <p:oleObj name="Equation" r:id="rId4" imgW="255240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711993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9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57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0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There Better Directions?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“feels” maximal variation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</p:txBody>
      </p:sp>
    </p:spTree>
    <p:extLst>
      <p:ext uri="{BB962C8B-B14F-4D97-AF65-F5344CB8AC3E}">
        <p14:creationId xmlns:p14="http://schemas.microsoft.com/office/powerpoint/2010/main" val="5465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  <a:p>
            <a:pPr marL="457200" indent="-457200"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Directions to “Best Separate” Classes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Disjoint Pairs  (thus 4 Directions)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DWD: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Discrimination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(&amp; Motivated) Later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All Data on These 4 Directions</a:t>
            </a:r>
          </a:p>
        </p:txBody>
      </p:sp>
    </p:spTree>
    <p:extLst>
      <p:ext uri="{BB962C8B-B14F-4D97-AF65-F5344CB8AC3E}">
        <p14:creationId xmlns:p14="http://schemas.microsoft.com/office/powerpoint/2010/main" val="8061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9557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http://stor892fall2014.web.unc.edu/</a:t>
            </a: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</a:t>
            </a:r>
            <a:r>
              <a:rPr lang="en-US" dirty="0" err="1" smtClean="0"/>
              <a:t>Marron</a:t>
            </a:r>
            <a:r>
              <a:rPr lang="en-US" dirty="0" smtClean="0"/>
              <a:t> Courses”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cancer types clearly distinct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these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chosen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less clear cut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NSCLC   (at least 3 subtypes)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(4 published subtypes)</a:t>
            </a:r>
          </a:p>
        </p:txBody>
      </p:sp>
    </p:spTree>
    <p:extLst>
      <p:ext uri="{BB962C8B-B14F-4D97-AF65-F5344CB8AC3E}">
        <p14:creationId xmlns:p14="http://schemas.microsoft.com/office/powerpoint/2010/main" val="5004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DWD Directions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 Orthogonal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(PCA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may be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 a constraint)</a:t>
            </a:r>
          </a:p>
        </p:txBody>
      </p:sp>
    </p:spTree>
    <p:extLst>
      <p:ext uri="{BB962C8B-B14F-4D97-AF65-F5344CB8AC3E}">
        <p14:creationId xmlns:p14="http://schemas.microsoft.com/office/powerpoint/2010/main" val="38415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9138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so distinct as in DWD view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 </a:t>
            </a:r>
            <a:r>
              <a:rPr lang="en-US" altLang="ko-KR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constraint???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dir’ns are </a:t>
            </a:r>
            <a:r>
              <a:rPr lang="en-US" altLang="ko-KR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orthogonal</a:t>
            </a:r>
          </a:p>
          <a:p>
            <a:pPr marL="457200" indent="-457200" eaLnBrk="1" hangingPunct="1">
              <a:buFontTx/>
              <a:buNone/>
            </a:pPr>
            <a:endParaRPr lang="en-US" altLang="ko-KR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76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Main Point: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May be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Important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 Structure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Not Visible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Few PCs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98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Example Showing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 Beyond PCA</a:t>
            </a:r>
          </a:p>
        </p:txBody>
      </p:sp>
    </p:spTree>
    <p:extLst>
      <p:ext uri="{BB962C8B-B14F-4D97-AF65-F5344CB8AC3E}">
        <p14:creationId xmlns:p14="http://schemas.microsoft.com/office/powerpoint/2010/main" val="22136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 Expression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Microarray data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(after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preprocessing):     	Expression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thousands of genes    (d ~ 1,000s)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dozens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(n ~ 10s)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statistical issue: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 Low Sample Size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(HDLSS)</a:t>
            </a:r>
          </a:p>
        </p:txBody>
      </p:sp>
    </p:spTree>
    <p:extLst>
      <p:ext uri="{BB962C8B-B14F-4D97-AF65-F5344CB8AC3E}">
        <p14:creationId xmlns:p14="http://schemas.microsoft.com/office/powerpoint/2010/main" val="29970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from: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Spellman, et al (1998)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here is from: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Zhao,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Wells (2004)</a:t>
            </a:r>
          </a:p>
        </p:txBody>
      </p:sp>
    </p:spTree>
    <p:extLst>
      <p:ext uri="{BB962C8B-B14F-4D97-AF65-F5344CB8AC3E}">
        <p14:creationId xmlns:p14="http://schemas.microsoft.com/office/powerpoint/2010/main" val="12953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Lab experiment: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Chemically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synchronize cell cycles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yeast cells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cDNA micro-arrays over time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Used 18 time points, over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2 cell cycles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Studied 4,489 genes  (whole genome)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view of data:    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have 4,489 time series of length 18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Functional Data View:    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have 18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”,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dimension 4,489</a:t>
            </a:r>
          </a:p>
        </p:txBody>
      </p:sp>
    </p:spTree>
    <p:extLst>
      <p:ext uri="{BB962C8B-B14F-4D97-AF65-F5344CB8AC3E}">
        <p14:creationId xmlns:p14="http://schemas.microsoft.com/office/powerpoint/2010/main" val="10916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Lab experiment: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Chemically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synchronize cell cycles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yeast cells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cDNA micro-arrays over time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Used 18 time points, over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2 cell cycles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Studied 4,489 genes  (whole genome)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view of data:    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have 4,489 time series of length 18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Functional Data View:    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have 18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”,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dimension 4,489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733800"/>
            <a:ext cx="1905000" cy="2308324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What are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the data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bjects?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5562600"/>
            <a:ext cx="8610600" cy="106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Which genes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5157" r="16058" b="12631"/>
          <a:stretch>
            <a:fillRect/>
          </a:stretch>
        </p:blipFill>
        <p:spPr>
          <a:xfrm>
            <a:off x="1568450" y="1117600"/>
            <a:ext cx="5861050" cy="4237038"/>
          </a:xfrm>
          <a:noFill/>
        </p:spPr>
      </p:pic>
    </p:spTree>
    <p:extLst>
      <p:ext uri="{BB962C8B-B14F-4D97-AF65-F5344CB8AC3E}">
        <p14:creationId xmlns:p14="http://schemas.microsoft.com/office/powerpoint/2010/main" val="32541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22860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genes?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approach: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PCA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429000" y="866775"/>
            <a:ext cx="5270500" cy="6600825"/>
          </a:xfrm>
          <a:noFill/>
        </p:spPr>
      </p:pic>
    </p:spTree>
    <p:extLst>
      <p:ext uri="{BB962C8B-B14F-4D97-AF65-F5344CB8AC3E}">
        <p14:creationId xmlns:p14="http://schemas.microsoft.com/office/powerpoint/2010/main" val="37439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    which genes are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approach:      Simple PCA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apparent (2 cycle) periodic structure?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Eigenvalues suggest large amount of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of maximal variation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Often,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not always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same as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need better approach to study periodicities</a:t>
            </a:r>
          </a:p>
        </p:txBody>
      </p:sp>
    </p:spTree>
    <p:extLst>
      <p:ext uri="{BB962C8B-B14F-4D97-AF65-F5344CB8AC3E}">
        <p14:creationId xmlns:p14="http://schemas.microsoft.com/office/powerpoint/2010/main" val="27998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on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 2 Components Only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Calculate via Fourier Representation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understand,  study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</a:t>
            </a:r>
          </a:p>
          <a:p>
            <a:pPr marL="609600" indent="-609600" eaLnBrk="1" hangingPunct="1"/>
            <a:endParaRPr lang="en-US" sz="28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Powerful Fact:         linear combos of sin and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capture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”,  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since: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990600" y="5719763"/>
          <a:ext cx="77724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6540480" imgH="368280" progId="Equation.3">
                  <p:embed/>
                </p:oleObj>
              </mc:Choice>
              <mc:Fallback>
                <p:oleObj name="Equation" r:id="rId4" imgW="6540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19763"/>
                        <a:ext cx="77724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7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Sin-Cos Phase Shifts are Linear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Powerful Fact:         linear combos of sin and cos capture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”,  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since:</a:t>
            </a: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Consequence: </a:t>
            </a: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Phase Shifts Captured in Just 2 PCs</a:t>
            </a: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827144"/>
              </p:ext>
            </p:extLst>
          </p:nvPr>
        </p:nvGraphicFramePr>
        <p:xfrm>
          <a:off x="990600" y="2362200"/>
          <a:ext cx="77724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6540480" imgH="368280" progId="Equation.3">
                  <p:embed/>
                </p:oleObj>
              </mc:Choice>
              <mc:Fallback>
                <p:oleObj name="Equation" r:id="rId4" imgW="6540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77724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0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79769"/>
            <a:ext cx="8915401" cy="630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3999" cy="5410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= 30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</a:t>
            </a: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kern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Sin-Cos Phase Shifts are Linear</a:t>
            </a:r>
            <a:endParaRPr lang="en-US" kern="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5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79769"/>
            <a:ext cx="8915401" cy="630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3999" cy="54102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= 30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</a:t>
            </a: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Phase Shifts Captured in Just 2 PCs</a:t>
            </a:r>
            <a:endParaRPr lang="en-US" sz="2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486400" y="5486400"/>
            <a:ext cx="2895600" cy="1143000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Sin-Cos Phase Shifts are Linear</a:t>
            </a:r>
          </a:p>
        </p:txBody>
      </p:sp>
    </p:spTree>
    <p:extLst>
      <p:ext uri="{BB962C8B-B14F-4D97-AF65-F5344CB8AC3E}">
        <p14:creationId xmlns:p14="http://schemas.microsoft.com/office/powerpoint/2010/main" val="1406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060" y="1066800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143000"/>
                <a:ext cx="9143999" cy="54102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Coefficents</a:t>
                </a:r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(Scores)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Circular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Pattern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{Like plot of</a:t>
                </a:r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sin</m:t>
                        </m:r>
                      </m:fName>
                      <m:e>
                        <m: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𝜑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vs.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cos</m:t>
                        </m:r>
                      </m:fName>
                      <m:e>
                        <m: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𝜑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see summation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formula}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3999" cy="5410200"/>
              </a:xfrm>
              <a:blipFill rotWithShape="0">
                <a:blip r:embed="rId4"/>
                <a:stretch>
                  <a:fillRect l="-1333" t="-1240" b="-7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1219200" y="2590800"/>
            <a:ext cx="4419600" cy="685800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Sin-Cos Phase Shifts are Linear</a:t>
            </a:r>
          </a:p>
        </p:txBody>
      </p:sp>
    </p:spTree>
    <p:extLst>
      <p:ext uri="{BB962C8B-B14F-4D97-AF65-F5344CB8AC3E}">
        <p14:creationId xmlns:p14="http://schemas.microsoft.com/office/powerpoint/2010/main" val="34130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12103" r="12820"/>
          <a:stretch>
            <a:fillRect/>
          </a:stretch>
        </p:blipFill>
        <p:spPr>
          <a:xfrm>
            <a:off x="609600" y="914400"/>
            <a:ext cx="8207375" cy="6478588"/>
          </a:xfrm>
          <a:noFill/>
        </p:spPr>
      </p:pic>
    </p:spTree>
    <p:extLst>
      <p:ext uri="{BB962C8B-B14F-4D97-AF65-F5344CB8AC3E}">
        <p14:creationId xmlns:p14="http://schemas.microsoft.com/office/powerpoint/2010/main" val="3756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5344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Fourier Basis Facts: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 Versions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Discrete (For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Continuous (For Curves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Approximately Same (by Riemann Summation)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Thus use same graphics for each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Orthonormal Basis</a:t>
                </a:r>
              </a:p>
              <a:p>
                <a:pPr lvl="1"/>
                <a:r>
                  <a:rPr lang="en-US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Exactly true for both versions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534400" cy="5105400"/>
              </a:xfrm>
              <a:blipFill rotWithShape="0">
                <a:blip r:embed="rId3"/>
                <a:stretch>
                  <a:fillRect l="-1786" t="-1553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3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 smtClean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Key to </a:t>
            </a:r>
            <a:r>
              <a:rPr lang="en-US" dirty="0" err="1" smtClean="0"/>
              <a:t>Focussing</a:t>
            </a:r>
            <a:r>
              <a:rPr lang="en-US" dirty="0" smtClean="0"/>
              <a:t> Needed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Fourier Basis Facts: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Basis (spans whole space)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Exactly True for both versions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Elements are “Directions”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think about as above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References: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Brillinger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(2001)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Bloomfield (2004)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12103" r="12820"/>
          <a:stretch>
            <a:fillRect/>
          </a:stretch>
        </p:blipFill>
        <p:spPr>
          <a:xfrm>
            <a:off x="609600" y="914400"/>
            <a:ext cx="8207375" cy="6478588"/>
          </a:xfrm>
          <a:noFill/>
        </p:spPr>
      </p:pic>
    </p:spTree>
    <p:extLst>
      <p:ext uri="{BB962C8B-B14F-4D97-AF65-F5344CB8AC3E}">
        <p14:creationId xmlns:p14="http://schemas.microsoft.com/office/powerpoint/2010/main" val="9691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on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 2 Components Only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Calculate via Fourier Representation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onto Subspace of </a:t>
            </a:r>
            <a:r>
              <a:rPr lang="en-US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Frequencies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Keeps only 2-period part of data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same over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cycles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do PCA on projected data</a:t>
            </a:r>
          </a:p>
        </p:txBody>
      </p:sp>
    </p:spTree>
    <p:extLst>
      <p:ext uri="{BB962C8B-B14F-4D97-AF65-F5344CB8AC3E}">
        <p14:creationId xmlns:p14="http://schemas.microsoft.com/office/powerpoint/2010/main" val="28719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12103" r="12820"/>
          <a:stretch>
            <a:fillRect/>
          </a:stretch>
        </p:blipFill>
        <p:spPr>
          <a:xfrm>
            <a:off x="609600" y="914400"/>
            <a:ext cx="8207375" cy="6478588"/>
          </a:xfrm>
          <a:noFill/>
        </p:spPr>
      </p:pic>
      <p:sp>
        <p:nvSpPr>
          <p:cNvPr id="4" name="Oval 3"/>
          <p:cNvSpPr/>
          <p:nvPr/>
        </p:nvSpPr>
        <p:spPr>
          <a:xfrm>
            <a:off x="4724400" y="3581400"/>
            <a:ext cx="45720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685800"/>
            <a:ext cx="45720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-152400" y="3581400"/>
            <a:ext cx="45720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Cycles, Freq. 2 Proj.</a:t>
            </a:r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581400" y="1009650"/>
            <a:ext cx="5219700" cy="6534150"/>
          </a:xfrm>
          <a:noFill/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762000" y="1524000"/>
            <a:ext cx="23622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PCA on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Freq. 2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Periodic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Component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Of Data</a:t>
            </a:r>
          </a:p>
        </p:txBody>
      </p:sp>
    </p:spTree>
    <p:extLst>
      <p:ext uri="{BB962C8B-B14F-4D97-AF65-F5344CB8AC3E}">
        <p14:creationId xmlns:p14="http://schemas.microsoft.com/office/powerpoint/2010/main" val="9056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Cycles, Freq. 2 Proj.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 periodic component of data     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see periodicities in raw data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very clear in PC1 (~sin) and PC2 (~cos)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and PC2 explain 65% of variation   (see residuals) 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combos of sin and cos capture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”,   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since: 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5562600"/>
          <a:ext cx="7848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6540480" imgH="368280" progId="Equation.3">
                  <p:embed/>
                </p:oleObj>
              </mc:Choice>
              <mc:Fallback>
                <p:oleObj name="Equation" r:id="rId4" imgW="6540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62600"/>
                        <a:ext cx="78486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8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features of data appear only at frequency 2,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project data onto 2-dim space of sin and cos (freq. 2)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scatterplot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to PCA proj’ns, except “directions” are now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chosen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“var max’ing”</a:t>
            </a:r>
          </a:p>
        </p:txBody>
      </p:sp>
    </p:spTree>
    <p:extLst>
      <p:ext uri="{BB962C8B-B14F-4D97-AF65-F5344CB8AC3E}">
        <p14:creationId xmlns:p14="http://schemas.microsoft.com/office/powerpoint/2010/main" val="12400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746362" y="1566446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Colors are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onto 2-dim space of sin and cos (freq. 2)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scatterplot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(in polar coordinates) shows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Colors:  Spellman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cell cycle phase classification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was labeled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 phases approx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 same, but notable differences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 will try to improve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 classification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7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 (C. Perou)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Benito, et al (2004) </a:t>
            </a:r>
            <a:r>
              <a:rPr lang="en-US" altLang="ko-KR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Bioinformatics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20, 105-114.</a:t>
            </a:r>
            <a:r>
              <a:rPr lang="en-US" altLang="ko-KR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ko-KR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https://genome.unc.edu/pubsup/dwd/</a:t>
            </a:r>
            <a:endParaRPr lang="en-US" altLang="ko-KR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Source Effects</a:t>
            </a:r>
          </a:p>
          <a:p>
            <a:pPr marL="1027113" lvl="1" indent="-455613" eaLnBrk="1" hangingPunct="1"/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sources of mRNA 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Batch Effects</a:t>
            </a:r>
          </a:p>
          <a:p>
            <a:pPr marL="1027113" lvl="1" indent="-455613" eaLnBrk="1" hangingPunct="1"/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Arrays fabricated at different times</a:t>
            </a:r>
          </a:p>
          <a:p>
            <a:pPr marL="1027113" lvl="1" indent="-455613" eaLnBrk="1" hangingPunct="1"/>
            <a:endParaRPr lang="en-US" altLang="ko-KR" sz="240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48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034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Improved</a:t>
            </a:r>
          </a:p>
          <a:p>
            <a:r>
              <a:rPr lang="en-US" sz="2800">
                <a:solidFill>
                  <a:srgbClr val="000000"/>
                </a:solidFill>
              </a:rPr>
              <a:t>Coloring: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Rainbow</a:t>
            </a:r>
          </a:p>
          <a:p>
            <a:r>
              <a:rPr lang="en-US" sz="2800">
                <a:solidFill>
                  <a:srgbClr val="000000"/>
                </a:solidFill>
              </a:rPr>
              <a:t>Representing</a:t>
            </a:r>
          </a:p>
          <a:p>
            <a:r>
              <a:rPr lang="en-US" sz="2800">
                <a:solidFill>
                  <a:srgbClr val="000000"/>
                </a:solidFill>
              </a:rPr>
              <a:t>Year: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FF"/>
                </a:solidFill>
              </a:rPr>
              <a:t>Magenta</a:t>
            </a:r>
          </a:p>
          <a:p>
            <a:r>
              <a:rPr lang="en-US" sz="2800">
                <a:solidFill>
                  <a:srgbClr val="FF00FF"/>
                </a:solidFill>
              </a:rPr>
              <a:t>    =  1908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Red  =  2002</a:t>
            </a:r>
          </a:p>
        </p:txBody>
      </p:sp>
    </p:spTree>
    <p:extLst>
      <p:ext uri="{BB962C8B-B14F-4D97-AF65-F5344CB8AC3E}">
        <p14:creationId xmlns:p14="http://schemas.microsoft.com/office/powerpoint/2010/main" val="382793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 Behind Adjustment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876800"/>
            <a:ext cx="7696200" cy="17526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altLang="ko-KR" sz="2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  <a:r>
              <a:rPr lang="en-US" altLang="ko-KR" sz="28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one to other</a:t>
            </a:r>
          </a:p>
          <a:p>
            <a:pPr marL="457200" indent="-457200" eaLnBrk="1" hangingPunct="1"/>
            <a:r>
              <a:rPr lang="en-US" altLang="ko-KR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Shift data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along that direction</a:t>
            </a:r>
          </a:p>
          <a:p>
            <a:pPr marL="457200" indent="-457200"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Details of DWD Direction developed later</a:t>
            </a:r>
          </a:p>
        </p:txBody>
      </p:sp>
      <p:pic>
        <p:nvPicPr>
          <p:cNvPr id="3" name="BiasAdjustToyEgEasyDW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Raw Breast Cancer data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6709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Source Colors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616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Batch Colors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716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Biological Class Colors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7704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Biological Class Col. &amp; Symbols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9074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Biological Class Symbols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105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Source Colors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21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6751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042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</a:rPr>
              <a:t>Time Series of Curves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7848600" cy="53340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Just a “Set of Curves”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But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</a:rPr>
              <a:t>Time Order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 is Important!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Useful Approach (as above):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Use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</a:rPr>
              <a:t>color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</a:rPr>
              <a:t> to code 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</a:rPr>
              <a:t>time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</a:rPr>
              <a:t>Start                                                              End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6764" r="18945" b="57988"/>
          <a:stretch>
            <a:fillRect/>
          </a:stretch>
        </p:blipFill>
        <p:spPr>
          <a:xfrm>
            <a:off x="1981200" y="4419600"/>
            <a:ext cx="5445125" cy="1893888"/>
          </a:xfrm>
          <a:noFill/>
        </p:spPr>
      </p:pic>
    </p:spTree>
    <p:extLst>
      <p:ext uri="{BB962C8B-B14F-4D97-AF65-F5344CB8AC3E}">
        <p14:creationId xmlns:p14="http://schemas.microsoft.com/office/powerpoint/2010/main" val="29656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Source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PCA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6091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Source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Class Colored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5757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Source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Batch Colored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358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Source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5 PCs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5551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S.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Batch 1,2 vs. 3 DWD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1366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S. &amp; B1,2 vs. 3 Adjusted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710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S. &amp; B1,2 vs. 3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5 PCs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528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S. &amp; B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B1 vs. 2 DWD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340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S. &amp; B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B1 vs. 2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0753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S. &amp; B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5 PC view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5806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6316"/>
          <a:stretch>
            <a:fillRect/>
          </a:stretch>
        </p:blipFill>
        <p:spPr>
          <a:xfrm>
            <a:off x="4419600" y="914400"/>
            <a:ext cx="4541838" cy="6735763"/>
          </a:xfrm>
          <a:noFill/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41148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PCA gives “Modes of 	Variation”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But there are Many…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Intuitively Useful???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Like “harmonics”?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Isn’t there only </a:t>
            </a:r>
            <a:r>
              <a:rPr lang="en-US" sz="2800" i="1" dirty="0" smtClean="0">
                <a:solidFill>
                  <a:srgbClr val="000000"/>
                </a:solidFill>
              </a:rPr>
              <a:t>1 mode 	of variation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Answer comes in scores 	scatterplots</a:t>
            </a:r>
          </a:p>
        </p:txBody>
      </p:sp>
    </p:spTree>
    <p:extLst>
      <p:ext uri="{BB962C8B-B14F-4D97-AF65-F5344CB8AC3E}">
        <p14:creationId xmlns:p14="http://schemas.microsoft.com/office/powerpoint/2010/main" val="4258531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S. &amp; B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4 PC view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9263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S. &amp; B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Class Colors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5731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S. &amp; B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Adj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PCA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1223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Raw Data, Tree View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2547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on Colors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~10 % of Males are: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Red – Green Color Blind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Can’t distinguish Red vs. Green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Should use better scheme…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91400" cy="7207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About Tree 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248400"/>
            <a:ext cx="8534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Can Miss Important Features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2" y="806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9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91400" cy="7207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About Tree 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248400"/>
            <a:ext cx="8534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Important Clusters, 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Coord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Axis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Dir’n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2" y="8825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7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Raw Data, Tree View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Raw Data, Array Tree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8" r="10104" b="66463"/>
          <a:stretch>
            <a:fillRect/>
          </a:stretch>
        </p:blipFill>
        <p:spPr>
          <a:xfrm>
            <a:off x="381000" y="2209800"/>
            <a:ext cx="8382000" cy="2309813"/>
          </a:xfrm>
          <a:noFill/>
        </p:spPr>
      </p:pic>
    </p:spTree>
    <p:extLst>
      <p:ext uri="{BB962C8B-B14F-4D97-AF65-F5344CB8AC3E}">
        <p14:creationId xmlns:p14="http://schemas.microsoft.com/office/powerpoint/2010/main" val="26129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Raw Array Tree, Source Colored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27125" y="5595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>
              <a:solidFill>
                <a:srgbClr val="FFFFFF"/>
              </a:solidFill>
              <a:latin typeface="Tahoma" charset="0"/>
            </a:endParaRP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163513" y="2211388"/>
            <a:ext cx="8958262" cy="3455987"/>
            <a:chOff x="103" y="1393"/>
            <a:chExt cx="5643" cy="2177"/>
          </a:xfrm>
        </p:grpSpPr>
        <p:pic>
          <p:nvPicPr>
            <p:cNvPr id="53253" name="Picture 5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58" r="10104" b="66463"/>
            <a:stretch>
              <a:fillRect/>
            </a:stretch>
          </p:blipFill>
          <p:spPr bwMode="auto">
            <a:xfrm>
              <a:off x="241" y="1393"/>
              <a:ext cx="5274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2" t="41049" r="16058" b="51785"/>
            <a:stretch>
              <a:fillRect/>
            </a:stretch>
          </p:blipFill>
          <p:spPr bwMode="auto">
            <a:xfrm>
              <a:off x="103" y="2903"/>
              <a:ext cx="5643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14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5000"/>
                <a:lumOff val="35000"/>
              </a:schemeClr>
            </a:gs>
            <a:gs pos="50000">
              <a:schemeClr val="tx1"/>
            </a:gs>
            <a:gs pos="100000">
              <a:schemeClr val="bg2">
                <a:lumMod val="65000"/>
                <a:lumOff val="3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T. S. Toy E.g., PCA Scatterplot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077200" cy="5705475"/>
          </a:xfrm>
          <a:noFill/>
        </p:spPr>
      </p:pic>
    </p:spTree>
    <p:extLst>
      <p:ext uri="{BB962C8B-B14F-4D97-AF65-F5344CB8AC3E}">
        <p14:creationId xmlns:p14="http://schemas.microsoft.com/office/powerpoint/2010/main" val="25060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Raw Array Tree, Batch Colored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127125" y="5595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>
              <a:solidFill>
                <a:srgbClr val="FFFFFF"/>
              </a:solidFill>
              <a:latin typeface="Tahoma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63513" y="2211388"/>
            <a:ext cx="8958262" cy="3455987"/>
            <a:chOff x="103" y="1393"/>
            <a:chExt cx="5643" cy="2177"/>
          </a:xfrm>
        </p:grpSpPr>
        <p:pic>
          <p:nvPicPr>
            <p:cNvPr id="54277" name="Picture 5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58" r="10104" b="66463"/>
            <a:stretch>
              <a:fillRect/>
            </a:stretch>
          </p:blipFill>
          <p:spPr bwMode="auto">
            <a:xfrm>
              <a:off x="241" y="1393"/>
              <a:ext cx="5274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2" t="41049" r="16058" b="51785"/>
            <a:stretch>
              <a:fillRect/>
            </a:stretch>
          </p:blipFill>
          <p:spPr bwMode="auto">
            <a:xfrm>
              <a:off x="103" y="2903"/>
              <a:ext cx="5643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83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Raw Array Tree, Class Colored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127125" y="5595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>
              <a:solidFill>
                <a:srgbClr val="FFFFFF"/>
              </a:solidFill>
              <a:latin typeface="Tahoma" charset="0"/>
            </a:endParaRP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163513" y="2211388"/>
            <a:ext cx="8958262" cy="3455987"/>
            <a:chOff x="103" y="1393"/>
            <a:chExt cx="5643" cy="2177"/>
          </a:xfrm>
        </p:grpSpPr>
        <p:pic>
          <p:nvPicPr>
            <p:cNvPr id="55301" name="Picture 5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58" r="10104" b="66463"/>
            <a:stretch>
              <a:fillRect/>
            </a:stretch>
          </p:blipFill>
          <p:spPr bwMode="auto">
            <a:xfrm>
              <a:off x="241" y="1393"/>
              <a:ext cx="5274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2" t="41049" r="16058" b="51785"/>
            <a:stretch>
              <a:fillRect/>
            </a:stretch>
          </p:blipFill>
          <p:spPr bwMode="auto">
            <a:xfrm>
              <a:off x="103" y="2903"/>
              <a:ext cx="5643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7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DWD Adjusted Data, Tree View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3941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DWD Adjusted Data, Array Tree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 r="10104" b="70923"/>
          <a:stretch>
            <a:fillRect/>
          </a:stretch>
        </p:blipFill>
        <p:spPr>
          <a:xfrm>
            <a:off x="738188" y="2151063"/>
            <a:ext cx="7681912" cy="2632075"/>
          </a:xfrm>
          <a:noFill/>
        </p:spPr>
      </p:pic>
    </p:spTree>
    <p:extLst>
      <p:ext uri="{BB962C8B-B14F-4D97-AF65-F5344CB8AC3E}">
        <p14:creationId xmlns:p14="http://schemas.microsoft.com/office/powerpoint/2010/main" val="35500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43913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DWD Adjusted Data, Source Colored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127125" y="5595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>
              <a:solidFill>
                <a:srgbClr val="FFFFFF"/>
              </a:solidFill>
              <a:latin typeface="Tahoma" charset="0"/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538163" y="1676400"/>
            <a:ext cx="8148637" cy="3883025"/>
            <a:chOff x="339" y="1056"/>
            <a:chExt cx="5133" cy="2446"/>
          </a:xfrm>
        </p:grpSpPr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6" t="41681" r="17842" b="52417"/>
            <a:stretch>
              <a:fillRect/>
            </a:stretch>
          </p:blipFill>
          <p:spPr bwMode="auto">
            <a:xfrm>
              <a:off x="339" y="3024"/>
              <a:ext cx="5005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2" r="10104" b="70923"/>
            <a:stretch>
              <a:fillRect/>
            </a:stretch>
          </p:blipFill>
          <p:spPr bwMode="auto">
            <a:xfrm>
              <a:off x="432" y="1056"/>
              <a:ext cx="5040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2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05713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DWD Adjusted Data, Batch Colored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127125" y="5595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>
              <a:solidFill>
                <a:srgbClr val="FFFFFF"/>
              </a:solidFill>
              <a:latin typeface="Tahoma" charset="0"/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457200" y="1676400"/>
            <a:ext cx="8229600" cy="3883025"/>
            <a:chOff x="288" y="1056"/>
            <a:chExt cx="5184" cy="2446"/>
          </a:xfrm>
        </p:grpSpPr>
        <p:pic>
          <p:nvPicPr>
            <p:cNvPr id="59397" name="Picture 5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2" t="41681" r="17842" b="52417"/>
            <a:stretch>
              <a:fillRect/>
            </a:stretch>
          </p:blipFill>
          <p:spPr bwMode="auto">
            <a:xfrm>
              <a:off x="288" y="3024"/>
              <a:ext cx="5058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2" r="10104" b="70923"/>
            <a:stretch>
              <a:fillRect/>
            </a:stretch>
          </p:blipFill>
          <p:spPr bwMode="auto">
            <a:xfrm>
              <a:off x="432" y="1056"/>
              <a:ext cx="5040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66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DWD Adjusted Data, Class Colored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127125" y="5595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>
              <a:solidFill>
                <a:srgbClr val="FFFFFF"/>
              </a:solidFill>
              <a:latin typeface="Tahoma" charset="0"/>
            </a:endParaRP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533400" y="1676400"/>
            <a:ext cx="8153400" cy="3806825"/>
            <a:chOff x="336" y="1056"/>
            <a:chExt cx="5136" cy="2398"/>
          </a:xfrm>
        </p:grpSpPr>
        <p:pic>
          <p:nvPicPr>
            <p:cNvPr id="60421" name="Picture 5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2" t="52417" r="13382" b="41681"/>
            <a:stretch>
              <a:fillRect/>
            </a:stretch>
          </p:blipFill>
          <p:spPr bwMode="auto">
            <a:xfrm>
              <a:off x="336" y="2976"/>
              <a:ext cx="5058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2" r="10104" b="70923"/>
            <a:stretch>
              <a:fillRect/>
            </a:stretch>
          </p:blipFill>
          <p:spPr bwMode="auto">
            <a:xfrm>
              <a:off x="432" y="1056"/>
              <a:ext cx="5040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00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2296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A look under the hood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Discrimination (DWD)</a:t>
            </a:r>
          </a:p>
          <a:p>
            <a:pPr marL="1027113" lvl="1" indent="-455613" eaLnBrk="1" hangingPunct="1">
              <a:lnSpc>
                <a:spcPct val="80000"/>
              </a:lnSpc>
            </a:pP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Modification of Support Vector Machine</a:t>
            </a:r>
          </a:p>
          <a:p>
            <a:pPr marL="1027113" lvl="1" indent="-455613" eaLnBrk="1" hangingPunct="1">
              <a:lnSpc>
                <a:spcPct val="80000"/>
              </a:lnSpc>
            </a:pP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en-US" altLang="ko-KR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altLang="ko-KR" sz="3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1027113" lvl="1" indent="-455613" eaLnBrk="1" hangingPunct="1">
              <a:lnSpc>
                <a:spcPct val="80000"/>
              </a:lnSpc>
            </a:pP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Uses 2</a:t>
            </a:r>
            <a:r>
              <a:rPr lang="en-US" altLang="ko-KR" sz="3200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Order Cone programming</a:t>
            </a:r>
          </a:p>
          <a:p>
            <a:pPr marL="1027113" lvl="1" indent="-455613" eaLnBrk="1" hangingPunct="1">
              <a:lnSpc>
                <a:spcPct val="80000"/>
              </a:lnSpc>
            </a:pP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study later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altLang="ko-KR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Goal:</a:t>
            </a:r>
          </a:p>
          <a:p>
            <a:pPr marL="1027113" lvl="1" indent="-455613" eaLnBrk="1" hangingPunct="1">
              <a:lnSpc>
                <a:spcPct val="80000"/>
              </a:lnSpc>
            </a:pP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altLang="ko-KR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that separates data classes</a:t>
            </a:r>
          </a:p>
          <a:p>
            <a:pPr marL="1027113" lvl="1" indent="-455613" eaLnBrk="1" hangingPunct="1">
              <a:lnSpc>
                <a:spcPct val="80000"/>
              </a:lnSpc>
            </a:pP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sz="32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</a:t>
            </a:r>
            <a:r>
              <a:rPr lang="en-US" altLang="ko-KR" sz="3200" smtClean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possible way</a:t>
            </a:r>
          </a:p>
        </p:txBody>
      </p:sp>
    </p:spTree>
    <p:extLst>
      <p:ext uri="{BB962C8B-B14F-4D97-AF65-F5344CB8AC3E}">
        <p14:creationId xmlns:p14="http://schemas.microsoft.com/office/powerpoint/2010/main" val="3317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Why not PC1?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82137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 smtClean="0">
                <a:solidFill>
                  <a:srgbClr val="000000"/>
                </a:solidFill>
                <a:latin typeface="Tahoma" charset="0"/>
              </a:rPr>
              <a:t> PC 1 Direction feels </a:t>
            </a:r>
            <a:r>
              <a:rPr lang="en-US" sz="2800" i="1" smtClean="0">
                <a:solidFill>
                  <a:srgbClr val="000000"/>
                </a:solidFill>
                <a:latin typeface="Tahoma" charset="0"/>
              </a:rPr>
              <a:t>variation</a:t>
            </a:r>
            <a:r>
              <a:rPr lang="en-US" sz="2800" smtClean="0">
                <a:solidFill>
                  <a:srgbClr val="000000"/>
                </a:solidFill>
                <a:latin typeface="Tahoma" charset="0"/>
              </a:rPr>
              <a:t>, not classes</a:t>
            </a:r>
          </a:p>
          <a:p>
            <a:pPr eaLnBrk="1" hangingPunct="1"/>
            <a:endParaRPr lang="en-US" sz="1200" smtClean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buFontTx/>
              <a:buChar char="-"/>
            </a:pPr>
            <a:r>
              <a:rPr lang="en-US" sz="2800" smtClean="0">
                <a:solidFill>
                  <a:srgbClr val="000000"/>
                </a:solidFill>
                <a:latin typeface="Tahoma" charset="0"/>
              </a:rPr>
              <a:t> Also eliminates (important?) within class variation</a:t>
            </a:r>
          </a:p>
        </p:txBody>
      </p:sp>
      <p:pic>
        <p:nvPicPr>
          <p:cNvPr id="3" name="BiasAdjustToyEgMediumPC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12954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Why not PC1?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28600" y="5181600"/>
            <a:ext cx="88169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smtClean="0">
                <a:solidFill>
                  <a:srgbClr val="000000"/>
                </a:solidFill>
                <a:latin typeface="Tahoma" charset="0"/>
              </a:rPr>
              <a:t> Direction driven by </a:t>
            </a:r>
            <a:r>
              <a:rPr lang="en-US" sz="2800" i="1" smtClean="0">
                <a:solidFill>
                  <a:srgbClr val="000000"/>
                </a:solidFill>
                <a:latin typeface="Tahoma" charset="0"/>
              </a:rPr>
              <a:t>classes</a:t>
            </a:r>
          </a:p>
          <a:p>
            <a:pPr eaLnBrk="1" hangingPunct="1">
              <a:lnSpc>
                <a:spcPct val="80000"/>
              </a:lnSpc>
            </a:pPr>
            <a:endParaRPr lang="en-US" sz="2800" i="1" smtClean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smtClean="0">
                <a:solidFill>
                  <a:srgbClr val="000000"/>
                </a:solidFill>
                <a:latin typeface="Tahoma" charset="0"/>
              </a:rPr>
              <a:t> “Sliding” maintains (important?) within class variation</a:t>
            </a:r>
          </a:p>
        </p:txBody>
      </p:sp>
      <p:pic>
        <p:nvPicPr>
          <p:cNvPr id="3" name="BiasAdjustToyEgMediumDW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12192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Chemo-metric Time Series, Control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85825"/>
            <a:ext cx="8458200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108444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 g. even worse for PCA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602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3200" smtClean="0">
                <a:solidFill>
                  <a:srgbClr val="000000"/>
                </a:solidFill>
                <a:latin typeface="Tahoma" charset="0"/>
              </a:rPr>
              <a:t>  PC1 direction is worst possible</a:t>
            </a:r>
            <a:endParaRPr lang="en-US" sz="3200" i="1" smtClean="0">
              <a:solidFill>
                <a:srgbClr val="000000"/>
              </a:solidFill>
              <a:latin typeface="Tahoma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" name="BiasAdjustToyEgHardPC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12192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easy for DWD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2358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charset="0"/>
              </a:rPr>
              <a:t>Since DWD uses class label information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" name="BiasAdjustToyEgHardDW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12954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does not solve all  problems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9279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Tahoma" charset="0"/>
              </a:rPr>
              <a:t>Only handles means, not differing variation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" name="BiasAdjustToyEgVHardDW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14478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 Data Set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Cell Lines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benchmark, since </a:t>
            </a:r>
            <a:r>
              <a:rPr lang="en-US" altLang="ko-KR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Web available: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24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http://discover.nci.nih.gov/datasetsNature2000.jsp</a:t>
            </a:r>
            <a:endParaRPr lang="en-US" altLang="ko-KR" sz="24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cDNA and Affymetrix Platforms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from Breast Cancer Data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had no common samples</a:t>
            </a:r>
          </a:p>
        </p:txBody>
      </p:sp>
    </p:spTree>
    <p:extLst>
      <p:ext uri="{BB962C8B-B14F-4D97-AF65-F5344CB8AC3E}">
        <p14:creationId xmlns:p14="http://schemas.microsoft.com/office/powerpoint/2010/main" val="12643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Platform Colored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6104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Tree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4209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9220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550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3625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new scales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33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</TotalTime>
  <Words>2312</Words>
  <Application>Microsoft Office PowerPoint</Application>
  <PresentationFormat>On-screen Show (4:3)</PresentationFormat>
  <Paragraphs>568</Paragraphs>
  <Slides>117</Slides>
  <Notes>117</Notes>
  <HiddenSlides>0</HiddenSlides>
  <MMClips>7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0" baseType="lpstr">
      <vt:lpstr>1_Default Design</vt:lpstr>
      <vt:lpstr>Default Design</vt:lpstr>
      <vt:lpstr>Equation</vt:lpstr>
      <vt:lpstr>Statistics – O. R. 892 Object Oriented Data Analysis</vt:lpstr>
      <vt:lpstr>Administrative Info</vt:lpstr>
      <vt:lpstr>Object Oriented Data Analysis</vt:lpstr>
      <vt:lpstr>Object Oriented Data Analysis</vt:lpstr>
      <vt:lpstr>Mortality Time Series</vt:lpstr>
      <vt:lpstr>Time Series of Curves</vt:lpstr>
      <vt:lpstr>T. S. Toy E.g., PCA View</vt:lpstr>
      <vt:lpstr>T. S. Toy E.g., PCA Scatterplot</vt:lpstr>
      <vt:lpstr>Chemo-metric Time Series, Control</vt:lpstr>
      <vt:lpstr>Functional Data Analysis</vt:lpstr>
      <vt:lpstr>Functional Data Analysis</vt:lpstr>
      <vt:lpstr>Functional Data Analysis</vt:lpstr>
      <vt:lpstr>Limitation of PCA, Toy E.g.</vt:lpstr>
      <vt:lpstr>NCI 60:  Can we find classes Using PCA view?</vt:lpstr>
      <vt:lpstr>PCA Visualization of NCI 60 Data</vt:lpstr>
      <vt:lpstr>NCI 60:  Can we find classes Using PCA 9-12?</vt:lpstr>
      <vt:lpstr>PCA Visualization of NCI 60 Data</vt:lpstr>
      <vt:lpstr>Visualization of NCI 60 Data</vt:lpstr>
      <vt:lpstr>NCI 60:  Views using DWD Dir’ns (focus on biology)</vt:lpstr>
      <vt:lpstr>DWD Visualization of NCI 60 Data</vt:lpstr>
      <vt:lpstr>DWD Visualization</vt:lpstr>
      <vt:lpstr>NCI 60:  Views using DWD Dir’ns (focus on biology)</vt:lpstr>
      <vt:lpstr>PCA Visualization of NCI 60 Data</vt:lpstr>
      <vt:lpstr>Limitation of PCA</vt:lpstr>
      <vt:lpstr>Yeast Cell Cycle Data</vt:lpstr>
      <vt:lpstr>Yeast Cell Cycle Data</vt:lpstr>
      <vt:lpstr>Yeast Cell Cycle Data</vt:lpstr>
      <vt:lpstr>Yeast Cell Cycle Data</vt:lpstr>
      <vt:lpstr>Yeast Cell Cycle Data</vt:lpstr>
      <vt:lpstr>Yeast Cell Cycle Data, FDA View</vt:lpstr>
      <vt:lpstr>Yeast Cell Cycle Data, FDA View</vt:lpstr>
      <vt:lpstr>Yeast Cell Cycle Data, FDA View</vt:lpstr>
      <vt:lpstr>Yeast Cell Cycle Data, FDA View</vt:lpstr>
      <vt:lpstr>Sin-Cos Phase Shifts are Linear</vt:lpstr>
      <vt:lpstr>PowerPoint Presentation</vt:lpstr>
      <vt:lpstr>Sin-Cos Phase Shifts are Linear</vt:lpstr>
      <vt:lpstr>Sin-Cos Phase Shifts are Linear</vt:lpstr>
      <vt:lpstr>Fourier Basis</vt:lpstr>
      <vt:lpstr>Fourier Basis</vt:lpstr>
      <vt:lpstr>Fourier Basis</vt:lpstr>
      <vt:lpstr>Fourier Basis</vt:lpstr>
      <vt:lpstr>Yeast Cell Cycle Data, FDA View</vt:lpstr>
      <vt:lpstr>Fourier Basis</vt:lpstr>
      <vt:lpstr>Yeast Cell Cycles, Freq. 2 Proj.</vt:lpstr>
      <vt:lpstr>Yeast Cell Cycles, Freq. 2 Proj.</vt:lpstr>
      <vt:lpstr>Frequency 2 Analysis</vt:lpstr>
      <vt:lpstr>Frequency 2 Analysis</vt:lpstr>
      <vt:lpstr>Frequency 2 Analysis</vt:lpstr>
      <vt:lpstr>Batch and Source Adjustment</vt:lpstr>
      <vt:lpstr>Idea Behind Adjustment</vt:lpstr>
      <vt:lpstr>Source Batch Adj:  Raw Breast Cancer data</vt:lpstr>
      <vt:lpstr>Source Batch Adj:  Source Colors</vt:lpstr>
      <vt:lpstr>Source Batch Adj:  Batch Colors</vt:lpstr>
      <vt:lpstr>Source Batch Adj:  Biological Class Colors</vt:lpstr>
      <vt:lpstr>Source Batch Adj:  Biological Class Col. &amp; Symbols</vt:lpstr>
      <vt:lpstr>Source Batch Adj:  Biological Class Symbols</vt:lpstr>
      <vt:lpstr>Source Batch Adj:  Source Colors</vt:lpstr>
      <vt:lpstr>Source Batch Adj:  PC 1-3 &amp; DWD direction</vt:lpstr>
      <vt:lpstr>Source Batch Adj:  DWD Source Adjustment</vt:lpstr>
      <vt:lpstr>Source Batch Adj:  Source Adj’d, PCA view</vt:lpstr>
      <vt:lpstr>Source Batch Adj:  Source Adj’d, Class Colored</vt:lpstr>
      <vt:lpstr>Source Batch Adj:  Source Adj’d, Batch Colored</vt:lpstr>
      <vt:lpstr>Source Batch Adj:  Source Adj’d, 5 PCs</vt:lpstr>
      <vt:lpstr>Source Batch Adj:  S. Adj’d, Batch 1,2 vs. 3 DWD</vt:lpstr>
      <vt:lpstr>Source Batch Adj:  S. &amp; B1,2 vs. 3 Adjusted</vt:lpstr>
      <vt:lpstr>Source Batch Adj:  S. &amp; B1,2 vs. 3 Adj’d, 5 PCs</vt:lpstr>
      <vt:lpstr>Source Batch Adj:  S. &amp; B Adj’d, B1 vs. 2 DWD</vt:lpstr>
      <vt:lpstr>Source Batch Adj:  S. &amp; B Adj’d, B1 vs. 2 Adj’d</vt:lpstr>
      <vt:lpstr>Source Batch Adj:  S. &amp; B Adj’d, 5 PC view</vt:lpstr>
      <vt:lpstr>Source Batch Adj:  S. &amp; B Adj’d, 4 PC view</vt:lpstr>
      <vt:lpstr>Source Batch Adj:  S. &amp; B Adj’d, Class Colors</vt:lpstr>
      <vt:lpstr>Source Batch Adj:  S. &amp; B Adj’d, Adj’d PCA</vt:lpstr>
      <vt:lpstr>Source Batch Adj:  Raw Data, Tree View</vt:lpstr>
      <vt:lpstr>Caution on Colors</vt:lpstr>
      <vt:lpstr>Caution About Tree View</vt:lpstr>
      <vt:lpstr>Caution About Tree View</vt:lpstr>
      <vt:lpstr>Source Batch Adj:  Raw Data, Tree View</vt:lpstr>
      <vt:lpstr>Source Batch Adj:  Raw Data, Array Tree</vt:lpstr>
      <vt:lpstr>Source Batch Adj:  Raw Array Tree, Source Colored</vt:lpstr>
      <vt:lpstr>Source Batch Adj:  Raw Array Tree, Batch Colored</vt:lpstr>
      <vt:lpstr>Source Batch Adj:  Raw Array Tree, Class Colored</vt:lpstr>
      <vt:lpstr>Source Batch Adj:  DWD Adjusted Data, Tree View</vt:lpstr>
      <vt:lpstr>Source Batch Adj:  DWD Adjusted Data, Array Tree</vt:lpstr>
      <vt:lpstr>Source Batch Adj: DWD Adjusted Data, Source Colored</vt:lpstr>
      <vt:lpstr>Source Batch Adj: DWD Adjusted Data, Batch Colored</vt:lpstr>
      <vt:lpstr>Source Batch Adj: DWD Adjusted Data, Class Colored</vt:lpstr>
      <vt:lpstr>DWD:  A look under the hood</vt:lpstr>
      <vt:lpstr>DWD:  Why not PC1?</vt:lpstr>
      <vt:lpstr>DWD:  Why not PC1?</vt:lpstr>
      <vt:lpstr>E. g. even worse for PCA</vt:lpstr>
      <vt:lpstr>But easy for DWD</vt:lpstr>
      <vt:lpstr>DWD does not solve all  problems</vt:lpstr>
      <vt:lpstr>Interesting Benchmark Data Set</vt:lpstr>
      <vt:lpstr>NCI 60:  Raw Data, Platform Colored</vt:lpstr>
      <vt:lpstr>NCI 60:  Raw Data, Tree View</vt:lpstr>
      <vt:lpstr>NCI 60:  Raw Data</vt:lpstr>
      <vt:lpstr>NCI 60:  Raw Data, Before DWD Adjustment</vt:lpstr>
      <vt:lpstr>NCI 60:  Before &amp; After DWD adjustment</vt:lpstr>
      <vt:lpstr>NCI 60:  Before &amp; After, new scales</vt:lpstr>
      <vt:lpstr>NCI 60:  After DWD</vt:lpstr>
      <vt:lpstr>NCI 60:  DWD adjusted data</vt:lpstr>
      <vt:lpstr>NCI 60:  Before Column Mean Adjustment</vt:lpstr>
      <vt:lpstr>NCI 60:  Before &amp; After Column Mean Adjustment</vt:lpstr>
      <vt:lpstr>NCI 60:  Before &amp; After Col. Mean Adj., Rescaled</vt:lpstr>
      <vt:lpstr>NCI 60:  After DWD &amp; Column Mean Adj.</vt:lpstr>
      <vt:lpstr>NCI 60:  DWD &amp; Column Mean Adjusted</vt:lpstr>
      <vt:lpstr>NCI 60:  Before Column Stand. Dev. Adjustment</vt:lpstr>
      <vt:lpstr>NCI 60:  Before and After Column S.D. Adjustment</vt:lpstr>
      <vt:lpstr>NCI 60:  Before and After Col. S.D. Adj., Rescaled</vt:lpstr>
      <vt:lpstr>NCI 60:  After Column Stand. Dev. adjustment</vt:lpstr>
      <vt:lpstr>NCI 60:  Fully Adjusted Data</vt:lpstr>
      <vt:lpstr>NCI 60:  Fully Adjusted Data, Platform Colored</vt:lpstr>
      <vt:lpstr>NCI 60:  Fully Adjusted Data, Melanoma Cluster</vt:lpstr>
      <vt:lpstr>NCI 60:  Fully Adjusted Data, Leukemia Cluster</vt:lpstr>
      <vt:lpstr>Another DWD Appl’n: Visualization</vt:lpstr>
      <vt:lpstr>NCI 60:  Views using DWD Dir’ns (focus on biology)</vt:lpstr>
      <vt:lpstr>DWD Visualization of NCI 60 Data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127</cp:revision>
  <dcterms:created xsi:type="dcterms:W3CDTF">2001-06-08T01:38:43Z</dcterms:created>
  <dcterms:modified xsi:type="dcterms:W3CDTF">2014-08-27T22:22:45Z</dcterms:modified>
</cp:coreProperties>
</file>