
<file path=[Content_Types].xml><?xml version="1.0" encoding="utf-8"?>
<Types xmlns="http://schemas.openxmlformats.org/package/2006/content-types">
  <Default Extension="png" ContentType="image/png"/>
  <Default Extension="mpg" ContentType="vide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  <p:sldMasterId id="2147483691" r:id="rId3"/>
  </p:sldMasterIdLst>
  <p:notesMasterIdLst>
    <p:notesMasterId r:id="rId152"/>
  </p:notesMasterIdLst>
  <p:sldIdLst>
    <p:sldId id="262" r:id="rId4"/>
    <p:sldId id="263" r:id="rId5"/>
    <p:sldId id="374" r:id="rId6"/>
    <p:sldId id="268" r:id="rId7"/>
    <p:sldId id="274" r:id="rId8"/>
    <p:sldId id="294" r:id="rId9"/>
    <p:sldId id="318" r:id="rId10"/>
    <p:sldId id="370" r:id="rId11"/>
    <p:sldId id="371" r:id="rId12"/>
    <p:sldId id="380" r:id="rId13"/>
    <p:sldId id="381" r:id="rId14"/>
    <p:sldId id="342" r:id="rId15"/>
    <p:sldId id="343" r:id="rId16"/>
    <p:sldId id="349" r:id="rId17"/>
    <p:sldId id="358" r:id="rId18"/>
    <p:sldId id="462" r:id="rId19"/>
    <p:sldId id="364" r:id="rId20"/>
    <p:sldId id="348" r:id="rId21"/>
    <p:sldId id="359" r:id="rId22"/>
    <p:sldId id="365" r:id="rId23"/>
    <p:sldId id="456" r:id="rId24"/>
    <p:sldId id="360" r:id="rId25"/>
    <p:sldId id="361" r:id="rId26"/>
    <p:sldId id="362" r:id="rId27"/>
    <p:sldId id="457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458" r:id="rId36"/>
    <p:sldId id="389" r:id="rId37"/>
    <p:sldId id="390" r:id="rId38"/>
    <p:sldId id="391" r:id="rId39"/>
    <p:sldId id="392" r:id="rId40"/>
    <p:sldId id="393" r:id="rId41"/>
    <p:sldId id="463" r:id="rId42"/>
    <p:sldId id="394" r:id="rId43"/>
    <p:sldId id="395" r:id="rId44"/>
    <p:sldId id="404" r:id="rId45"/>
    <p:sldId id="396" r:id="rId46"/>
    <p:sldId id="407" r:id="rId47"/>
    <p:sldId id="406" r:id="rId48"/>
    <p:sldId id="405" r:id="rId49"/>
    <p:sldId id="408" r:id="rId50"/>
    <p:sldId id="464" r:id="rId51"/>
    <p:sldId id="397" r:id="rId52"/>
    <p:sldId id="398" r:id="rId53"/>
    <p:sldId id="409" r:id="rId54"/>
    <p:sldId id="399" r:id="rId55"/>
    <p:sldId id="410" r:id="rId56"/>
    <p:sldId id="400" r:id="rId57"/>
    <p:sldId id="411" r:id="rId58"/>
    <p:sldId id="401" r:id="rId59"/>
    <p:sldId id="402" r:id="rId60"/>
    <p:sldId id="564" r:id="rId61"/>
    <p:sldId id="565" r:id="rId62"/>
    <p:sldId id="566" r:id="rId63"/>
    <p:sldId id="403" r:id="rId64"/>
    <p:sldId id="466" r:id="rId65"/>
    <p:sldId id="467" r:id="rId66"/>
    <p:sldId id="468" r:id="rId67"/>
    <p:sldId id="469" r:id="rId68"/>
    <p:sldId id="470" r:id="rId69"/>
    <p:sldId id="471" r:id="rId70"/>
    <p:sldId id="472" r:id="rId71"/>
    <p:sldId id="473" r:id="rId72"/>
    <p:sldId id="474" r:id="rId73"/>
    <p:sldId id="475" r:id="rId74"/>
    <p:sldId id="476" r:id="rId75"/>
    <p:sldId id="477" r:id="rId76"/>
    <p:sldId id="478" r:id="rId77"/>
    <p:sldId id="479" r:id="rId78"/>
    <p:sldId id="480" r:id="rId79"/>
    <p:sldId id="481" r:id="rId80"/>
    <p:sldId id="482" r:id="rId81"/>
    <p:sldId id="483" r:id="rId82"/>
    <p:sldId id="484" r:id="rId83"/>
    <p:sldId id="485" r:id="rId84"/>
    <p:sldId id="486" r:id="rId85"/>
    <p:sldId id="487" r:id="rId86"/>
    <p:sldId id="488" r:id="rId87"/>
    <p:sldId id="489" r:id="rId88"/>
    <p:sldId id="490" r:id="rId89"/>
    <p:sldId id="491" r:id="rId90"/>
    <p:sldId id="492" r:id="rId91"/>
    <p:sldId id="493" r:id="rId92"/>
    <p:sldId id="494" r:id="rId93"/>
    <p:sldId id="495" r:id="rId94"/>
    <p:sldId id="496" r:id="rId95"/>
    <p:sldId id="497" r:id="rId96"/>
    <p:sldId id="498" r:id="rId97"/>
    <p:sldId id="499" r:id="rId98"/>
    <p:sldId id="500" r:id="rId99"/>
    <p:sldId id="501" r:id="rId100"/>
    <p:sldId id="502" r:id="rId101"/>
    <p:sldId id="503" r:id="rId102"/>
    <p:sldId id="504" r:id="rId103"/>
    <p:sldId id="505" r:id="rId104"/>
    <p:sldId id="506" r:id="rId105"/>
    <p:sldId id="507" r:id="rId106"/>
    <p:sldId id="508" r:id="rId107"/>
    <p:sldId id="509" r:id="rId108"/>
    <p:sldId id="510" r:id="rId109"/>
    <p:sldId id="511" r:id="rId110"/>
    <p:sldId id="512" r:id="rId111"/>
    <p:sldId id="513" r:id="rId112"/>
    <p:sldId id="514" r:id="rId113"/>
    <p:sldId id="515" r:id="rId114"/>
    <p:sldId id="516" r:id="rId115"/>
    <p:sldId id="517" r:id="rId116"/>
    <p:sldId id="518" r:id="rId117"/>
    <p:sldId id="519" r:id="rId118"/>
    <p:sldId id="520" r:id="rId119"/>
    <p:sldId id="521" r:id="rId120"/>
    <p:sldId id="567" r:id="rId121"/>
    <p:sldId id="522" r:id="rId122"/>
    <p:sldId id="523" r:id="rId123"/>
    <p:sldId id="524" r:id="rId124"/>
    <p:sldId id="525" r:id="rId125"/>
    <p:sldId id="526" r:id="rId126"/>
    <p:sldId id="527" r:id="rId127"/>
    <p:sldId id="528" r:id="rId128"/>
    <p:sldId id="529" r:id="rId129"/>
    <p:sldId id="530" r:id="rId130"/>
    <p:sldId id="531" r:id="rId131"/>
    <p:sldId id="532" r:id="rId132"/>
    <p:sldId id="533" r:id="rId133"/>
    <p:sldId id="534" r:id="rId134"/>
    <p:sldId id="535" r:id="rId135"/>
    <p:sldId id="536" r:id="rId136"/>
    <p:sldId id="537" r:id="rId137"/>
    <p:sldId id="538" r:id="rId138"/>
    <p:sldId id="539" r:id="rId139"/>
    <p:sldId id="540" r:id="rId140"/>
    <p:sldId id="541" r:id="rId141"/>
    <p:sldId id="542" r:id="rId142"/>
    <p:sldId id="543" r:id="rId143"/>
    <p:sldId id="544" r:id="rId144"/>
    <p:sldId id="545" r:id="rId145"/>
    <p:sldId id="546" r:id="rId146"/>
    <p:sldId id="547" r:id="rId147"/>
    <p:sldId id="548" r:id="rId148"/>
    <p:sldId id="549" r:id="rId149"/>
    <p:sldId id="550" r:id="rId150"/>
    <p:sldId id="551" r:id="rId1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B279"/>
    <a:srgbClr val="DA71FF"/>
    <a:srgbClr val="D357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00" d="100"/>
          <a:sy n="100" d="100"/>
        </p:scale>
        <p:origin x="2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viewProps" Target="viewProp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theme" Target="theme/theme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51" Type="http://schemas.openxmlformats.org/officeDocument/2006/relationships/slide" Target="slides/slide148.xml"/><Relationship Id="rId15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14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24673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5B036B-71B3-4A87-966B-8F44A5E5E510}" type="slidenum">
              <a:rPr lang="en-US" sz="1200">
                <a:solidFill>
                  <a:prstClr val="black"/>
                </a:solidFill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0783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13A6CC-9FEE-4640-87FB-36F57DD9DDE5}" type="slidenum">
              <a:rPr lang="en-US" sz="1200">
                <a:solidFill>
                  <a:prstClr val="black"/>
                </a:solidFill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9330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483238-5A2D-4541-84C8-FF3BDE7B6A88}" type="slidenum">
              <a:rPr lang="en-US" sz="1200">
                <a:solidFill>
                  <a:prstClr val="black"/>
                </a:solidFill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5105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C37198-C6FD-4388-B94E-30D15E13DBC7}" type="slidenum">
              <a:rPr lang="en-US" sz="1200">
                <a:solidFill>
                  <a:prstClr val="black"/>
                </a:solidFill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8265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035E54-04DF-410B-8420-3E5A6571C071}" type="slidenum">
              <a:rPr lang="en-US" sz="1200">
                <a:solidFill>
                  <a:prstClr val="black"/>
                </a:solidFill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9626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9945D8-F543-4E1C-81DD-DB54667B302C}" type="slidenum">
              <a:rPr lang="en-US" sz="1200">
                <a:solidFill>
                  <a:prstClr val="black"/>
                </a:solidFill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8904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F6B769-5C78-43C9-AE84-24521DD66CC9}" type="slidenum">
              <a:rPr lang="en-US" sz="1200">
                <a:solidFill>
                  <a:prstClr val="black"/>
                </a:solidFill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4805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2BE276-66F9-40D2-AA80-5B7E9485851D}" type="slidenum">
              <a:rPr lang="en-US" sz="1200">
                <a:solidFill>
                  <a:prstClr val="black"/>
                </a:solidFill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8511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636F4D-3A17-4D19-80AC-586ED86228AE}" type="slidenum">
              <a:rPr lang="en-US" sz="1200">
                <a:solidFill>
                  <a:prstClr val="black"/>
                </a:solidFill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9907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109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20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EgView2p1dat1GeneView.ps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973224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110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114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111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0962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112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7535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113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8288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114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9368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115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8086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116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6297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117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2782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118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2782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119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11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EgView2p2dat1PCAView.ps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79985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A598D6-F604-490D-AA01-E856A7D26ED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403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A598D6-F604-490D-AA01-E856A7D26ED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9981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A598D6-F604-490D-AA01-E856A7D26ED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8506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A1DE32-C44C-4708-A992-C96059539B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4623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A6C729-55AA-4084-B29C-0E114D2539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3166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A1DE32-C44C-4708-A992-C96059539B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677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A1DE32-C44C-4708-A992-C96059539B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8168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A6C729-55AA-4084-B29C-0E114D2539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465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AC9CBA-E599-4EC3-95BE-1B7053CCA9E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1011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AC9CBA-E599-4EC3-95BE-1B7053CCA9E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99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5523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000139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050476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53768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157765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0EABF03-309D-4FC3-AADB-113BEEA3F556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174053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0EABF03-309D-4FC3-AADB-113BEEA3F556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947001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145725F-6A1C-4665-974A-F142D0323C3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068882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D7C1D1D-591E-4445-B475-B3FEFF6025F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057281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B731B01-D31B-4AE7-AB48-50E37AFA9C3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3135977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C56EE46-7A67-4576-BFDC-144BBBD8CAA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1325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06D2D5-DBEF-4F6A-8153-A83CE85CFE3F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toyraw.ps</a:t>
            </a:r>
          </a:p>
        </p:txBody>
      </p:sp>
    </p:spTree>
    <p:extLst>
      <p:ext uri="{BB962C8B-B14F-4D97-AF65-F5344CB8AC3E}">
        <p14:creationId xmlns:p14="http://schemas.microsoft.com/office/powerpoint/2010/main" val="2741864605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BA2D828-9F51-4B9C-8219-9391851372C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47418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BBD57A6-1520-4809-9910-152C9A62AF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982568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3771376-885A-46C1-B4CA-CD2186B13690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327232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A08ADC-7998-4F16-8194-B5725E4C19A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508131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6DD920-810C-420F-B02D-E5B7DD478DE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3174863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58D15ED-4B83-41CB-95C1-3CF4DECC478F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6574770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25B4B5B-FD43-4027-955A-A6A664B4A0A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8289166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731486-75CB-49D4-A4CD-39441116FC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857326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731486-75CB-49D4-A4CD-39441116FC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8638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B230ED-F274-4912-A633-6926C579D65B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addupcol.ps</a:t>
            </a:r>
          </a:p>
        </p:txBody>
      </p:sp>
    </p:spTree>
    <p:extLst>
      <p:ext uri="{BB962C8B-B14F-4D97-AF65-F5344CB8AC3E}">
        <p14:creationId xmlns:p14="http://schemas.microsoft.com/office/powerpoint/2010/main" val="2524155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79F4C-DB23-44A1-936A-1195D8A6E1B2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2225920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737C2-3C98-482D-B04C-3716DF051B87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1475450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64654B-EE26-410F-BA03-A6D27CBF55C1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41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696E64-5102-4D93-B31F-A310431716B8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4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FF4CB5-C640-4F52-89B3-BC8AB06B0E8D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EGCD1Clust2.ps</a:t>
            </a:r>
          </a:p>
        </p:txBody>
      </p:sp>
    </p:spTree>
    <p:extLst>
      <p:ext uri="{BB962C8B-B14F-4D97-AF65-F5344CB8AC3E}">
        <p14:creationId xmlns:p14="http://schemas.microsoft.com/office/powerpoint/2010/main" val="4221701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696E64-5102-4D93-B31F-A310431716B8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6CDE84-047E-4D9A-96AD-B4063757CD5E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68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37BC42-C68E-4F96-9D07-5E4C2F1EE57A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EGCD1Clust4a.ps</a:t>
            </a:r>
          </a:p>
        </p:txBody>
      </p:sp>
    </p:spTree>
    <p:extLst>
      <p:ext uri="{BB962C8B-B14F-4D97-AF65-F5344CB8AC3E}">
        <p14:creationId xmlns:p14="http://schemas.microsoft.com/office/powerpoint/2010/main" val="831070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9DACD-E97C-44D1-9BA0-9CDAE6781BE3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EGCD1Clust4aDP2d.ps</a:t>
            </a:r>
          </a:p>
        </p:txBody>
      </p:sp>
    </p:spTree>
    <p:extLst>
      <p:ext uri="{BB962C8B-B14F-4D97-AF65-F5344CB8AC3E}">
        <p14:creationId xmlns:p14="http://schemas.microsoft.com/office/powerpoint/2010/main" val="384718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6CDE84-047E-4D9A-96AD-B4063757CD5E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66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67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60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71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70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612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9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9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B2F3E-87A5-426E-B1DE-60475D9FC070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9534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0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0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4C9BE-11A5-4D92-A5AB-078BACD7BE4F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07744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33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641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1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1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C4D57-15B4-4616-9886-2A6A3136507F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7156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2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2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6AD6D-C28B-4195-8EF5-F1CD202B7209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4634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7636-0AD2-4808-99CC-202F7B5710D1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15030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4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4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E07BE-D5FB-4E73-83CA-B393D85D2A0A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8380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5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5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495F8-932A-49BE-B09E-7094EE77EE42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96693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5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5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495F8-932A-49BE-B09E-7094EE77EE42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397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86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6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6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E2E7B-664A-40E2-AF82-29DC8AC47B86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92385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7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7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3F9D6-594A-4890-B110-987DCEEB1D7B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77576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7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7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3F9D6-594A-4890-B110-987DCEEB1D7B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67311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8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8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1891C-F02A-436E-A198-58755F86CD36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0278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8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8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1891C-F02A-436E-A198-58755F86CD36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31309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8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8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1891C-F02A-436E-A198-58755F86CD36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1805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8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8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1891C-F02A-436E-A198-58755F86CD36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57554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9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9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6574-8661-44B9-9E3A-6567F6C857EF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94345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9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9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6574-8661-44B9-9E3A-6567F6C857EF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08612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9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9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6574-8661-44B9-9E3A-6567F6C857EF}" type="slidenum">
              <a:rPr lang="en-US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829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14B402-68CA-4067-ADE9-4D3206CDA31D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EgView1p1RawData.ps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31489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0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0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50BA9-6CAC-479F-BB6E-F5A23AF31475}" type="slidenum">
              <a:rPr lang="en-US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52518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0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0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50BA9-6CAC-479F-BB6E-F5A23AF31475}" type="slidenum">
              <a:rPr lang="en-US" smtClean="0"/>
              <a:pPr/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96127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1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1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B753B-AC2B-4087-9712-68B574C3793A}" type="slidenum">
              <a:rPr lang="en-US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73276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1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1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B753B-AC2B-4087-9712-68B574C3793A}" type="slidenum">
              <a:rPr lang="en-US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98569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2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2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89321-094F-41D8-8000-C6CB44ED81EA}" type="slidenum">
              <a:rPr lang="en-US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65026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2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2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89321-094F-41D8-8000-C6CB44ED81EA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06349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88698-A412-4ED2-B6B1-0E87D16844C2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59517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6D333-15CD-4B6E-8E6A-67643B59402C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05672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6D333-15CD-4B6E-8E6A-67643B59402C}" type="slidenum">
              <a:rPr lang="en-US" smtClean="0"/>
              <a:pPr/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05672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6D333-15CD-4B6E-8E6A-67643B59402C}" type="slidenum">
              <a:rPr lang="en-US" smtClean="0"/>
              <a:pPr/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0567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55252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6D333-15CD-4B6E-8E6A-67643B59402C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05672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573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1E025E-0BAA-459A-B719-6CE57C6A94C0}" type="slidenum">
              <a:rPr lang="en-US" sz="1200">
                <a:solidFill>
                  <a:prstClr val="black"/>
                </a:solidFill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2130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F66158-C2DD-4C9E-BBCB-5F0BCFD9BC92}" type="slidenum">
              <a:rPr lang="en-US" sz="1200">
                <a:solidFill>
                  <a:prstClr val="black"/>
                </a:solidFill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300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D162E-0233-4FC2-ADF3-171F72F17733}" type="slidenum">
              <a:rPr lang="en-US" sz="1200">
                <a:solidFill>
                  <a:prstClr val="black"/>
                </a:solidFill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931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8D17B-E45B-4588-B020-D795B3B5D4AC}" type="slidenum">
              <a:rPr lang="en-US" sz="1200">
                <a:solidFill>
                  <a:prstClr val="black"/>
                </a:solidFill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521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8D17B-E45B-4588-B020-D795B3B5D4AC}" type="slidenum">
              <a:rPr lang="en-US" sz="1200">
                <a:solidFill>
                  <a:prstClr val="black"/>
                </a:solidFill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235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8D17B-E45B-4588-B020-D795B3B5D4AC}" type="slidenum">
              <a:rPr lang="en-US" sz="1200">
                <a:solidFill>
                  <a:prstClr val="black"/>
                </a:solidFill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429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8D17B-E45B-4588-B020-D795B3B5D4AC}" type="slidenum">
              <a:rPr lang="en-US" sz="1200">
                <a:solidFill>
                  <a:prstClr val="black"/>
                </a:solidFill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054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6CE3E5-39EC-42FF-88CD-87CE6A6D1CD4}" type="slidenum">
              <a:rPr lang="en-US" sz="1200">
                <a:solidFill>
                  <a:prstClr val="black"/>
                </a:solidFill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4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1516B-85C8-4E11-A2AE-192053D77295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7190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15D97-3296-41DD-92D9-2E2491143C7C}" type="slidenum">
              <a:rPr lang="en-US" sz="1200">
                <a:solidFill>
                  <a:prstClr val="black"/>
                </a:solidFill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072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15D97-3296-41DD-92D9-2E2491143C7C}" type="slidenum">
              <a:rPr lang="en-US" sz="1200">
                <a:solidFill>
                  <a:prstClr val="black"/>
                </a:solidFill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957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15D97-3296-41DD-92D9-2E2491143C7C}" type="slidenum">
              <a:rPr lang="en-US" sz="1200">
                <a:solidFill>
                  <a:prstClr val="black"/>
                </a:solidFill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696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15D97-3296-41DD-92D9-2E2491143C7C}" type="slidenum">
              <a:rPr lang="en-US" sz="1200">
                <a:solidFill>
                  <a:prstClr val="black"/>
                </a:solidFill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2093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EA5B7C-DF78-4472-9408-2860EBD3E182}" type="slidenum">
              <a:rPr lang="en-US" sz="1200">
                <a:solidFill>
                  <a:prstClr val="black"/>
                </a:solidFill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8785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30DF91-B7BD-4BE5-BACD-B95A56A306D3}" type="slidenum">
              <a:rPr lang="en-US" sz="1200">
                <a:solidFill>
                  <a:prstClr val="black"/>
                </a:solidFill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5909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8DF1E5-B8DA-48E4-85A3-1FF223F5EC57}" type="slidenum">
              <a:rPr lang="en-US" sz="1200">
                <a:solidFill>
                  <a:prstClr val="black"/>
                </a:solidFill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933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D871A6-AC2E-465E-AE5A-1D3938CC9A18}" type="slidenum">
              <a:rPr lang="en-US" sz="1200">
                <a:solidFill>
                  <a:prstClr val="black"/>
                </a:solidFill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6672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8DF1E5-B8DA-48E4-85A3-1FF223F5EC57}" type="slidenum">
              <a:rPr lang="en-US" sz="1200">
                <a:solidFill>
                  <a:prstClr val="black"/>
                </a:solidFill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2939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D7073D-1E45-4224-8437-BF74D200F427}" type="slidenum">
              <a:rPr lang="en-US" sz="1200">
                <a:solidFill>
                  <a:prstClr val="black"/>
                </a:solidFill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0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6427388-DCA6-4EA6-BFD9-B18EC407E2C8}" type="slidenum">
              <a:rPr lang="en-US" sz="1200">
                <a:latin typeface="Times New Roman" pitchFamily="18" charset="0"/>
              </a:rPr>
              <a:pPr algn="r"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4055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204D36-3CD7-4CDA-B83D-518F68D5AA79}" type="slidenum">
              <a:rPr lang="en-US" sz="1200">
                <a:solidFill>
                  <a:prstClr val="black"/>
                </a:solidFill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0862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BC2630-A4DE-4989-A32C-B0DD64229EF7}" type="slidenum">
              <a:rPr lang="en-US" sz="1200">
                <a:solidFill>
                  <a:prstClr val="black"/>
                </a:solidFill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8615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63AD1-A164-424B-A13B-52A8C4C000C6}" type="slidenum">
              <a:rPr lang="en-US" sz="1200">
                <a:solidFill>
                  <a:prstClr val="black"/>
                </a:solidFill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4665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469B58-1E73-4803-9616-659626BA0D5F}" type="slidenum">
              <a:rPr lang="en-US" sz="1200">
                <a:solidFill>
                  <a:prstClr val="black"/>
                </a:solidFill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2188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4A184B-E146-4877-A934-6B9A69AE7A4A}" type="slidenum">
              <a:rPr lang="en-US" sz="1200">
                <a:solidFill>
                  <a:prstClr val="black"/>
                </a:solidFill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4862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6F3E0F-D101-4800-B4FE-1C83C2F2ACE6}" type="slidenum">
              <a:rPr lang="en-US" sz="1200">
                <a:solidFill>
                  <a:prstClr val="black"/>
                </a:solidFill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9017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0D2A01-B87F-4088-ACD3-88BEF57C8EC1}" type="slidenum">
              <a:rPr lang="en-US" sz="1200">
                <a:solidFill>
                  <a:prstClr val="black"/>
                </a:solidFill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4613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A0BACB-062A-4DA7-BEC2-96CE9D954F49}" type="slidenum">
              <a:rPr lang="en-US" sz="1200">
                <a:solidFill>
                  <a:prstClr val="black"/>
                </a:solidFill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8833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E3F07A-FB5A-4642-B6F7-1440E944C07B}" type="slidenum">
              <a:rPr lang="en-US" sz="1200">
                <a:solidFill>
                  <a:prstClr val="black"/>
                </a:solidFill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7105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788EF8-E93E-41D2-A223-8DB20B0B8D21}" type="slidenum">
              <a:rPr lang="en-US" sz="1200">
                <a:solidFill>
                  <a:prstClr val="black"/>
                </a:solidFill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54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6A946-4A15-4CFF-B1EC-34D642A91ED1}" type="slidenum">
              <a:rPr lang="en-US" sz="1200">
                <a:latin typeface="Times New Roman" pitchFamily="18" charset="0"/>
              </a:rPr>
              <a:pPr algn="r"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0175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E02DF-BE92-4887-962F-01D48BEE68CB}" type="slidenum">
              <a:rPr lang="en-US" sz="1200">
                <a:solidFill>
                  <a:prstClr val="black"/>
                </a:solidFill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7310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6E251F-C671-4D12-8439-B097A985C7A0}" type="slidenum">
              <a:rPr lang="en-US" sz="1200">
                <a:solidFill>
                  <a:prstClr val="black"/>
                </a:solidFill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3432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DB3A00-CE09-417E-94DF-DAFE9936BBD2}" type="slidenum">
              <a:rPr lang="en-US" sz="1200">
                <a:solidFill>
                  <a:prstClr val="black"/>
                </a:solidFill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6481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2D72E9-6DF9-4605-900A-0AF845326EF5}" type="slidenum">
              <a:rPr lang="en-US" sz="1200">
                <a:solidFill>
                  <a:prstClr val="black"/>
                </a:solidFill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139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F20A9-35D9-4789-A458-AE3BD08633B0}" type="slidenum">
              <a:rPr lang="en-US" sz="1200">
                <a:solidFill>
                  <a:prstClr val="black"/>
                </a:solidFill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8147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97A2D8-2611-4CAE-9605-A69669238E96}" type="slidenum">
              <a:rPr lang="en-US" sz="1200">
                <a:solidFill>
                  <a:prstClr val="black"/>
                </a:solidFill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0063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6CB02F-C53C-47F6-8364-D445481ED3F9}" type="slidenum">
              <a:rPr lang="en-US" sz="1200">
                <a:solidFill>
                  <a:prstClr val="black"/>
                </a:solidFill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9787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766D5F-77E5-4B72-876E-970C31FF0EB6}" type="slidenum">
              <a:rPr lang="en-US" sz="1200">
                <a:solidFill>
                  <a:prstClr val="black"/>
                </a:solidFill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5557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585A78-4E05-4D16-B43E-09E4229E83B1}" type="slidenum">
              <a:rPr lang="en-US" sz="1200">
                <a:solidFill>
                  <a:prstClr val="black"/>
                </a:solidFill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5566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2FBD19-3ACC-4815-91E1-ECCFE9A451E7}" type="slidenum">
              <a:rPr lang="en-US" sz="1200">
                <a:solidFill>
                  <a:prstClr val="black"/>
                </a:solidFill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2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8472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899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349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66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6427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69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016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8664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653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2575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8931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6125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981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8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8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8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8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8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8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39.xml"/><Relationship Id="rId1" Type="http://schemas.openxmlformats.org/officeDocument/2006/relationships/video" Target="file:///H:\STOR891-OODA\Graphics\ToyEGAppleBananaPearV1.avi" TargetMode="External"/><Relationship Id="rId4" Type="http://schemas.openxmlformats.org/officeDocument/2006/relationships/image" Target="../media/image54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8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8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8.avi"/><Relationship Id="rId1" Type="http://schemas.microsoft.com/office/2007/relationships/media" Target="../media/media8.avi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12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8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8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8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3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.bin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1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3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5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7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9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5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1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3.pn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3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or892fall2014.web.unc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6.avi"/><Relationship Id="rId1" Type="http://schemas.microsoft.com/office/2007/relationships/media" Target="../media/media6.avi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7.avi"/><Relationship Id="rId1" Type="http://schemas.microsoft.com/office/2007/relationships/media" Target="../media/media7.avi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 smtClean="0"/>
              <a:t>Statistics – O. R. 892</a:t>
            </a:r>
            <a:br>
              <a:rPr lang="en-US" dirty="0" smtClean="0"/>
            </a:br>
            <a:r>
              <a:rPr lang="en-US" dirty="0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J. S. </a:t>
            </a:r>
            <a:r>
              <a:rPr lang="en-US" dirty="0" err="1" smtClean="0"/>
              <a:t>Marron</a:t>
            </a:r>
            <a:endParaRPr lang="en-US" smtClean="0"/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3890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Clusters are “more distinct”</a:t>
            </a:r>
          </a:p>
          <a:p>
            <a:r>
              <a:rPr lang="en-US" sz="2400" dirty="0" smtClean="0"/>
              <a:t>Since more “air space” </a:t>
            </a:r>
          </a:p>
          <a:p>
            <a:r>
              <a:rPr lang="en-US" sz="2400" dirty="0" smtClean="0"/>
              <a:t>In between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14600" y="2743200"/>
            <a:ext cx="1905000" cy="3267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View, Ha59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Lots at beginning, OK since “oldest”</a:t>
            </a:r>
          </a:p>
        </p:txBody>
      </p:sp>
      <p:pic>
        <p:nvPicPr>
          <p:cNvPr id="4199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3574454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with Da59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" y="903288"/>
            <a:ext cx="81534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 smtClean="0">
                <a:solidFill>
                  <a:srgbClr val="000000"/>
                </a:solidFill>
              </a:rPr>
              <a:t>What about strange behavior for DA59?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smtClean="0">
                <a:solidFill>
                  <a:srgbClr val="000000"/>
                </a:solidFill>
              </a:rPr>
              <a:t>Recall:  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smtClean="0">
                <a:solidFill>
                  <a:srgbClr val="000000"/>
                </a:solidFill>
              </a:rPr>
              <a:t>   PC2 showed “really different behavior at start”</a:t>
            </a:r>
          </a:p>
          <a:p>
            <a:pPr eaLnBrk="1" hangingPunct="1">
              <a:lnSpc>
                <a:spcPct val="13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800" smtClean="0">
                <a:solidFill>
                  <a:srgbClr val="000000"/>
                </a:solidFill>
              </a:rPr>
              <a:t>	Chemists comments: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smtClean="0">
                <a:solidFill>
                  <a:srgbClr val="000000"/>
                </a:solidFill>
              </a:rPr>
              <a:t>Ignore this, should have started measuring later…</a:t>
            </a:r>
          </a:p>
        </p:txBody>
      </p:sp>
      <p:pic>
        <p:nvPicPr>
          <p:cNvPr id="43013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8" t="6316" r="49959" b="70731"/>
          <a:stretch>
            <a:fillRect/>
          </a:stretch>
        </p:blipFill>
        <p:spPr>
          <a:xfrm>
            <a:off x="2362200" y="2605088"/>
            <a:ext cx="3200400" cy="2414587"/>
          </a:xfrm>
          <a:noFill/>
        </p:spPr>
      </p:pic>
    </p:spTree>
    <p:extLst>
      <p:ext uri="{BB962C8B-B14F-4D97-AF65-F5344CB8AC3E}">
        <p14:creationId xmlns:p14="http://schemas.microsoft.com/office/powerpoint/2010/main" val="1602936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with Da59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But still fun to look at broader spectra</a:t>
            </a:r>
          </a:p>
        </p:txBody>
      </p:sp>
      <p:pic>
        <p:nvPicPr>
          <p:cNvPr id="4403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4111238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05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Throw them all together as big population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Take Point Cloud View</a:t>
            </a:r>
          </a:p>
        </p:txBody>
      </p:sp>
    </p:spTree>
    <p:extLst>
      <p:ext uri="{BB962C8B-B14F-4D97-AF65-F5344CB8AC3E}">
        <p14:creationId xmlns:p14="http://schemas.microsoft.com/office/powerpoint/2010/main" val="389495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4608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8001000" cy="5649913"/>
          </a:xfrm>
          <a:noFill/>
        </p:spPr>
      </p:pic>
    </p:spTree>
    <p:extLst>
      <p:ext uri="{BB962C8B-B14F-4D97-AF65-F5344CB8AC3E}">
        <p14:creationId xmlns:p14="http://schemas.microsoft.com/office/powerpoint/2010/main" val="2498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058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Throw them all together as big population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Take Point Cloud View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Note 4d space of interest, driven by: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4 clusters (3d)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PC1 of chemical reaction  (1-d)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But these don’t appear as the 4 PCs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Chem. PC1 “spread over PC2,3,4”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Essentially a “rotation of interesting dir’ns”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How to “unrotate”???</a:t>
            </a:r>
          </a:p>
        </p:txBody>
      </p:sp>
    </p:spTree>
    <p:extLst>
      <p:ext uri="{BB962C8B-B14F-4D97-AF65-F5344CB8AC3E}">
        <p14:creationId xmlns:p14="http://schemas.microsoft.com/office/powerpoint/2010/main" val="174080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05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smtClean="0">
                <a:solidFill>
                  <a:srgbClr val="000000"/>
                </a:solidFill>
              </a:rPr>
              <a:t>Interesting Variation: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smtClean="0">
                <a:solidFill>
                  <a:srgbClr val="000000"/>
                </a:solidFill>
              </a:rPr>
              <a:t>Remove cluster means</a:t>
            </a:r>
          </a:p>
          <a:p>
            <a:pPr eaLnBrk="1" hangingPunct="1">
              <a:lnSpc>
                <a:spcPct val="12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smtClean="0">
                <a:solidFill>
                  <a:srgbClr val="000000"/>
                </a:solidFill>
              </a:rPr>
              <a:t>Allows clear comparison of within curve 	variation</a:t>
            </a:r>
          </a:p>
        </p:txBody>
      </p:sp>
    </p:spTree>
    <p:extLst>
      <p:ext uri="{BB962C8B-B14F-4D97-AF65-F5344CB8AC3E}">
        <p14:creationId xmlns:p14="http://schemas.microsoft.com/office/powerpoint/2010/main" val="1330573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 (- mean)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4915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8077200" cy="5705475"/>
          </a:xfrm>
          <a:noFill/>
        </p:spPr>
      </p:pic>
    </p:spTree>
    <p:extLst>
      <p:ext uri="{BB962C8B-B14F-4D97-AF65-F5344CB8AC3E}">
        <p14:creationId xmlns:p14="http://schemas.microsoft.com/office/powerpoint/2010/main" val="2495821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058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Interesting Variation: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Remove cluster means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Allows clear comparison of within curve 	variation: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PC1 versus others are quite revealing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(note different “rotations”)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Others don’t show so much</a:t>
            </a:r>
          </a:p>
        </p:txBody>
      </p:sp>
    </p:spTree>
    <p:extLst>
      <p:ext uri="{BB962C8B-B14F-4D97-AF65-F5344CB8AC3E}">
        <p14:creationId xmlns:p14="http://schemas.microsoft.com/office/powerpoint/2010/main" val="2486554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Interesting Real Data Example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Genetics (Cancer Research)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(Next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Gener’n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Sequen’g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Deep look at “gene components”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Microarrays:    Single number (per gene)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    Thousands of measurements</a:t>
            </a:r>
          </a:p>
        </p:txBody>
      </p:sp>
    </p:spTree>
    <p:extLst>
      <p:ext uri="{BB962C8B-B14F-4D97-AF65-F5344CB8AC3E}">
        <p14:creationId xmlns:p14="http://schemas.microsoft.com/office/powerpoint/2010/main" val="33872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Another Comparison: Gene by Gene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590800"/>
            <a:ext cx="76200" cy="3429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051" y="5874603"/>
            <a:ext cx="328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Very Small Differences</a:t>
            </a:r>
          </a:p>
          <a:p>
            <a:r>
              <a:rPr lang="en-US" sz="2400" dirty="0" smtClean="0"/>
              <a:t>Between Means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03510" y="5791200"/>
            <a:ext cx="2121090" cy="4390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4114800"/>
            <a:ext cx="1066800" cy="1905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514600"/>
            <a:ext cx="304800" cy="34961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4114800"/>
            <a:ext cx="1219200" cy="18959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91000" y="5638800"/>
            <a:ext cx="2286000" cy="59140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Interesting Real Data Example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Genetics (Cancer Research)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(Next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Gener’n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Sequen’g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Deep look at “gene components”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 studied here:    CDNK2A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Goal: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Study Alternate Splicing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Sample Size,   n = 180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Dimension,    d = ~1700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1647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st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4442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Often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Useful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Population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PCA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Scores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5129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???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6452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Are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These?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2286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1752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2133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4320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3014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1947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Important Points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PCA found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Important Structure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High Dimensional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 Analysis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 ~ 1700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8053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Consequences: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Led to Development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SigFuge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Whole Genome Scan Found Interesting Genes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Published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Kimes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et al (2014)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0038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Interesting Question: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When are clusters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really there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(will study later)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6608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PCA can provide useful projection directions</a:t>
            </a:r>
          </a:p>
        </p:txBody>
      </p:sp>
    </p:spTree>
    <p:extLst>
      <p:ext uri="{BB962C8B-B14F-4D97-AF65-F5344CB8AC3E}">
        <p14:creationId xmlns:p14="http://schemas.microsoft.com/office/powerpoint/2010/main" val="340732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PCA can provide useful projection directions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But can’t “see everything”…</a:t>
            </a:r>
          </a:p>
        </p:txBody>
      </p:sp>
    </p:spTree>
    <p:extLst>
      <p:ext uri="{BB962C8B-B14F-4D97-AF65-F5344CB8AC3E}">
        <p14:creationId xmlns:p14="http://schemas.microsoft.com/office/powerpoint/2010/main" val="1260226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PCA can provide useful projection directions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But can’t “see everything”…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Reason: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PCA finds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dir’ns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maximal variation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Which may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obscure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interesting structure</a:t>
            </a: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25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Apple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 smtClean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 smtClean="0">
                <a:solidFill>
                  <a:srgbClr val="00FF00"/>
                </a:solidFill>
                <a:sym typeface="Wingdings" pitchFamily="2" charset="2"/>
              </a:rPr>
              <a:t>Pear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0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Toy E.g.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9221" name="ToyEGAppleBananaPearV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40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67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video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Apple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 smtClean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 smtClean="0">
                <a:solidFill>
                  <a:srgbClr val="00FF00"/>
                </a:solidFill>
                <a:sym typeface="Wingdings" pitchFamily="2" charset="2"/>
              </a:rPr>
              <a:t>Pear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Obscured by “noisy dimensions”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3 PC directions only show noise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7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FF0000"/>
                </a:solidFill>
                <a:sym typeface="Wingdings" pitchFamily="2" charset="2"/>
              </a:rPr>
              <a:t>Apple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smtClean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smtClean="0">
                <a:solidFill>
                  <a:srgbClr val="00FF00"/>
                </a:solidFill>
                <a:sym typeface="Wingdings" pitchFamily="2" charset="2"/>
              </a:rPr>
              <a:t>Pear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Obscured by “noisy dimensions”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1</a:t>
            </a:r>
            <a:r>
              <a:rPr lang="en-US" sz="3200" baseline="3000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3 PC directions only show noise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Study some rotations, to find structure</a:t>
            </a:r>
          </a:p>
          <a:p>
            <a:pPr eaLnBrk="1" hangingPunct="1">
              <a:spcBef>
                <a:spcPct val="50000"/>
              </a:spcBef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28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Toy E.g.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" name="ToyEGAppleBananaPearV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952500"/>
            <a:ext cx="640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16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Rotation shows </a:t>
            </a:r>
            <a:r>
              <a:rPr lang="en-US" sz="3200" smtClean="0">
                <a:solidFill>
                  <a:srgbClr val="FF0000"/>
                </a:solidFill>
                <a:sym typeface="Wingdings" pitchFamily="2" charset="2"/>
              </a:rPr>
              <a:t>Apple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smtClean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smtClean="0">
                <a:solidFill>
                  <a:srgbClr val="00FF00"/>
                </a:solidFill>
                <a:sym typeface="Wingdings" pitchFamily="2" charset="2"/>
              </a:rPr>
              <a:t>Pear</a:t>
            </a:r>
            <a:endParaRPr lang="en-US" sz="320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Example constructed as: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1</a:t>
            </a:r>
            <a:r>
              <a:rPr lang="en-US" sz="3200" baseline="3000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make these in 3-d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Add 3 dimensions of high s.d. noise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Carefully watch axis labels</a:t>
            </a:r>
          </a:p>
          <a:p>
            <a:pPr eaLnBrk="1" hangingPunct="1">
              <a:spcBef>
                <a:spcPct val="50000"/>
              </a:spcBef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80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Main Point: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May be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Important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 Structure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Not Visible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 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Few PCs</a:t>
            </a: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82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Object Conceptualization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305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sng" dirty="0"/>
              <a:t>Object Space</a:t>
            </a:r>
            <a:r>
              <a:rPr lang="en-US" sz="3200" dirty="0"/>
              <a:t>     </a:t>
            </a:r>
            <a:r>
              <a:rPr lang="en-US" sz="3200" dirty="0" smtClean="0"/>
              <a:t>  </a:t>
            </a:r>
            <a:r>
              <a:rPr lang="en-US" sz="3200" dirty="0">
                <a:sym typeface="Wingdings" pitchFamily="2" charset="2"/>
              </a:rPr>
              <a:t> </a:t>
            </a:r>
            <a:r>
              <a:rPr lang="en-US" sz="3200" dirty="0" smtClean="0">
                <a:sym typeface="Wingdings" pitchFamily="2" charset="2"/>
              </a:rPr>
              <a:t>       </a:t>
            </a:r>
            <a:r>
              <a:rPr lang="en-US" sz="3200" u="sng" dirty="0" smtClean="0">
                <a:sym typeface="Wingdings" pitchFamily="2" charset="2"/>
              </a:rPr>
              <a:t>Descriptor </a:t>
            </a:r>
            <a:r>
              <a:rPr lang="en-US" sz="3200" u="sng" dirty="0">
                <a:sym typeface="Wingdings" pitchFamily="2" charset="2"/>
              </a:rPr>
              <a:t>Space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Curves 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Images                                   Manifolds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Shapes                                 Tree Space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  Trees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7010400" y="2133600"/>
          <a:ext cx="5937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4" imgW="393480" imgH="342720" progId="Equation.3">
                  <p:embed/>
                </p:oleObj>
              </mc:Choice>
              <mc:Fallback>
                <p:oleObj name="Equation" r:id="rId4" imgW="39348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133600"/>
                        <a:ext cx="5937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</p:txBody>
      </p:sp>
    </p:spTree>
    <p:extLst>
      <p:ext uri="{BB962C8B-B14F-4D97-AF65-F5344CB8AC3E}">
        <p14:creationId xmlns:p14="http://schemas.microsoft.com/office/powerpoint/2010/main" val="27873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Measured “Gene Expression”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 “Gene Activity”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Several Thousand Genes (Simultaneously)</a:t>
            </a:r>
          </a:p>
        </p:txBody>
      </p:sp>
    </p:spTree>
    <p:extLst>
      <p:ext uri="{BB962C8B-B14F-4D97-AF65-F5344CB8AC3E}">
        <p14:creationId xmlns:p14="http://schemas.microsoft.com/office/powerpoint/2010/main" val="8912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Measured “Gene Expression”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 “Gene Activity”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Several Thousand Genes (Simultaneously)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Objects = Vectors of Gene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Exp’n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Preprocessing (study later)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19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6106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Aspect:     8 Cancer Types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Renal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Small Cell Lung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Nervous System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Leukemia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 Cancer</a:t>
            </a:r>
            <a:endParaRPr lang="en-US" altLang="ko-KR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(Skin)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5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classes: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 directions??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try “unsupervised view”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switch off class colors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turn on colors, to identify clusters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look at “supervised view”</a:t>
            </a:r>
          </a:p>
        </p:txBody>
      </p:sp>
    </p:spTree>
    <p:extLst>
      <p:ext uri="{BB962C8B-B14F-4D97-AF65-F5344CB8AC3E}">
        <p14:creationId xmlns:p14="http://schemas.microsoft.com/office/powerpoint/2010/main" val="13057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14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5576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8988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Maybe need to look at more PCs?</a:t>
            </a:r>
          </a:p>
          <a:p>
            <a:pPr marL="457200" indent="-457200"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array of such PCA projections: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066800" y="3657600"/>
          <a:ext cx="711993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4" imgW="2552400" imgH="672840" progId="Equation.3">
                  <p:embed/>
                </p:oleObj>
              </mc:Choice>
              <mc:Fallback>
                <p:oleObj name="Equation" r:id="rId4" imgW="255240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711993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63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396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4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</a:t>
            </a: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4166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8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371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3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576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781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0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98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5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9-12?</a:t>
            </a:r>
          </a:p>
        </p:txBody>
      </p:sp>
      <p:pic>
        <p:nvPicPr>
          <p:cNvPr id="2519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8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 vs. 9-12?</a:t>
            </a:r>
          </a:p>
        </p:txBody>
      </p:sp>
      <p:pic>
        <p:nvPicPr>
          <p:cNvPr id="25395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395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PCs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be noise driven</a:t>
            </a:r>
          </a:p>
        </p:txBody>
      </p:sp>
    </p:spTree>
    <p:extLst>
      <p:ext uri="{BB962C8B-B14F-4D97-AF65-F5344CB8AC3E}">
        <p14:creationId xmlns:p14="http://schemas.microsoft.com/office/powerpoint/2010/main" val="29054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PCs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be noise driven</a:t>
            </a:r>
          </a:p>
          <a:p>
            <a:pPr marL="457200" indent="-457200" eaLnBrk="1" hangingPunct="1">
              <a:buFontTx/>
              <a:buNone/>
            </a:pPr>
            <a:endParaRPr lang="en-US" altLang="ko-KR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There Better Directions?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“feels” maximal variation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</p:txBody>
      </p:sp>
    </p:spTree>
    <p:extLst>
      <p:ext uri="{BB962C8B-B14F-4D97-AF65-F5344CB8AC3E}">
        <p14:creationId xmlns:p14="http://schemas.microsoft.com/office/powerpoint/2010/main" val="3917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X</a:t>
            </a:r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752600" y="1143000"/>
            <a:ext cx="62484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Terminology: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Loadings Plots”                       “Scores Plots”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81800" y="1981200"/>
            <a:ext cx="838200" cy="2133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81800" y="1973997"/>
            <a:ext cx="838200" cy="40458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09800" y="1905000"/>
            <a:ext cx="1066800" cy="2209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90800" y="1905000"/>
            <a:ext cx="685800" cy="411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3"/>
          <a:stretch>
            <a:fillRect/>
          </a:stretch>
        </p:blipFill>
        <p:spPr>
          <a:xfrm>
            <a:off x="304800" y="1295400"/>
            <a:ext cx="8675688" cy="6915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Curves As Data, II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153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/>
              <a:t>PCA:  reveals “population structure”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/>
              <a:t>  Mean   </a:t>
            </a:r>
            <a:r>
              <a:rPr lang="en-US" sz="3200">
                <a:sym typeface="Wingdings" pitchFamily="2" charset="2"/>
              </a:rPr>
              <a:t>   Parabolic Structure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>
                <a:sym typeface="Wingdings" pitchFamily="2" charset="2"/>
              </a:rPr>
              <a:t>  PC1      Vertical Shift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>
                <a:sym typeface="Wingdings" pitchFamily="2" charset="2"/>
              </a:rPr>
              <a:t>  PC2      Tilt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>
                <a:sym typeface="Wingdings" pitchFamily="2" charset="2"/>
              </a:rPr>
              <a:t>  higher PCs      Gaussian (spherical)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/>
              <a:t>Decomposition into </a:t>
            </a:r>
            <a:r>
              <a:rPr lang="en-US" sz="3200" i="1"/>
              <a:t>modes of variation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Curves As Data, III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13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dirty="0"/>
              <a:t>Two Cluster Example   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/>
              <a:t>  10-d curves </a:t>
            </a:r>
            <a:r>
              <a:rPr lang="en-US" sz="3200" dirty="0" smtClean="0"/>
              <a:t>again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Details on Course Web Page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http://stor892fall2014.web.unc.edu/</a:t>
            </a:r>
            <a:endParaRPr lang="en-US" dirty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Google:   “</a:t>
            </a:r>
            <a:r>
              <a:rPr lang="en-US" dirty="0" err="1" smtClean="0"/>
              <a:t>Marron</a:t>
            </a:r>
            <a:r>
              <a:rPr lang="en-US" dirty="0" smtClean="0"/>
              <a:t> Courses”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Choose This Course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99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2</a:t>
            </a:r>
          </a:p>
        </p:txBody>
      </p:sp>
      <p:pic>
        <p:nvPicPr>
          <p:cNvPr id="901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1"/>
          <a:stretch>
            <a:fillRect/>
          </a:stretch>
        </p:blipFill>
        <p:spPr bwMode="auto">
          <a:xfrm>
            <a:off x="838200" y="762000"/>
            <a:ext cx="7337425" cy="90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Curves As Data, III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dirty="0"/>
              <a:t>Two Cluster Example   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/>
              <a:t>  10-d curves again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/>
              <a:t>  Two big clusters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/>
              <a:t>  Revealed by 1-d projection plot </a:t>
            </a:r>
            <a:r>
              <a:rPr lang="en-US" sz="3200" dirty="0" smtClean="0"/>
              <a:t>(left </a:t>
            </a:r>
            <a:r>
              <a:rPr lang="en-US" sz="3200" dirty="0"/>
              <a:t>side)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/>
              <a:t>  Note:  </a:t>
            </a:r>
            <a:r>
              <a:rPr lang="en-US" sz="3200" i="1" dirty="0"/>
              <a:t>Cluster Difference</a:t>
            </a:r>
            <a:r>
              <a:rPr lang="en-US" sz="3200" dirty="0"/>
              <a:t> is </a:t>
            </a:r>
            <a:r>
              <a:rPr lang="en-US" sz="3200" u="sng" dirty="0"/>
              <a:t>not orthogonal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/>
              <a:t>			to </a:t>
            </a:r>
            <a:r>
              <a:rPr lang="en-US" sz="3200" i="1" dirty="0"/>
              <a:t>Vertical Shift</a:t>
            </a:r>
          </a:p>
          <a:p>
            <a:pPr algn="ctr" eaLnBrk="1" hangingPunct="1">
              <a:lnSpc>
                <a:spcPct val="130000"/>
              </a:lnSpc>
            </a:pPr>
            <a:endParaRPr lang="en-US" sz="3200" dirty="0"/>
          </a:p>
          <a:p>
            <a:pPr eaLnBrk="1" hangingPunct="1">
              <a:lnSpc>
                <a:spcPct val="130000"/>
              </a:lnSpc>
            </a:pPr>
            <a:r>
              <a:rPr lang="en-US" sz="3200" dirty="0"/>
              <a:t>PCA:  reveals “population structure”</a:t>
            </a:r>
          </a:p>
        </p:txBody>
      </p:sp>
    </p:spTree>
    <p:extLst>
      <p:ext uri="{BB962C8B-B14F-4D97-AF65-F5344CB8AC3E}">
        <p14:creationId xmlns:p14="http://schemas.microsoft.com/office/powerpoint/2010/main" val="2310826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Curves As Data, IV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dirty="0"/>
              <a:t>More Complicated Example   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/>
              <a:t>  </a:t>
            </a:r>
            <a:r>
              <a:rPr lang="en-US" sz="3200" dirty="0" smtClean="0"/>
              <a:t>50-d </a:t>
            </a:r>
            <a:r>
              <a:rPr lang="en-US" sz="3200" dirty="0"/>
              <a:t>curves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50-d Toy EG 3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228600" y="1371600"/>
            <a:ext cx="8675688" cy="1069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50-d Toy EG 3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6316"/>
          <a:stretch>
            <a:fillRect/>
          </a:stretch>
        </p:blipFill>
        <p:spPr>
          <a:xfrm>
            <a:off x="304800" y="1447800"/>
            <a:ext cx="11080750" cy="812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Curves As Data, IV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dirty="0"/>
              <a:t>More Complicated Example   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/>
              <a:t>  </a:t>
            </a:r>
            <a:r>
              <a:rPr lang="en-US" sz="3200" dirty="0" smtClean="0"/>
              <a:t>50-d </a:t>
            </a:r>
            <a:r>
              <a:rPr lang="en-US" sz="3200" dirty="0"/>
              <a:t>curves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/>
              <a:t>  </a:t>
            </a:r>
            <a:r>
              <a:rPr lang="en-US" sz="3200" dirty="0" err="1"/>
              <a:t>Pop’n</a:t>
            </a:r>
            <a:r>
              <a:rPr lang="en-US" sz="3200" dirty="0"/>
              <a:t> structure hard to see in 1-d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/>
              <a:t>  2-d projections make structure clear</a:t>
            </a:r>
          </a:p>
          <a:p>
            <a:pPr algn="ctr" eaLnBrk="1" hangingPunct="1">
              <a:lnSpc>
                <a:spcPct val="130000"/>
              </a:lnSpc>
            </a:pPr>
            <a:endParaRPr lang="en-US" sz="3200" dirty="0"/>
          </a:p>
          <a:p>
            <a:pPr eaLnBrk="1" hangingPunct="1">
              <a:lnSpc>
                <a:spcPct val="130000"/>
              </a:lnSpc>
            </a:pPr>
            <a:endParaRPr lang="en-US" sz="3200" dirty="0"/>
          </a:p>
          <a:p>
            <a:pPr eaLnBrk="1" hangingPunct="1">
              <a:lnSpc>
                <a:spcPct val="130000"/>
              </a:lnSpc>
            </a:pPr>
            <a:r>
              <a:rPr lang="en-US" sz="3200" dirty="0"/>
              <a:t>PCA:  reveals “population structure”</a:t>
            </a:r>
          </a:p>
        </p:txBody>
      </p:sp>
    </p:spTree>
    <p:extLst>
      <p:ext uri="{BB962C8B-B14F-4D97-AF65-F5344CB8AC3E}">
        <p14:creationId xmlns:p14="http://schemas.microsoft.com/office/powerpoint/2010/main" val="3694753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Interesting Data Set: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Data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For Spanish Males  (thus can relate to history)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Each curve is a single year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x coordinate is age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= # died / total # (for each age)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Study on log scale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Investigate </a:t>
            </a:r>
            <a:r>
              <a:rPr lang="en-US" sz="2800" i="1" dirty="0">
                <a:solidFill>
                  <a:srgbClr val="000000"/>
                </a:solidFill>
              </a:rPr>
              <a:t>change</a:t>
            </a:r>
            <a:r>
              <a:rPr lang="en-US" sz="2800" dirty="0">
                <a:solidFill>
                  <a:srgbClr val="000000"/>
                </a:solidFill>
              </a:rPr>
              <a:t> over years 1908 </a:t>
            </a:r>
            <a:r>
              <a:rPr lang="en-US" sz="2800" dirty="0" smtClean="0">
                <a:solidFill>
                  <a:srgbClr val="000000"/>
                </a:solidFill>
              </a:rPr>
              <a:t>– 2002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From Andrés Alonso, U. Carlos III, Madrid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{See </a:t>
            </a:r>
            <a:r>
              <a:rPr lang="en-US" sz="2800" dirty="0" err="1" smtClean="0">
                <a:solidFill>
                  <a:srgbClr val="000000"/>
                </a:solidFill>
              </a:rPr>
              <a:t>Marron</a:t>
            </a:r>
            <a:r>
              <a:rPr lang="en-US" sz="2800" dirty="0" smtClean="0">
                <a:solidFill>
                  <a:srgbClr val="000000"/>
                </a:solidFill>
              </a:rPr>
              <a:t> &amp; Alonso (2014)}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237"/>
            <a:ext cx="7772400" cy="69272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445485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Interesting Data Set: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Data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For Spanish Males  (thus can relate to history)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Each curve is a single year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x coordinate is </a:t>
            </a:r>
            <a:r>
              <a:rPr lang="en-US" sz="2800" dirty="0" smtClean="0">
                <a:solidFill>
                  <a:srgbClr val="000000"/>
                </a:solidFill>
              </a:rPr>
              <a:t>age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Note:    Choice made of </a:t>
            </a:r>
            <a:r>
              <a:rPr lang="en-US" sz="2800" i="1" dirty="0" smtClean="0">
                <a:solidFill>
                  <a:srgbClr val="000000"/>
                </a:solidFill>
              </a:rPr>
              <a:t>Data Object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(could also study age as curves,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x coordinate = time)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2819400" y="3352800"/>
            <a:ext cx="2362200" cy="14478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  <a:endParaRPr lang="en-US" sz="36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0191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447800"/>
            <a:ext cx="8153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Important Issue:</a:t>
            </a:r>
          </a:p>
          <a:p>
            <a:pPr>
              <a:spcBef>
                <a:spcPts val="12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What are the Data Objects?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Mortality vs. Age Curves (over years)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Mortality vs. Year Curves (over ages)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Note:   Rows vs. Columns of Data Matrix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728995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447800"/>
            <a:ext cx="8153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Important Issue:</a:t>
            </a:r>
          </a:p>
          <a:p>
            <a:pPr>
              <a:spcBef>
                <a:spcPts val="12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What are the Data Objects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 Mortality vs. Age Curves (over years)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 Mortality vs. Year Curves (over ages)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Note:   Rows vs. Columns of Data Matrix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1000" y="3200400"/>
            <a:ext cx="7620000" cy="914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519257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More generally:   </a:t>
            </a:r>
            <a:r>
              <a:rPr lang="en-US" dirty="0" smtClean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Interesting Data Set: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Data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For Spanish Males  (thus can relate to history)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Each curve is a single year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x coordinate is age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= # died / total # (for each age)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Study on log </a:t>
            </a:r>
            <a:r>
              <a:rPr lang="en-US" sz="2800" dirty="0" smtClean="0">
                <a:solidFill>
                  <a:srgbClr val="000000"/>
                </a:solidFill>
              </a:rPr>
              <a:t>scale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Another </a:t>
            </a:r>
            <a:r>
              <a:rPr lang="en-US" sz="2800" i="1" dirty="0" smtClean="0">
                <a:solidFill>
                  <a:srgbClr val="000000"/>
                </a:solidFill>
              </a:rPr>
              <a:t>Data Object</a:t>
            </a:r>
            <a:r>
              <a:rPr lang="en-US" sz="2800" dirty="0" smtClean="0">
                <a:solidFill>
                  <a:srgbClr val="000000"/>
                </a:solidFill>
              </a:rPr>
              <a:t> Choice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(not about experimental units)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819400" y="4724400"/>
            <a:ext cx="609600" cy="9144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881481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6931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Conventional</a:t>
            </a:r>
          </a:p>
          <a:p>
            <a:r>
              <a:rPr lang="en-US" sz="2800">
                <a:solidFill>
                  <a:srgbClr val="000000"/>
                </a:solidFill>
              </a:rPr>
              <a:t>Coloring: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Rotate</a:t>
            </a:r>
          </a:p>
          <a:p>
            <a:r>
              <a:rPr lang="en-US" sz="2800">
                <a:solidFill>
                  <a:srgbClr val="000000"/>
                </a:solidFill>
              </a:rPr>
              <a:t>Through </a:t>
            </a:r>
          </a:p>
          <a:p>
            <a:r>
              <a:rPr lang="en-US" sz="2800">
                <a:solidFill>
                  <a:srgbClr val="000000"/>
                </a:solidFill>
              </a:rPr>
              <a:t> (7) Colors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Hard to</a:t>
            </a:r>
          </a:p>
          <a:p>
            <a:r>
              <a:rPr lang="en-US" sz="2800">
                <a:solidFill>
                  <a:srgbClr val="000000"/>
                </a:solidFill>
              </a:rPr>
              <a:t>See Time</a:t>
            </a:r>
          </a:p>
          <a:p>
            <a:r>
              <a:rPr lang="en-US" sz="2800">
                <a:solidFill>
                  <a:srgbClr val="000000"/>
                </a:solidFill>
              </a:rPr>
              <a:t>Structure</a:t>
            </a:r>
          </a:p>
          <a:p>
            <a:pPr>
              <a:buFont typeface="Arial" charset="0"/>
              <a:buChar char="•"/>
            </a:pP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39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034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Improved</a:t>
            </a:r>
          </a:p>
          <a:p>
            <a:r>
              <a:rPr lang="en-US" sz="2800">
                <a:solidFill>
                  <a:srgbClr val="000000"/>
                </a:solidFill>
              </a:rPr>
              <a:t>Coloring: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Rainbow</a:t>
            </a:r>
          </a:p>
          <a:p>
            <a:r>
              <a:rPr lang="en-US" sz="2800">
                <a:solidFill>
                  <a:srgbClr val="000000"/>
                </a:solidFill>
              </a:rPr>
              <a:t>Representing</a:t>
            </a:r>
          </a:p>
          <a:p>
            <a:r>
              <a:rPr lang="en-US" sz="2800">
                <a:solidFill>
                  <a:srgbClr val="000000"/>
                </a:solidFill>
              </a:rPr>
              <a:t>Year: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FF00FF"/>
                </a:solidFill>
              </a:rPr>
              <a:t>Magenta</a:t>
            </a:r>
          </a:p>
          <a:p>
            <a:r>
              <a:rPr lang="en-US" sz="2800">
                <a:solidFill>
                  <a:srgbClr val="FF00FF"/>
                </a:solidFill>
              </a:rPr>
              <a:t>    =  1908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Red  =  2002</a:t>
            </a:r>
          </a:p>
        </p:txBody>
      </p:sp>
    </p:spTree>
    <p:extLst>
      <p:ext uri="{BB962C8B-B14F-4D97-AF65-F5344CB8AC3E}">
        <p14:creationId xmlns:p14="http://schemas.microsoft.com/office/powerpoint/2010/main" val="382793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Code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(Years)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18461" r="7153" b="2417"/>
          <a:stretch/>
        </p:blipFill>
        <p:spPr bwMode="auto">
          <a:xfrm>
            <a:off x="2590800" y="990600"/>
            <a:ext cx="62179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  <a:endParaRPr lang="en-US" sz="36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70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1364" name="TextBox 5"/>
          <p:cNvSpPr txBox="1">
            <a:spLocks noChangeArrowheads="1"/>
          </p:cNvSpPr>
          <p:nvPr/>
        </p:nvSpPr>
        <p:spPr bwMode="auto">
          <a:xfrm>
            <a:off x="133066" y="609600"/>
            <a:ext cx="2514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Find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Population Center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(Mean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Vector)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Compute in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Descriptor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Space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Show in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Object Space</a:t>
            </a:r>
          </a:p>
        </p:txBody>
      </p:sp>
    </p:spTree>
    <p:extLst>
      <p:ext uri="{BB962C8B-B14F-4D97-AF65-F5344CB8AC3E}">
        <p14:creationId xmlns:p14="http://schemas.microsoft.com/office/powerpoint/2010/main" val="246863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2388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Blips Appear</a:t>
            </a:r>
          </a:p>
          <a:p>
            <a:r>
              <a:rPr lang="en-US" sz="2800">
                <a:solidFill>
                  <a:srgbClr val="000000"/>
                </a:solidFill>
              </a:rPr>
              <a:t>At Decades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Since Ages</a:t>
            </a:r>
          </a:p>
          <a:p>
            <a:r>
              <a:rPr lang="en-US" sz="2800">
                <a:solidFill>
                  <a:srgbClr val="000000"/>
                </a:solidFill>
              </a:rPr>
              <a:t>Not Precise</a:t>
            </a:r>
          </a:p>
          <a:p>
            <a:r>
              <a:rPr lang="en-US" sz="2800">
                <a:solidFill>
                  <a:srgbClr val="000000"/>
                </a:solidFill>
              </a:rPr>
              <a:t>(in Spain)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Reported as</a:t>
            </a:r>
          </a:p>
          <a:p>
            <a:r>
              <a:rPr lang="en-US" sz="2800">
                <a:solidFill>
                  <a:srgbClr val="000000"/>
                </a:solidFill>
              </a:rPr>
              <a:t>“about 50”,</a:t>
            </a:r>
          </a:p>
          <a:p>
            <a:r>
              <a:rPr lang="en-US" sz="2800">
                <a:solidFill>
                  <a:srgbClr val="000000"/>
                </a:solidFill>
              </a:rPr>
              <a:t>Etc.</a:t>
            </a:r>
          </a:p>
        </p:txBody>
      </p:sp>
      <p:cxnSp>
        <p:nvCxnSpPr>
          <p:cNvPr id="272389" name="Straight Arrow Connector 5"/>
          <p:cNvCxnSpPr>
            <a:cxnSpLocks noChangeShapeType="1"/>
          </p:cNvCxnSpPr>
          <p:nvPr/>
        </p:nvCxnSpPr>
        <p:spPr bwMode="auto">
          <a:xfrm>
            <a:off x="2133600" y="2438400"/>
            <a:ext cx="914400" cy="533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72390" name="Straight Arrow Connector 7"/>
          <p:cNvCxnSpPr>
            <a:cxnSpLocks noChangeShapeType="1"/>
          </p:cNvCxnSpPr>
          <p:nvPr/>
        </p:nvCxnSpPr>
        <p:spPr bwMode="auto">
          <a:xfrm>
            <a:off x="2057400" y="2438400"/>
            <a:ext cx="2971800" cy="150663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2391" name="Straight Arrow Connector 10"/>
          <p:cNvCxnSpPr>
            <a:cxnSpLocks noChangeShapeType="1"/>
          </p:cNvCxnSpPr>
          <p:nvPr/>
        </p:nvCxnSpPr>
        <p:spPr bwMode="auto">
          <a:xfrm>
            <a:off x="2057400" y="2438400"/>
            <a:ext cx="3581400" cy="1143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115974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3412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Mean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Residual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Descriptor </a:t>
            </a:r>
            <a:r>
              <a:rPr lang="en-US" sz="2800" dirty="0">
                <a:solidFill>
                  <a:srgbClr val="000000"/>
                </a:solidFill>
              </a:rPr>
              <a:t>Space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View of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Shifting Data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To Origin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In Feature Space</a:t>
            </a:r>
          </a:p>
        </p:txBody>
      </p:sp>
    </p:spTree>
    <p:extLst>
      <p:ext uri="{BB962C8B-B14F-4D97-AF65-F5344CB8AC3E}">
        <p14:creationId xmlns:p14="http://schemas.microsoft.com/office/powerpoint/2010/main" val="3470837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443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Shows: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Main Age</a:t>
            </a:r>
          </a:p>
          <a:p>
            <a:r>
              <a:rPr lang="en-US" sz="2800">
                <a:solidFill>
                  <a:srgbClr val="000000"/>
                </a:solidFill>
              </a:rPr>
              <a:t>Effects in</a:t>
            </a:r>
          </a:p>
          <a:p>
            <a:r>
              <a:rPr lang="en-US" sz="2800">
                <a:solidFill>
                  <a:srgbClr val="000000"/>
                </a:solidFill>
              </a:rPr>
              <a:t>Mean, Not</a:t>
            </a:r>
          </a:p>
          <a:p>
            <a:r>
              <a:rPr lang="en-US" sz="2800">
                <a:solidFill>
                  <a:srgbClr val="000000"/>
                </a:solidFill>
              </a:rPr>
              <a:t>Variation</a:t>
            </a:r>
          </a:p>
          <a:p>
            <a:r>
              <a:rPr lang="en-US" sz="2800">
                <a:solidFill>
                  <a:srgbClr val="000000"/>
                </a:solidFill>
              </a:rPr>
              <a:t>About Mean</a:t>
            </a:r>
          </a:p>
        </p:txBody>
      </p:sp>
    </p:spTree>
    <p:extLst>
      <p:ext uri="{BB962C8B-B14F-4D97-AF65-F5344CB8AC3E}">
        <p14:creationId xmlns:p14="http://schemas.microsoft.com/office/powerpoint/2010/main" val="3148500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546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>
                <a:solidFill>
                  <a:srgbClr val="000000"/>
                </a:solidFill>
              </a:rPr>
              <a:t>Onto PC1</a:t>
            </a:r>
          </a:p>
          <a:p>
            <a:r>
              <a:rPr lang="en-US" sz="2800">
                <a:solidFill>
                  <a:srgbClr val="000000"/>
                </a:solidFill>
              </a:rPr>
              <a:t>Direction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Main Mode </a:t>
            </a:r>
          </a:p>
          <a:p>
            <a:r>
              <a:rPr lang="en-US" sz="2800">
                <a:solidFill>
                  <a:srgbClr val="000000"/>
                </a:solidFill>
              </a:rPr>
              <a:t>Of Variation:</a:t>
            </a:r>
          </a:p>
          <a:p>
            <a:r>
              <a:rPr lang="en-US" sz="2800">
                <a:solidFill>
                  <a:srgbClr val="000000"/>
                </a:solidFill>
              </a:rPr>
              <a:t>Constant </a:t>
            </a:r>
          </a:p>
          <a:p>
            <a:r>
              <a:rPr lang="en-US" sz="2800">
                <a:solidFill>
                  <a:srgbClr val="000000"/>
                </a:solidFill>
              </a:rPr>
              <a:t>Across Ages</a:t>
            </a:r>
          </a:p>
        </p:txBody>
      </p:sp>
    </p:spTree>
    <p:extLst>
      <p:ext uri="{BB962C8B-B14F-4D97-AF65-F5344CB8AC3E}">
        <p14:creationId xmlns:p14="http://schemas.microsoft.com/office/powerpoint/2010/main" val="15340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546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>
                <a:solidFill>
                  <a:srgbClr val="000000"/>
                </a:solidFill>
              </a:rPr>
              <a:t>Onto PC1</a:t>
            </a:r>
          </a:p>
          <a:p>
            <a:r>
              <a:rPr lang="en-US" sz="2800">
                <a:solidFill>
                  <a:srgbClr val="000000"/>
                </a:solidFill>
              </a:rPr>
              <a:t>Direction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Main Mode </a:t>
            </a:r>
          </a:p>
          <a:p>
            <a:r>
              <a:rPr lang="en-US" sz="2800">
                <a:solidFill>
                  <a:srgbClr val="000000"/>
                </a:solidFill>
              </a:rPr>
              <a:t>Of Variation:</a:t>
            </a:r>
          </a:p>
          <a:p>
            <a:r>
              <a:rPr lang="en-US" sz="2800">
                <a:solidFill>
                  <a:srgbClr val="000000"/>
                </a:solidFill>
              </a:rPr>
              <a:t>Constant </a:t>
            </a:r>
          </a:p>
          <a:p>
            <a:r>
              <a:rPr lang="en-US" sz="2800">
                <a:solidFill>
                  <a:srgbClr val="000000"/>
                </a:solidFill>
              </a:rPr>
              <a:t>Across 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2209800"/>
            <a:ext cx="23079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Loadings Plot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69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Current Motivation: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In Complicated Data Analyses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Fundamental (Non-Obvious) Question Is: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dirty="0" smtClean="0"/>
              <a:t>“What Should We Take as Data Objects?”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Key to </a:t>
            </a:r>
            <a:r>
              <a:rPr lang="en-US" dirty="0" err="1" smtClean="0"/>
              <a:t>Focussing</a:t>
            </a:r>
            <a:r>
              <a:rPr lang="en-US" dirty="0" smtClean="0"/>
              <a:t> Needed Analyses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648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Shows </a:t>
            </a:r>
            <a:r>
              <a:rPr lang="en-US" sz="2800" i="1">
                <a:solidFill>
                  <a:srgbClr val="000000"/>
                </a:solidFill>
              </a:rPr>
              <a:t>Major</a:t>
            </a:r>
          </a:p>
          <a:p>
            <a:r>
              <a:rPr lang="en-US" sz="2800">
                <a:solidFill>
                  <a:srgbClr val="000000"/>
                </a:solidFill>
              </a:rPr>
              <a:t>Improvement</a:t>
            </a:r>
          </a:p>
          <a:p>
            <a:r>
              <a:rPr lang="en-US" sz="2800">
                <a:solidFill>
                  <a:srgbClr val="000000"/>
                </a:solidFill>
              </a:rPr>
              <a:t>Over Time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(medical technology,</a:t>
            </a:r>
          </a:p>
          <a:p>
            <a:r>
              <a:rPr lang="en-US" sz="2800">
                <a:solidFill>
                  <a:srgbClr val="000000"/>
                </a:solidFill>
              </a:rPr>
              <a:t>etc.)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And Change</a:t>
            </a:r>
          </a:p>
          <a:p>
            <a:r>
              <a:rPr lang="en-US" sz="2800">
                <a:solidFill>
                  <a:srgbClr val="000000"/>
                </a:solidFill>
              </a:rPr>
              <a:t>In Age </a:t>
            </a:r>
          </a:p>
          <a:p>
            <a:r>
              <a:rPr lang="en-US" sz="2800">
                <a:solidFill>
                  <a:srgbClr val="000000"/>
                </a:solidFill>
              </a:rPr>
              <a:t>Rounding Blips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590800" y="4800600"/>
            <a:ext cx="2133600" cy="13716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66467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7508" name="TextBox 5"/>
          <p:cNvSpPr txBox="1">
            <a:spLocks noChangeArrowheads="1"/>
          </p:cNvSpPr>
          <p:nvPr/>
        </p:nvSpPr>
        <p:spPr bwMode="auto">
          <a:xfrm>
            <a:off x="0" y="1676400"/>
            <a:ext cx="2819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Corresponding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PC 1 </a:t>
            </a:r>
            <a:r>
              <a:rPr lang="en-US" sz="2800" dirty="0">
                <a:solidFill>
                  <a:srgbClr val="FF0000"/>
                </a:solidFill>
              </a:rPr>
              <a:t>Scores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Again Shows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Overall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Improvement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FF00FF"/>
                </a:solidFill>
              </a:rPr>
              <a:t>High Mortality</a:t>
            </a:r>
          </a:p>
          <a:p>
            <a:r>
              <a:rPr lang="en-US" sz="2800" dirty="0">
                <a:solidFill>
                  <a:srgbClr val="FF00FF"/>
                </a:solidFill>
              </a:rPr>
              <a:t>Early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77510" name="Straight Arrow Connector 9"/>
          <p:cNvCxnSpPr>
            <a:cxnSpLocks noChangeShapeType="1"/>
          </p:cNvCxnSpPr>
          <p:nvPr/>
        </p:nvCxnSpPr>
        <p:spPr bwMode="auto">
          <a:xfrm flipV="1">
            <a:off x="1066800" y="3886200"/>
            <a:ext cx="5715000" cy="14478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35545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7508" name="TextBox 5"/>
          <p:cNvSpPr txBox="1">
            <a:spLocks noChangeArrowheads="1"/>
          </p:cNvSpPr>
          <p:nvPr/>
        </p:nvSpPr>
        <p:spPr bwMode="auto">
          <a:xfrm>
            <a:off x="0" y="1676400"/>
            <a:ext cx="2819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Corresponding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PC 1 Scores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Again Shows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Overall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Improvement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FF00FF"/>
                </a:solidFill>
              </a:rPr>
              <a:t>High Mortality</a:t>
            </a:r>
          </a:p>
          <a:p>
            <a:r>
              <a:rPr lang="en-US" sz="2800" dirty="0">
                <a:solidFill>
                  <a:srgbClr val="FF00FF"/>
                </a:solidFill>
              </a:rPr>
              <a:t>Early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Lower Later</a:t>
            </a:r>
          </a:p>
        </p:txBody>
      </p:sp>
      <p:cxnSp>
        <p:nvCxnSpPr>
          <p:cNvPr id="277509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1219200" y="4495800"/>
            <a:ext cx="2743200" cy="762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7510" name="Straight Arrow Connector 9"/>
          <p:cNvCxnSpPr>
            <a:cxnSpLocks noChangeShapeType="1"/>
          </p:cNvCxnSpPr>
          <p:nvPr/>
        </p:nvCxnSpPr>
        <p:spPr bwMode="auto">
          <a:xfrm flipV="1">
            <a:off x="1066800" y="3886200"/>
            <a:ext cx="5715000" cy="14478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991993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8532" name="TextBox 5"/>
          <p:cNvSpPr txBox="1">
            <a:spLocks noChangeArrowheads="1"/>
          </p:cNvSpPr>
          <p:nvPr/>
        </p:nvSpPr>
        <p:spPr bwMode="auto">
          <a:xfrm>
            <a:off x="152400" y="1447800"/>
            <a:ext cx="2514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Outliers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78533" name="Straight Arrow Connector 5"/>
          <p:cNvCxnSpPr>
            <a:cxnSpLocks noChangeShapeType="1"/>
          </p:cNvCxnSpPr>
          <p:nvPr/>
        </p:nvCxnSpPr>
        <p:spPr bwMode="auto">
          <a:xfrm>
            <a:off x="2286000" y="2590800"/>
            <a:ext cx="5638800" cy="1219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448150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8532" name="TextBox 5"/>
          <p:cNvSpPr txBox="1">
            <a:spLocks noChangeArrowheads="1"/>
          </p:cNvSpPr>
          <p:nvPr/>
        </p:nvSpPr>
        <p:spPr bwMode="auto">
          <a:xfrm>
            <a:off x="152400" y="1447800"/>
            <a:ext cx="2514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Outliers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1918 Global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Flu Pandemic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78533" name="Straight Arrow Connector 5"/>
          <p:cNvCxnSpPr>
            <a:cxnSpLocks noChangeShapeType="1"/>
          </p:cNvCxnSpPr>
          <p:nvPr/>
        </p:nvCxnSpPr>
        <p:spPr bwMode="auto">
          <a:xfrm>
            <a:off x="2286000" y="2590800"/>
            <a:ext cx="5638800" cy="1219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53970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8532" name="TextBox 5"/>
          <p:cNvSpPr txBox="1">
            <a:spLocks noChangeArrowheads="1"/>
          </p:cNvSpPr>
          <p:nvPr/>
        </p:nvSpPr>
        <p:spPr bwMode="auto">
          <a:xfrm>
            <a:off x="152400" y="1447800"/>
            <a:ext cx="2514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Outliers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1918 Global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Flu Pandemic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78533" name="Straight Arrow Connector 5"/>
          <p:cNvCxnSpPr>
            <a:cxnSpLocks noChangeShapeType="1"/>
          </p:cNvCxnSpPr>
          <p:nvPr/>
        </p:nvCxnSpPr>
        <p:spPr bwMode="auto">
          <a:xfrm>
            <a:off x="2286000" y="2590800"/>
            <a:ext cx="5638800" cy="1219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78534" name="Straight Arrow Connector 8"/>
          <p:cNvCxnSpPr>
            <a:cxnSpLocks noChangeShapeType="1"/>
          </p:cNvCxnSpPr>
          <p:nvPr/>
        </p:nvCxnSpPr>
        <p:spPr bwMode="auto">
          <a:xfrm flipV="1">
            <a:off x="1752600" y="3733800"/>
            <a:ext cx="5257800" cy="1828800"/>
          </a:xfrm>
          <a:prstGeom prst="straightConnector1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34925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8532" name="TextBox 5"/>
          <p:cNvSpPr txBox="1">
            <a:spLocks noChangeArrowheads="1"/>
          </p:cNvSpPr>
          <p:nvPr/>
        </p:nvSpPr>
        <p:spPr bwMode="auto">
          <a:xfrm>
            <a:off x="152400" y="14478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Outliers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1918 Global</a:t>
            </a:r>
          </a:p>
          <a:p>
            <a:r>
              <a:rPr lang="en-US" sz="2800">
                <a:solidFill>
                  <a:srgbClr val="000000"/>
                </a:solidFill>
              </a:rPr>
              <a:t>Flu Pandemic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1936-1939</a:t>
            </a:r>
          </a:p>
          <a:p>
            <a:r>
              <a:rPr lang="en-US" sz="2800">
                <a:solidFill>
                  <a:srgbClr val="000000"/>
                </a:solidFill>
              </a:rPr>
              <a:t>Spanish</a:t>
            </a:r>
          </a:p>
          <a:p>
            <a:r>
              <a:rPr lang="en-US" sz="2800">
                <a:solidFill>
                  <a:srgbClr val="000000"/>
                </a:solidFill>
              </a:rPr>
              <a:t>Civil War</a:t>
            </a:r>
          </a:p>
        </p:txBody>
      </p:sp>
      <p:cxnSp>
        <p:nvCxnSpPr>
          <p:cNvPr id="278533" name="Straight Arrow Connector 5"/>
          <p:cNvCxnSpPr>
            <a:cxnSpLocks noChangeShapeType="1"/>
          </p:cNvCxnSpPr>
          <p:nvPr/>
        </p:nvCxnSpPr>
        <p:spPr bwMode="auto">
          <a:xfrm>
            <a:off x="2286000" y="2590800"/>
            <a:ext cx="5638800" cy="1219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78534" name="Straight Arrow Connector 8"/>
          <p:cNvCxnSpPr>
            <a:cxnSpLocks noChangeShapeType="1"/>
          </p:cNvCxnSpPr>
          <p:nvPr/>
        </p:nvCxnSpPr>
        <p:spPr bwMode="auto">
          <a:xfrm flipV="1">
            <a:off x="1752600" y="3733800"/>
            <a:ext cx="5257800" cy="1828800"/>
          </a:xfrm>
          <a:prstGeom prst="straightConnector1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812234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955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819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Onto PC2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Direction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64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955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819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Onto PC2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Direction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209800"/>
            <a:ext cx="23079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Loadings Plot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63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955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819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>
                <a:solidFill>
                  <a:srgbClr val="000000"/>
                </a:solidFill>
              </a:rPr>
              <a:t>Onto PC2</a:t>
            </a:r>
          </a:p>
          <a:p>
            <a:r>
              <a:rPr lang="en-US" sz="2800">
                <a:solidFill>
                  <a:srgbClr val="000000"/>
                </a:solidFill>
              </a:rPr>
              <a:t>Direction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2nd Mode </a:t>
            </a:r>
          </a:p>
          <a:p>
            <a:r>
              <a:rPr lang="en-US" sz="2800">
                <a:solidFill>
                  <a:srgbClr val="000000"/>
                </a:solidFill>
              </a:rPr>
              <a:t>Of Variation:</a:t>
            </a:r>
          </a:p>
          <a:p>
            <a:r>
              <a:rPr lang="en-US" sz="2800">
                <a:solidFill>
                  <a:srgbClr val="000000"/>
                </a:solidFill>
              </a:rPr>
              <a:t>Difference </a:t>
            </a:r>
          </a:p>
          <a:p>
            <a:r>
              <a:rPr lang="en-US" sz="2800">
                <a:solidFill>
                  <a:srgbClr val="000000"/>
                </a:solidFill>
              </a:rPr>
              <a:t>Between </a:t>
            </a:r>
          </a:p>
          <a:p>
            <a:r>
              <a:rPr lang="en-US" sz="2800">
                <a:solidFill>
                  <a:srgbClr val="000000"/>
                </a:solidFill>
              </a:rPr>
              <a:t>20-45 &amp; Rest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581400" y="3581400"/>
            <a:ext cx="762000" cy="1637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343400" y="3581400"/>
            <a:ext cx="1447800" cy="16002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0800000" flipV="1">
            <a:off x="1143000" y="5181600"/>
            <a:ext cx="3200400" cy="914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752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Raw Data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68425"/>
            <a:ext cx="7772400" cy="5489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058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PC 2 </a:t>
            </a:r>
            <a:r>
              <a:rPr lang="en-US" sz="2800" dirty="0">
                <a:solidFill>
                  <a:srgbClr val="FF0000"/>
                </a:solidFill>
              </a:rPr>
              <a:t>Scores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Early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Improvement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80582" name="Straight Arrow Connector 9"/>
          <p:cNvCxnSpPr>
            <a:cxnSpLocks noChangeShapeType="1"/>
          </p:cNvCxnSpPr>
          <p:nvPr/>
        </p:nvCxnSpPr>
        <p:spPr bwMode="auto">
          <a:xfrm>
            <a:off x="1066800" y="3733800"/>
            <a:ext cx="3048000" cy="762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69761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058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>
                <a:solidFill>
                  <a:srgbClr val="000000"/>
                </a:solidFill>
              </a:rPr>
              <a:t>PC 2 Scores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Early</a:t>
            </a:r>
          </a:p>
          <a:p>
            <a:r>
              <a:rPr lang="en-US" sz="2800">
                <a:solidFill>
                  <a:srgbClr val="000000"/>
                </a:solidFill>
              </a:rPr>
              <a:t>Improvement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Pandemic </a:t>
            </a:r>
          </a:p>
          <a:p>
            <a:r>
              <a:rPr lang="en-US" sz="2800">
                <a:solidFill>
                  <a:srgbClr val="000000"/>
                </a:solidFill>
              </a:rPr>
              <a:t>Hit Hardest</a:t>
            </a:r>
          </a:p>
        </p:txBody>
      </p:sp>
      <p:cxnSp>
        <p:nvCxnSpPr>
          <p:cNvPr id="280581" name="Straight Arrow Connector 6"/>
          <p:cNvCxnSpPr>
            <a:cxnSpLocks noChangeShapeType="1"/>
          </p:cNvCxnSpPr>
          <p:nvPr/>
        </p:nvCxnSpPr>
        <p:spPr bwMode="auto">
          <a:xfrm flipV="1">
            <a:off x="2057400" y="3810000"/>
            <a:ext cx="5867400" cy="1981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80582" name="Straight Arrow Connector 9"/>
          <p:cNvCxnSpPr>
            <a:cxnSpLocks noChangeShapeType="1"/>
          </p:cNvCxnSpPr>
          <p:nvPr/>
        </p:nvCxnSpPr>
        <p:spPr bwMode="auto">
          <a:xfrm>
            <a:off x="1066800" y="3733800"/>
            <a:ext cx="3048000" cy="762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258819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160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PC 2 Scores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Then better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81606" name="Straight Arrow Connector 9"/>
          <p:cNvCxnSpPr>
            <a:cxnSpLocks noChangeShapeType="1"/>
          </p:cNvCxnSpPr>
          <p:nvPr/>
        </p:nvCxnSpPr>
        <p:spPr bwMode="auto">
          <a:xfrm>
            <a:off x="2209800" y="3276600"/>
            <a:ext cx="2133600" cy="457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93543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160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>
                <a:solidFill>
                  <a:srgbClr val="000000"/>
                </a:solidFill>
              </a:rPr>
              <a:t>PC 2 Scores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Then better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Spanish Civil War Hit</a:t>
            </a:r>
          </a:p>
          <a:p>
            <a:r>
              <a:rPr lang="en-US" sz="2800">
                <a:solidFill>
                  <a:srgbClr val="000000"/>
                </a:solidFill>
              </a:rPr>
              <a:t>Hardest</a:t>
            </a:r>
          </a:p>
        </p:txBody>
      </p:sp>
      <p:cxnSp>
        <p:nvCxnSpPr>
          <p:cNvPr id="281605" name="Straight Arrow Connector 6"/>
          <p:cNvCxnSpPr>
            <a:cxnSpLocks noChangeShapeType="1"/>
          </p:cNvCxnSpPr>
          <p:nvPr/>
        </p:nvCxnSpPr>
        <p:spPr bwMode="auto">
          <a:xfrm flipV="1">
            <a:off x="1524000" y="3733800"/>
            <a:ext cx="5867400" cy="160020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281606" name="Straight Arrow Connector 9"/>
          <p:cNvCxnSpPr>
            <a:cxnSpLocks noChangeShapeType="1"/>
          </p:cNvCxnSpPr>
          <p:nvPr/>
        </p:nvCxnSpPr>
        <p:spPr bwMode="auto">
          <a:xfrm>
            <a:off x="2209800" y="3276600"/>
            <a:ext cx="2133600" cy="457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626503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2628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PC 2 Scores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Steady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Improvement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To mid-50s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82630" name="Straight Arrow Connector 9"/>
          <p:cNvCxnSpPr>
            <a:cxnSpLocks noChangeShapeType="1"/>
          </p:cNvCxnSpPr>
          <p:nvPr/>
        </p:nvCxnSpPr>
        <p:spPr bwMode="auto">
          <a:xfrm flipV="1">
            <a:off x="2057400" y="3657600"/>
            <a:ext cx="1066800" cy="685800"/>
          </a:xfrm>
          <a:prstGeom prst="straightConnector1">
            <a:avLst/>
          </a:prstGeom>
          <a:noFill/>
          <a:ln w="19050" algn="ctr">
            <a:solidFill>
              <a:srgbClr val="00FF99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219324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2628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>
                <a:solidFill>
                  <a:srgbClr val="000000"/>
                </a:solidFill>
              </a:rPr>
              <a:t>PC 2 Scores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Steady</a:t>
            </a:r>
          </a:p>
          <a:p>
            <a:r>
              <a:rPr lang="en-US" sz="2800">
                <a:solidFill>
                  <a:srgbClr val="000000"/>
                </a:solidFill>
              </a:rPr>
              <a:t>Improvement</a:t>
            </a:r>
          </a:p>
          <a:p>
            <a:r>
              <a:rPr lang="en-US" sz="2800">
                <a:solidFill>
                  <a:srgbClr val="000000"/>
                </a:solidFill>
              </a:rPr>
              <a:t>To mid-50s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Increasing</a:t>
            </a:r>
          </a:p>
          <a:p>
            <a:r>
              <a:rPr lang="en-US" sz="2800">
                <a:solidFill>
                  <a:srgbClr val="000000"/>
                </a:solidFill>
              </a:rPr>
              <a:t>Automotive</a:t>
            </a:r>
          </a:p>
          <a:p>
            <a:r>
              <a:rPr lang="en-US" sz="2800">
                <a:solidFill>
                  <a:srgbClr val="000000"/>
                </a:solidFill>
              </a:rPr>
              <a:t>Death Rate</a:t>
            </a:r>
          </a:p>
        </p:txBody>
      </p:sp>
      <p:cxnSp>
        <p:nvCxnSpPr>
          <p:cNvPr id="282629" name="Straight Arrow Connector 6"/>
          <p:cNvCxnSpPr>
            <a:cxnSpLocks noChangeShapeType="1"/>
          </p:cNvCxnSpPr>
          <p:nvPr/>
        </p:nvCxnSpPr>
        <p:spPr bwMode="auto">
          <a:xfrm flipV="1">
            <a:off x="2057400" y="3505200"/>
            <a:ext cx="4114800" cy="2667000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arrow" w="med" len="med"/>
          </a:ln>
        </p:spPr>
      </p:cxnSp>
      <p:cxnSp>
        <p:nvCxnSpPr>
          <p:cNvPr id="282630" name="Straight Arrow Connector 9"/>
          <p:cNvCxnSpPr>
            <a:cxnSpLocks noChangeShapeType="1"/>
          </p:cNvCxnSpPr>
          <p:nvPr/>
        </p:nvCxnSpPr>
        <p:spPr bwMode="auto">
          <a:xfrm flipV="1">
            <a:off x="2057400" y="3657600"/>
            <a:ext cx="1066800" cy="685800"/>
          </a:xfrm>
          <a:prstGeom prst="straightConnector1">
            <a:avLst/>
          </a:prstGeom>
          <a:noFill/>
          <a:ln w="19050" algn="ctr">
            <a:solidFill>
              <a:srgbClr val="00FF99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928328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3652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>
                <a:solidFill>
                  <a:srgbClr val="000000"/>
                </a:solidFill>
              </a:rPr>
              <a:t>PC 2 Scores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Corner Finally</a:t>
            </a:r>
          </a:p>
          <a:p>
            <a:r>
              <a:rPr lang="en-US" sz="2800">
                <a:solidFill>
                  <a:srgbClr val="000000"/>
                </a:solidFill>
              </a:rPr>
              <a:t>Turned by</a:t>
            </a:r>
          </a:p>
          <a:p>
            <a:r>
              <a:rPr lang="en-US" sz="2800">
                <a:solidFill>
                  <a:srgbClr val="000000"/>
                </a:solidFill>
              </a:rPr>
              <a:t>Safer Cars</a:t>
            </a:r>
          </a:p>
          <a:p>
            <a:r>
              <a:rPr lang="en-US" sz="2800">
                <a:solidFill>
                  <a:srgbClr val="000000"/>
                </a:solidFill>
              </a:rPr>
              <a:t>&amp; Roads</a:t>
            </a:r>
          </a:p>
        </p:txBody>
      </p:sp>
      <p:cxnSp>
        <p:nvCxnSpPr>
          <p:cNvPr id="283653" name="Straight Arrow Connector 6"/>
          <p:cNvCxnSpPr>
            <a:cxnSpLocks noChangeShapeType="1"/>
          </p:cNvCxnSpPr>
          <p:nvPr/>
        </p:nvCxnSpPr>
        <p:spPr bwMode="auto">
          <a:xfrm flipV="1">
            <a:off x="1600200" y="3429000"/>
            <a:ext cx="4724400" cy="1905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743728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152400" y="228600"/>
            <a:ext cx="2514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Scores</a:t>
            </a:r>
            <a:r>
              <a:rPr lang="en-US" sz="2800" dirty="0" smtClean="0">
                <a:solidFill>
                  <a:srgbClr val="000000"/>
                </a:solidFill>
              </a:rPr>
              <a:t> Plot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Descriptor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(Point Cloud)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Space View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Connecting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Lines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Highlight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Time Order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Good View of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Historical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Effects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81200" y="3352800"/>
            <a:ext cx="4114800" cy="23622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50908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380400" y="2286000"/>
            <a:ext cx="830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Try a Related Mortality Data Set:</a:t>
            </a:r>
          </a:p>
          <a:p>
            <a:endParaRPr lang="en-US" sz="3200" dirty="0" smtClean="0"/>
          </a:p>
          <a:p>
            <a:pPr algn="ctr"/>
            <a:r>
              <a:rPr lang="en-US" sz="3200" dirty="0" smtClean="0"/>
              <a:t>Switzerland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(In Europe, but different history)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7074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 – Swiss Males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18255" r="3738" b="1402"/>
          <a:stretch/>
        </p:blipFill>
        <p:spPr bwMode="auto">
          <a:xfrm>
            <a:off x="620082" y="838200"/>
            <a:ext cx="799051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498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 – Swiss Males</a:t>
            </a:r>
          </a:p>
        </p:txBody>
      </p:sp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380400" y="1143000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Some Points Similar to Spain: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PC1:  Overall Improvement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Better for Young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PC2:  About 20 – 45 vs. Others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Flu Pandemic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Automobile Effects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Some Quite Different: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/>
              <a:t>No Age Rounding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/>
              <a:t>No Civil War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675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Mortality Data Illustrates an Important Point: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OODA is more than a “framework”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It Provides a </a:t>
            </a:r>
            <a:r>
              <a:rPr lang="en-US" sz="2800" u="sng" dirty="0" smtClean="0">
                <a:solidFill>
                  <a:srgbClr val="000000"/>
                </a:solidFill>
              </a:rPr>
              <a:t>Focal Point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Highlights Pivotal Choice: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000000"/>
                </a:solidFill>
              </a:rPr>
              <a:t>What should be the Data Objects?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37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</a:rPr>
              <a:t>Time Series of Curves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43000"/>
            <a:ext cx="7848600" cy="53340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Just a “Set of Curves”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But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</a:rPr>
              <a:t>Time Order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 is Important!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Useful Approach (as above):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Use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</a:rPr>
              <a:t>color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 to code 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</a:rPr>
              <a:t>time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</a:rPr>
              <a:t>Start                                                              End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6764" r="18945" b="57988"/>
          <a:stretch>
            <a:fillRect/>
          </a:stretch>
        </p:blipFill>
        <p:spPr>
          <a:xfrm>
            <a:off x="1981200" y="4419600"/>
            <a:ext cx="5445125" cy="1893888"/>
          </a:xfrm>
          <a:noFill/>
        </p:spPr>
      </p:pic>
    </p:spTree>
    <p:extLst>
      <p:ext uri="{BB962C8B-B14F-4D97-AF65-F5344CB8AC3E}">
        <p14:creationId xmlns:p14="http://schemas.microsoft.com/office/powerpoint/2010/main" val="29656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Toy E.g.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Explore Question:</a:t>
            </a:r>
            <a:endParaRPr lang="en-US" sz="320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	“Is Horizontal Motion Linear Variation?”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Example:    Set of </a:t>
            </a:r>
            <a:r>
              <a:rPr lang="en-US" sz="3200" i="1" smtClean="0">
                <a:solidFill>
                  <a:srgbClr val="000000"/>
                </a:solidFill>
              </a:rPr>
              <a:t>time shifted</a:t>
            </a:r>
            <a:r>
              <a:rPr lang="en-US" sz="320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          			Gaussian densities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View:    Code time with colors as above</a:t>
            </a:r>
          </a:p>
        </p:txBody>
      </p:sp>
    </p:spTree>
    <p:extLst>
      <p:ext uri="{BB962C8B-B14F-4D97-AF65-F5344CB8AC3E}">
        <p14:creationId xmlns:p14="http://schemas.microsoft.com/office/powerpoint/2010/main" val="533145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Raw Data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331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762000" y="1101725"/>
            <a:ext cx="7639050" cy="9566275"/>
          </a:xfrm>
          <a:noFill/>
        </p:spPr>
      </p:pic>
    </p:spTree>
    <p:extLst>
      <p:ext uri="{BB962C8B-B14F-4D97-AF65-F5344CB8AC3E}">
        <p14:creationId xmlns:p14="http://schemas.microsoft.com/office/powerpoint/2010/main" val="2428245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6316"/>
          <a:stretch>
            <a:fillRect/>
          </a:stretch>
        </p:blipFill>
        <p:spPr>
          <a:xfrm>
            <a:off x="4419600" y="914400"/>
            <a:ext cx="4541838" cy="6735763"/>
          </a:xfrm>
          <a:noFill/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048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4114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PCA gives “Modes of 	Variation”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But there are Many…</a:t>
            </a:r>
          </a:p>
        </p:txBody>
      </p:sp>
    </p:spTree>
    <p:extLst>
      <p:ext uri="{BB962C8B-B14F-4D97-AF65-F5344CB8AC3E}">
        <p14:creationId xmlns:p14="http://schemas.microsoft.com/office/powerpoint/2010/main" val="1571362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6316"/>
          <a:stretch>
            <a:fillRect/>
          </a:stretch>
        </p:blipFill>
        <p:spPr>
          <a:xfrm>
            <a:off x="4419600" y="914400"/>
            <a:ext cx="4541838" cy="6735763"/>
          </a:xfrm>
          <a:noFill/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048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41148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PCA gives “Modes of 	Variation”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But there are Many…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Intuitively Useful???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Like “harmonics”?</a:t>
            </a:r>
          </a:p>
        </p:txBody>
      </p:sp>
    </p:spTree>
    <p:extLst>
      <p:ext uri="{BB962C8B-B14F-4D97-AF65-F5344CB8AC3E}">
        <p14:creationId xmlns:p14="http://schemas.microsoft.com/office/powerpoint/2010/main" val="317734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6316"/>
          <a:stretch>
            <a:fillRect/>
          </a:stretch>
        </p:blipFill>
        <p:spPr>
          <a:xfrm>
            <a:off x="4419600" y="914400"/>
            <a:ext cx="4541838" cy="6735763"/>
          </a:xfrm>
          <a:noFill/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048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4114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PCA gives “Modes of 	Variation”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But there are Many…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Intuitively Useful???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Like “harmonics”?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Isn’t there only </a:t>
            </a:r>
            <a:r>
              <a:rPr lang="en-US" sz="2800" i="1" dirty="0" smtClean="0">
                <a:solidFill>
                  <a:srgbClr val="000000"/>
                </a:solidFill>
              </a:rPr>
              <a:t>1 mode 	of variation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1035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6316"/>
          <a:stretch>
            <a:fillRect/>
          </a:stretch>
        </p:blipFill>
        <p:spPr>
          <a:xfrm>
            <a:off x="4419600" y="914400"/>
            <a:ext cx="4541838" cy="6735763"/>
          </a:xfrm>
          <a:noFill/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048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41148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PCA gives “Modes of 	Variation”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But there are Many…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Intuitively Useful???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Like “harmonics”?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Isn’t there only </a:t>
            </a:r>
            <a:r>
              <a:rPr lang="en-US" sz="2800" i="1" dirty="0" smtClean="0">
                <a:solidFill>
                  <a:srgbClr val="000000"/>
                </a:solidFill>
              </a:rPr>
              <a:t>1 mode 	of variation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Answer comes in scores 	scatterplots</a:t>
            </a:r>
          </a:p>
        </p:txBody>
      </p:sp>
    </p:spTree>
    <p:extLst>
      <p:ext uri="{BB962C8B-B14F-4D97-AF65-F5344CB8AC3E}">
        <p14:creationId xmlns:p14="http://schemas.microsoft.com/office/powerpoint/2010/main" val="4258531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Scatterplot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536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8077200" cy="5705475"/>
          </a:xfrm>
          <a:noFill/>
        </p:spPr>
      </p:pic>
    </p:spTree>
    <p:extLst>
      <p:ext uri="{BB962C8B-B14F-4D97-AF65-F5344CB8AC3E}">
        <p14:creationId xmlns:p14="http://schemas.microsoft.com/office/powerpoint/2010/main" val="250605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Find Directions of: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“Maximal (projected) Variation”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Compute Sequentially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On Orthogonal Subspaces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Will take careful look at mathematics later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Scatterplot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Where is the Point Cloud?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Lies along a 1-d curve in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1981200"/>
          <a:ext cx="609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393480" imgH="342720" progId="Equation.3">
                  <p:embed/>
                </p:oleObj>
              </mc:Choice>
              <mc:Fallback>
                <p:oleObj name="Equation" r:id="rId4" imgW="3934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81200"/>
                        <a:ext cx="609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664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Scatterplot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314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Where is the Point Cloud?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Lies along a 1-d curve in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So actually have </a:t>
            </a:r>
            <a:r>
              <a:rPr lang="en-US" sz="3200" i="1" dirty="0" smtClean="0">
                <a:solidFill>
                  <a:srgbClr val="000000"/>
                </a:solidFill>
              </a:rPr>
              <a:t>1-d mode of variation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But a </a:t>
            </a:r>
            <a:r>
              <a:rPr lang="en-US" sz="3200" u="sng" dirty="0" smtClean="0">
                <a:solidFill>
                  <a:srgbClr val="000000"/>
                </a:solidFill>
              </a:rPr>
              <a:t>non-linear</a:t>
            </a:r>
            <a:r>
              <a:rPr lang="en-US" sz="3200" dirty="0" smtClean="0">
                <a:solidFill>
                  <a:srgbClr val="000000"/>
                </a:solidFill>
              </a:rPr>
              <a:t> mode of variation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1981200"/>
          <a:ext cx="609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4" imgW="393480" imgH="342720" progId="Equation.3">
                  <p:embed/>
                </p:oleObj>
              </mc:Choice>
              <mc:Fallback>
                <p:oleObj name="Equation" r:id="rId4" imgW="3934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81200"/>
                        <a:ext cx="609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536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Scatterplot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Where is the Point Cloud?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Lies along a 1-d curve in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So actually have </a:t>
            </a:r>
            <a:r>
              <a:rPr lang="en-US" sz="3200" i="1" smtClean="0">
                <a:solidFill>
                  <a:srgbClr val="000000"/>
                </a:solidFill>
              </a:rPr>
              <a:t>1-d mode of variation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But a </a:t>
            </a:r>
            <a:r>
              <a:rPr lang="en-US" sz="3200" u="sng" smtClean="0">
                <a:solidFill>
                  <a:srgbClr val="000000"/>
                </a:solidFill>
              </a:rPr>
              <a:t>non-linear</a:t>
            </a:r>
            <a:r>
              <a:rPr lang="en-US" sz="3200" smtClean="0">
                <a:solidFill>
                  <a:srgbClr val="000000"/>
                </a:solidFill>
              </a:rPr>
              <a:t> mode of variation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Poorly captured by PCA (linear method)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Will study more later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1981200"/>
          <a:ext cx="609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4" imgW="393480" imgH="342720" progId="Equation.3">
                  <p:embed/>
                </p:oleObj>
              </mc:Choice>
              <mc:Fallback>
                <p:oleObj name="Equation" r:id="rId4" imgW="3934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81200"/>
                        <a:ext cx="609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24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Question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Can we find a 1-d Representation?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Perhaps by:</a:t>
            </a:r>
          </a:p>
          <a:p>
            <a:pPr marL="457200" indent="-457200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Different Analysis?</a:t>
            </a:r>
          </a:p>
          <a:p>
            <a:pPr marL="457200" indent="-457200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Other Choice of </a:t>
            </a:r>
            <a:r>
              <a:rPr lang="en-US" sz="3200" i="1" dirty="0" smtClean="0">
                <a:solidFill>
                  <a:srgbClr val="000000"/>
                </a:solidFill>
              </a:rPr>
              <a:t>Data Objects</a:t>
            </a:r>
            <a:r>
              <a:rPr lang="en-US" sz="3200" dirty="0" smtClean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4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Mass Spectrometry Measurements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On an Aging Substance, called “</a:t>
            </a:r>
            <a:r>
              <a:rPr lang="en-US" sz="3200" dirty="0" err="1" smtClean="0">
                <a:solidFill>
                  <a:srgbClr val="000000"/>
                </a:solidFill>
              </a:rPr>
              <a:t>Estane</a:t>
            </a:r>
            <a:r>
              <a:rPr lang="en-US" sz="3200" dirty="0" smtClean="0">
                <a:solidFill>
                  <a:srgbClr val="000000"/>
                </a:solidFill>
              </a:rPr>
              <a:t>”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Made over Logarithmic Time Grid, n = 60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Each Data Object is a Spectrum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What about Time Evolution?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Approach:   PCA &amp; Time Coloring</a:t>
            </a:r>
          </a:p>
        </p:txBody>
      </p:sp>
    </p:spTree>
    <p:extLst>
      <p:ext uri="{BB962C8B-B14F-4D97-AF65-F5344CB8AC3E}">
        <p14:creationId xmlns:p14="http://schemas.microsoft.com/office/powerpoint/2010/main" val="1527462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smtClean="0">
                <a:solidFill>
                  <a:srgbClr val="000000"/>
                </a:solidFill>
              </a:rPr>
              <a:t>Joint Work w/ E. Kober &amp; J. Wendelberger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3200" smtClean="0">
                <a:solidFill>
                  <a:srgbClr val="000000"/>
                </a:solidFill>
              </a:rPr>
              <a:t>Los Alamos National Lab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smtClean="0">
                <a:solidFill>
                  <a:srgbClr val="000000"/>
                </a:solidFill>
              </a:rPr>
              <a:t>Four Experimental Conditions: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smtClean="0">
                <a:solidFill>
                  <a:srgbClr val="000000"/>
                </a:solidFill>
              </a:rPr>
              <a:t>Control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smtClean="0">
                <a:solidFill>
                  <a:srgbClr val="000000"/>
                </a:solidFill>
              </a:rPr>
              <a:t>Aged 59 days in Dry Air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smtClean="0">
                <a:solidFill>
                  <a:srgbClr val="000000"/>
                </a:solidFill>
              </a:rPr>
              <a:t>Aged 27 days in Humid Air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smtClean="0">
                <a:solidFill>
                  <a:srgbClr val="000000"/>
                </a:solidFill>
              </a:rPr>
              <a:t>Aged 59 days in Humid Air</a:t>
            </a:r>
          </a:p>
        </p:txBody>
      </p:sp>
    </p:spTree>
    <p:extLst>
      <p:ext uri="{BB962C8B-B14F-4D97-AF65-F5344CB8AC3E}">
        <p14:creationId xmlns:p14="http://schemas.microsoft.com/office/powerpoint/2010/main" val="1278427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3931228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93725" y="903288"/>
            <a:ext cx="786447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Raw Data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All 60 spectra essentially the same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“Scale” of mean is much bigger than 	variation about mean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Hard to see structure of all 1600 freq’s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Centered Data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Now can see different spectra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Since mean subtracted off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Note much smaller vertical axis</a:t>
            </a:r>
          </a:p>
        </p:txBody>
      </p:sp>
    </p:spTree>
    <p:extLst>
      <p:ext uri="{BB962C8B-B14F-4D97-AF65-F5344CB8AC3E}">
        <p14:creationId xmlns:p14="http://schemas.microsoft.com/office/powerpoint/2010/main" val="1850376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  <p:cxnSp>
        <p:nvCxnSpPr>
          <p:cNvPr id="3" name="Straight Connector 2"/>
          <p:cNvCxnSpPr/>
          <p:nvPr/>
        </p:nvCxnSpPr>
        <p:spPr>
          <a:xfrm flipV="1">
            <a:off x="2029968" y="1524000"/>
            <a:ext cx="0" cy="46482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50008" y="1524000"/>
            <a:ext cx="0" cy="46482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0" y="16764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Next Zoom in on “Region of Interest”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47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3305562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For simple,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3-d toy data,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recall raw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data view:</a:t>
            </a:r>
          </a:p>
        </p:txBody>
      </p:sp>
      <p:pic>
        <p:nvPicPr>
          <p:cNvPr id="2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93725" y="903288"/>
            <a:ext cx="786447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3200" smtClean="0">
                <a:solidFill>
                  <a:srgbClr val="000000"/>
                </a:solidFill>
              </a:rPr>
              <a:t>Data zoomed to “important” freq’s: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Raw Data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Now see slight differences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Smoother “natural looking” spectra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Centered Data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Differences in spectra more clear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Maybe now have “real structure”</a:t>
            </a:r>
          </a:p>
          <a:p>
            <a:pPr eaLnBrk="1" hangingPunct="1">
              <a:lnSpc>
                <a:spcPct val="12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i="1" smtClean="0">
                <a:solidFill>
                  <a:srgbClr val="000000"/>
                </a:solidFill>
              </a:rPr>
              <a:t>Scale is important</a:t>
            </a:r>
          </a:p>
        </p:txBody>
      </p:sp>
    </p:spTree>
    <p:extLst>
      <p:ext uri="{BB962C8B-B14F-4D97-AF65-F5344CB8AC3E}">
        <p14:creationId xmlns:p14="http://schemas.microsoft.com/office/powerpoint/2010/main" val="1709369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832889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3725" y="903288"/>
            <a:ext cx="78644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3200" smtClean="0">
                <a:solidFill>
                  <a:srgbClr val="000000"/>
                </a:solidFill>
              </a:rPr>
              <a:t>Use of Time Order Coloring: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Raw Data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Can see a little ordering, not much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Centered Data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Clear time ordering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Shifting peaks?    (compare to Raw)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PC1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Almost everything?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PC1 Residuals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Data nearly linear (same scale import’nt)</a:t>
            </a:r>
          </a:p>
        </p:txBody>
      </p:sp>
    </p:spTree>
    <p:extLst>
      <p:ext uri="{BB962C8B-B14F-4D97-AF65-F5344CB8AC3E}">
        <p14:creationId xmlns:p14="http://schemas.microsoft.com/office/powerpoint/2010/main" val="11737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Control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3633236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Control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93725" y="903288"/>
            <a:ext cx="7864475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PCA View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Clear systematic structure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Time ordering very important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Reminiscent of Toy Example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(Shifting Gaussian Peak)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Roughly 1-d curve in Feature Space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Physical Explanation?</a:t>
            </a:r>
          </a:p>
        </p:txBody>
      </p:sp>
    </p:spTree>
    <p:extLst>
      <p:ext uri="{BB962C8B-B14F-4D97-AF65-F5344CB8AC3E}">
        <p14:creationId xmlns:p14="http://schemas.microsoft.com/office/powerpoint/2010/main" val="2520917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Data Explanations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 rot="10778467" flipV="1">
            <a:off x="609600" y="4724400"/>
            <a:ext cx="7864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Simple Chemical Reaction Model:</a:t>
            </a:r>
          </a:p>
          <a:p>
            <a:pPr eaLnBrk="1" hangingPunct="1"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Subst. 1 transforms into Subst. 2</a:t>
            </a:r>
          </a:p>
          <a:p>
            <a:pPr eaLnBrk="1" hangingPunct="1"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Note:  </a:t>
            </a:r>
            <a:r>
              <a:rPr lang="en-US" sz="3200" i="1" smtClean="0">
                <a:solidFill>
                  <a:srgbClr val="000000"/>
                </a:solidFill>
              </a:rPr>
              <a:t>linear path</a:t>
            </a:r>
            <a:r>
              <a:rPr lang="en-US" sz="3200" smtClean="0">
                <a:solidFill>
                  <a:srgbClr val="000000"/>
                </a:solidFill>
              </a:rPr>
              <a:t> in Feature Space</a:t>
            </a:r>
          </a:p>
        </p:txBody>
      </p:sp>
      <p:pic>
        <p:nvPicPr>
          <p:cNvPr id="2" name="ToySpect1p1d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990600"/>
            <a:ext cx="6935169" cy="37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37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Data Explanations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 rot="10778467" flipV="1">
            <a:off x="604838" y="4721225"/>
            <a:ext cx="8078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Richer Chemical Reaction Model: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Subst. 1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000000"/>
                </a:solidFill>
              </a:rPr>
              <a:t> Subst. 2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000000"/>
                </a:solidFill>
              </a:rPr>
              <a:t> Subst. 3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</a:t>
            </a:r>
            <a:r>
              <a:rPr lang="en-US" sz="2800" i="1" smtClean="0">
                <a:solidFill>
                  <a:srgbClr val="000000"/>
                </a:solidFill>
              </a:rPr>
              <a:t>Curved path</a:t>
            </a:r>
            <a:r>
              <a:rPr lang="en-US" sz="2800" smtClean="0">
                <a:solidFill>
                  <a:srgbClr val="000000"/>
                </a:solidFill>
              </a:rPr>
              <a:t> in Feat. Sp.  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2 Reactions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Curve lies in 2-dim’al subsp.</a:t>
            </a: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3" name="ToySpect1p1d1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1009131"/>
            <a:ext cx="6935169" cy="37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72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Data Explanations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 rot="10778467" flipV="1">
            <a:off x="604838" y="4721225"/>
            <a:ext cx="8078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Another Chemical Reaction Model: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Subst. 1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000000"/>
                </a:solidFill>
              </a:rPr>
              <a:t> Subst. 2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  &amp; </a:t>
            </a:r>
            <a:r>
              <a:rPr lang="en-US" sz="2800" smtClean="0">
                <a:solidFill>
                  <a:srgbClr val="000000"/>
                </a:solidFill>
              </a:rPr>
              <a:t> Subst. 5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Subst. 6</a:t>
            </a: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</a:t>
            </a:r>
            <a:r>
              <a:rPr lang="en-US" sz="2800" i="1" smtClean="0">
                <a:solidFill>
                  <a:srgbClr val="000000"/>
                </a:solidFill>
              </a:rPr>
              <a:t>Curved path</a:t>
            </a:r>
            <a:r>
              <a:rPr lang="en-US" sz="2800" smtClean="0">
                <a:solidFill>
                  <a:srgbClr val="000000"/>
                </a:solidFill>
              </a:rPr>
              <a:t> in Feat. Sp.  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2 Reactions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Curve lies in 2-dim’al subsp.</a:t>
            </a: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3" name="ToySpect1p2d5.avi">
            <a:hlinkClick r:id="" action="ppaction://media"/>
          </p:cNvPr>
          <p:cNvPicPr>
            <a:picLocks noGrp="1" noChangeAspect="1"/>
          </p:cNvPicPr>
          <p:nvPr>
            <p:ph type="media"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932931"/>
            <a:ext cx="6935169" cy="3715269"/>
          </a:xfrm>
        </p:spPr>
      </p:pic>
    </p:spTree>
    <p:extLst>
      <p:ext uri="{BB962C8B-B14F-4D97-AF65-F5344CB8AC3E}">
        <p14:creationId xmlns:p14="http://schemas.microsoft.com/office/powerpoint/2010/main" val="2582928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Data Explanations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 rot="10778467" flipV="1">
            <a:off x="604838" y="4721225"/>
            <a:ext cx="8078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More Complex Chemical Reaction Model: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1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800" smtClean="0">
                <a:solidFill>
                  <a:srgbClr val="000000"/>
                </a:solidFill>
              </a:rPr>
              <a:t>  2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3      4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</a:t>
            </a:r>
            <a:r>
              <a:rPr lang="en-US" sz="2800" i="1" smtClean="0">
                <a:solidFill>
                  <a:srgbClr val="000000"/>
                </a:solidFill>
              </a:rPr>
              <a:t>Curved path</a:t>
            </a:r>
            <a:r>
              <a:rPr lang="en-US" sz="2800" smtClean="0">
                <a:solidFill>
                  <a:srgbClr val="000000"/>
                </a:solidFill>
              </a:rPr>
              <a:t> in Feat. Sp. (lives in 3-d)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3 Reactions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Curve lies in 3-dim’al subsp.</a:t>
            </a: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3" name="ToySpect1p2d21.avi">
            <a:hlinkClick r:id="" action="ppaction://media"/>
          </p:cNvPr>
          <p:cNvPicPr>
            <a:picLocks noGrp="1" noChangeAspect="1"/>
          </p:cNvPicPr>
          <p:nvPr>
            <p:ph type="media"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031" y="990600"/>
            <a:ext cx="6935169" cy="3715269"/>
          </a:xfrm>
        </p:spPr>
      </p:pic>
    </p:spTree>
    <p:extLst>
      <p:ext uri="{BB962C8B-B14F-4D97-AF65-F5344CB8AC3E}">
        <p14:creationId xmlns:p14="http://schemas.microsoft.com/office/powerpoint/2010/main" val="3945771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Data Explanations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 rot="10778467" flipV="1">
            <a:off x="604838" y="4721225"/>
            <a:ext cx="8078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Even More Complex Chemical Reaction Model: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1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800" smtClean="0">
                <a:solidFill>
                  <a:srgbClr val="000000"/>
                </a:solidFill>
              </a:rPr>
              <a:t>  2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3      4      5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</a:t>
            </a:r>
            <a:r>
              <a:rPr lang="en-US" sz="2800" i="1" smtClean="0">
                <a:solidFill>
                  <a:srgbClr val="000000"/>
                </a:solidFill>
              </a:rPr>
              <a:t>Curved path</a:t>
            </a:r>
            <a:r>
              <a:rPr lang="en-US" sz="2800" smtClean="0">
                <a:solidFill>
                  <a:srgbClr val="000000"/>
                </a:solidFill>
              </a:rPr>
              <a:t> in Feat. Sp. (lives in 4-d)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4 Reactions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Curve lies in 4-dim’al subsp.</a:t>
            </a: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3" name="ToySpect1p2d31.avi">
            <a:hlinkClick r:id="" action="ppaction://media"/>
          </p:cNvPr>
          <p:cNvPicPr>
            <a:picLocks noGrp="1" noChangeAspect="1"/>
          </p:cNvPicPr>
          <p:nvPr>
            <p:ph type="media"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932931"/>
            <a:ext cx="6935169" cy="3715269"/>
          </a:xfrm>
        </p:spPr>
      </p:pic>
    </p:spTree>
    <p:extLst>
      <p:ext uri="{BB962C8B-B14F-4D97-AF65-F5344CB8AC3E}">
        <p14:creationId xmlns:p14="http://schemas.microsoft.com/office/powerpoint/2010/main" val="4113399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PCA just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gives rotated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coordinate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system:</a:t>
            </a:r>
          </a:p>
        </p:txBody>
      </p:sp>
      <p:pic>
        <p:nvPicPr>
          <p:cNvPr id="2" name="HierArchEG1d0p4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Control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108444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Control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93725" y="903288"/>
            <a:ext cx="7864475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sz="3200" smtClean="0">
                <a:solidFill>
                  <a:srgbClr val="000000"/>
                </a:solidFill>
              </a:rPr>
              <a:t>Suggestions from Toy Examples: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Clearly 3 reactions under way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Maybe a 4</a:t>
            </a:r>
            <a:r>
              <a:rPr lang="en-US" sz="3200" baseline="30000" smtClean="0">
                <a:solidFill>
                  <a:srgbClr val="000000"/>
                </a:solidFill>
              </a:rPr>
              <a:t>th</a:t>
            </a:r>
            <a:r>
              <a:rPr lang="en-US" sz="3200" smtClean="0">
                <a:solidFill>
                  <a:srgbClr val="000000"/>
                </a:solidFill>
              </a:rPr>
              <a:t>???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Hard to distinguish from noise?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Interesting statistical open problem!</a:t>
            </a:r>
          </a:p>
        </p:txBody>
      </p:sp>
    </p:spTree>
    <p:extLst>
      <p:ext uri="{BB962C8B-B14F-4D97-AF65-F5344CB8AC3E}">
        <p14:creationId xmlns:p14="http://schemas.microsoft.com/office/powerpoint/2010/main" val="334074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03288"/>
            <a:ext cx="81534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What about the other experiments?  Recall:</a:t>
            </a:r>
            <a:endParaRPr lang="en-US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Control</a:t>
            </a:r>
          </a:p>
          <a:p>
            <a:pPr lvl="1" eaLnBrk="1" hangingPunct="1">
              <a:lnSpc>
                <a:spcPct val="13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Aged 59 days in Dry Air</a:t>
            </a:r>
          </a:p>
          <a:p>
            <a:pPr lvl="1" eaLnBrk="1" hangingPunct="1">
              <a:lnSpc>
                <a:spcPct val="13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Aged 27 days in Humid Air</a:t>
            </a:r>
          </a:p>
          <a:p>
            <a:pPr lvl="1" eaLnBrk="1" hangingPunct="1">
              <a:lnSpc>
                <a:spcPct val="13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Aged 59 days in Humid Air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Above results were “cherry picked”,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	to best makes points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What about other cases???</a:t>
            </a:r>
          </a:p>
        </p:txBody>
      </p:sp>
    </p:spTree>
    <p:extLst>
      <p:ext uri="{BB962C8B-B14F-4D97-AF65-F5344CB8AC3E}">
        <p14:creationId xmlns:p14="http://schemas.microsoft.com/office/powerpoint/2010/main" val="2849026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Matrix, Control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Above E.g., maybe ~4d curve  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  ~4 reactions</a:t>
            </a:r>
            <a:endParaRPr lang="en-US" sz="3200" smtClean="0">
              <a:solidFill>
                <a:srgbClr val="000000"/>
              </a:solidFill>
            </a:endParaRPr>
          </a:p>
        </p:txBody>
      </p:sp>
      <p:pic>
        <p:nvPicPr>
          <p:cNvPr id="348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2702259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Matrix, Da59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PC2 is “bleeding of CO2”, discussed below</a:t>
            </a:r>
          </a:p>
        </p:txBody>
      </p:sp>
      <p:pic>
        <p:nvPicPr>
          <p:cNvPr id="3584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431420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Matrix, Ha27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Only “3-d + noise”?    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    Only 3 reactions</a:t>
            </a:r>
            <a:endParaRPr lang="en-US" sz="3200" smtClean="0">
              <a:solidFill>
                <a:srgbClr val="000000"/>
              </a:solidFill>
            </a:endParaRPr>
          </a:p>
        </p:txBody>
      </p:sp>
      <p:pic>
        <p:nvPicPr>
          <p:cNvPr id="3687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1013798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Matrix, Ha59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Harder to judge???</a:t>
            </a:r>
          </a:p>
        </p:txBody>
      </p:sp>
      <p:pic>
        <p:nvPicPr>
          <p:cNvPr id="3789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1129720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View, Control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Terrible discretization effect, despite ~4d …</a:t>
            </a:r>
          </a:p>
        </p:txBody>
      </p:sp>
      <p:pic>
        <p:nvPicPr>
          <p:cNvPr id="3891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3999137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View, Da59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OK, except strange at beginning (CO2 …)</a:t>
            </a:r>
          </a:p>
        </p:txBody>
      </p:sp>
      <p:pic>
        <p:nvPicPr>
          <p:cNvPr id="3994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1810284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View, Ha27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Strong structure in PC1 Resid (d &lt; 2)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4144334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</TotalTime>
  <Words>3252</Words>
  <Application>Microsoft Office PowerPoint</Application>
  <PresentationFormat>On-screen Show (4:3)</PresentationFormat>
  <Paragraphs>1045</Paragraphs>
  <Slides>148</Slides>
  <Notes>148</Notes>
  <HiddenSlides>0</HiddenSlides>
  <MMClips>9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148</vt:i4>
      </vt:variant>
    </vt:vector>
  </HeadingPairs>
  <TitlesOfParts>
    <vt:vector size="161" baseType="lpstr">
      <vt:lpstr>Arial Unicode MS</vt:lpstr>
      <vt:lpstr>Gulim</vt:lpstr>
      <vt:lpstr>Gulim</vt:lpstr>
      <vt:lpstr>맑은 고딕</vt:lpstr>
      <vt:lpstr>Arial</vt:lpstr>
      <vt:lpstr>Courier New</vt:lpstr>
      <vt:lpstr>Tahoma</vt:lpstr>
      <vt:lpstr>Times New Roman</vt:lpstr>
      <vt:lpstr>Wingdings</vt:lpstr>
      <vt:lpstr>1_Default Design</vt:lpstr>
      <vt:lpstr>3_Default Design</vt:lpstr>
      <vt:lpstr>Default Design</vt:lpstr>
      <vt:lpstr>Equation</vt:lpstr>
      <vt:lpstr>Statistics – O. R. 892 Object Oriented Data Analysis</vt:lpstr>
      <vt:lpstr>Administrative Info</vt:lpstr>
      <vt:lpstr>Object Oriented Data Analysis</vt:lpstr>
      <vt:lpstr>Object Oriented Data Analysis</vt:lpstr>
      <vt:lpstr>Illustration of Multivariate View: Raw Data</vt:lpstr>
      <vt:lpstr>Illust’n of Multivar. View: Typical View</vt:lpstr>
      <vt:lpstr>Principal Components</vt:lpstr>
      <vt:lpstr>Principal Components</vt:lpstr>
      <vt:lpstr>Principal Components</vt:lpstr>
      <vt:lpstr>Illust’n of PCA View: PCA View</vt:lpstr>
      <vt:lpstr>Another Comparison: Gene by Gene View</vt:lpstr>
      <vt:lpstr>Another Comparison: PCA View</vt:lpstr>
      <vt:lpstr>Data Object Conceptualization</vt:lpstr>
      <vt:lpstr>Functional Data Analysis, Toy EG I</vt:lpstr>
      <vt:lpstr>Functional Data Analysis, Toy EG X</vt:lpstr>
      <vt:lpstr>Functional Data Analysis, 10-d Toy EG 1</vt:lpstr>
      <vt:lpstr>Functional Data Analysis, 10-d Toy EG 1</vt:lpstr>
      <vt:lpstr>E.g. Curves As Data, II</vt:lpstr>
      <vt:lpstr>E.g. Curves As Data, III</vt:lpstr>
      <vt:lpstr>Functional Data Analysis, 10-d Toy EG 2</vt:lpstr>
      <vt:lpstr>E.g. Curves As Data, III</vt:lpstr>
      <vt:lpstr>E.g. Curves As Data, IV</vt:lpstr>
      <vt:lpstr>Functional Data Analysis, 50-d Toy EG 3</vt:lpstr>
      <vt:lpstr>Functional Data Analysis, 50-d Toy EG 3</vt:lpstr>
      <vt:lpstr>E.g. Curves As Data, IV</vt:lpstr>
      <vt:lpstr>Functional Data Analysis</vt:lpstr>
      <vt:lpstr>PowerPoint Presentation</vt:lpstr>
      <vt:lpstr>Functional Data Analysis</vt:lpstr>
      <vt:lpstr>Functional Data Analysis</vt:lpstr>
      <vt:lpstr>Functional Data Analysis</vt:lpstr>
      <vt:lpstr>Mortality Time Series</vt:lpstr>
      <vt:lpstr>Mortality Time Series</vt:lpstr>
      <vt:lpstr>PowerPoint Presentation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 – Swiss Males</vt:lpstr>
      <vt:lpstr>Mortality Time Series – Swiss Males</vt:lpstr>
      <vt:lpstr>Time Series of Data Objects</vt:lpstr>
      <vt:lpstr>Time Series of Curves</vt:lpstr>
      <vt:lpstr>Time Series Toy E.g.</vt:lpstr>
      <vt:lpstr>T. S. Toy E.g., Raw Data</vt:lpstr>
      <vt:lpstr>T. S. Toy E.g., PCA View</vt:lpstr>
      <vt:lpstr>T. S. Toy E.g., PCA View</vt:lpstr>
      <vt:lpstr>T. S. Toy E.g., PCA View</vt:lpstr>
      <vt:lpstr>T. S. Toy E.g., PCA View</vt:lpstr>
      <vt:lpstr>T. S. Toy E.g., PCA Scatterplot</vt:lpstr>
      <vt:lpstr>T. S. Toy E.g., PCA Scatterplot</vt:lpstr>
      <vt:lpstr>T. S. Toy E.g., PCA Scatterplot</vt:lpstr>
      <vt:lpstr>T. S. Toy E.g., PCA Scatterplot</vt:lpstr>
      <vt:lpstr>Interesting Question</vt:lpstr>
      <vt:lpstr>Chemo-metric Time Series</vt:lpstr>
      <vt:lpstr>Chemo-metric Time Series</vt:lpstr>
      <vt:lpstr>Chemo-metric Time Series, HA 27</vt:lpstr>
      <vt:lpstr>Chemo-metric Time Series, HA 27</vt:lpstr>
      <vt:lpstr>Chemo-metric Time Series, HA 27</vt:lpstr>
      <vt:lpstr>Chemo-metric Time Series, HA 27</vt:lpstr>
      <vt:lpstr>Chemo-metric Time Series, HA 27</vt:lpstr>
      <vt:lpstr>Chemo-metric Time Series, HA 27</vt:lpstr>
      <vt:lpstr>Chemo-metric Time Series, HA 27</vt:lpstr>
      <vt:lpstr>Chemo-metric Time Series, Control</vt:lpstr>
      <vt:lpstr>Chemo-metric Time Series, Control</vt:lpstr>
      <vt:lpstr>Toy Data Explanations</vt:lpstr>
      <vt:lpstr>Toy Data Explanations</vt:lpstr>
      <vt:lpstr>Toy Data Explanations</vt:lpstr>
      <vt:lpstr>Toy Data Explanations</vt:lpstr>
      <vt:lpstr>Toy Data Explanations</vt:lpstr>
      <vt:lpstr>Chemo-metric Time Series, Control</vt:lpstr>
      <vt:lpstr>Chemo-metric Time Series, Control</vt:lpstr>
      <vt:lpstr>Chemo-metric Time Series</vt:lpstr>
      <vt:lpstr>Scatterplot Matrix, Control</vt:lpstr>
      <vt:lpstr>Scatterplot Matrix, Da59</vt:lpstr>
      <vt:lpstr>Scatterplot Matrix, Ha27</vt:lpstr>
      <vt:lpstr>Scatterplot Matrix, Ha59</vt:lpstr>
      <vt:lpstr>Object Space View, Control</vt:lpstr>
      <vt:lpstr>Object Space View, Da59</vt:lpstr>
      <vt:lpstr>Object Space View, Ha27</vt:lpstr>
      <vt:lpstr>Object Space View, Ha59</vt:lpstr>
      <vt:lpstr>Problem with Da59</vt:lpstr>
      <vt:lpstr>Problem with Da59</vt:lpstr>
      <vt:lpstr>Chemo-metric T. S. Joint View</vt:lpstr>
      <vt:lpstr>Chemo-metric T. S. Joint View</vt:lpstr>
      <vt:lpstr>Chemo-metric T. S. Joint View</vt:lpstr>
      <vt:lpstr>Chemo-metric T. S. Joint View</vt:lpstr>
      <vt:lpstr>Chemo-metric T. S. Joint View (- mean)</vt:lpstr>
      <vt:lpstr>Chemo-metric T. S. Joint View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Limitation of PCA</vt:lpstr>
      <vt:lpstr>Limitation of PCA</vt:lpstr>
      <vt:lpstr>Limitation of PCA</vt:lpstr>
      <vt:lpstr>Limitation of PCA</vt:lpstr>
      <vt:lpstr>Limitation of PCA, Toy E.g.</vt:lpstr>
      <vt:lpstr>Limitation of PCA</vt:lpstr>
      <vt:lpstr>Limitation of PCA</vt:lpstr>
      <vt:lpstr>Limitation of PCA, Toy E.g.</vt:lpstr>
      <vt:lpstr>Limitation of PCA</vt:lpstr>
      <vt:lpstr>Limitation of PCA</vt:lpstr>
      <vt:lpstr>Limitation of PCA,   E.g.</vt:lpstr>
      <vt:lpstr>Limitation of PCA,   E.g.</vt:lpstr>
      <vt:lpstr>Limitation of PCA,   E.g.</vt:lpstr>
      <vt:lpstr>Limitation of PCA,   E.g.</vt:lpstr>
      <vt:lpstr>NCI 60 Data</vt:lpstr>
      <vt:lpstr>PCA Visualization of NCI 60 Data</vt:lpstr>
      <vt:lpstr>NCI 60:  Can we find classes Using PCA view?</vt:lpstr>
      <vt:lpstr>NCI 60:  Can we find classes Using PCA view?</vt:lpstr>
      <vt:lpstr>PCA Visualization of NCI 60 Data</vt:lpstr>
      <vt:lpstr>NCI 60:  Can we find classes Using PCA 5-8?</vt:lpstr>
      <vt:lpstr>NCI 60:  Can we find classes Using PCA 5-8?</vt:lpstr>
      <vt:lpstr>NCI 60:  Can we find classes Using PCA 9-12?</vt:lpstr>
      <vt:lpstr>NCI 60:  Can we find classes Using PCA 9-12?</vt:lpstr>
      <vt:lpstr>NCI 60:  Can we find classes Using PCA 1-4 vs. 5-8?</vt:lpstr>
      <vt:lpstr>NCI 60:  Can we find classes Using PCA 1-4 vs. 5-8?</vt:lpstr>
      <vt:lpstr>NCI 60:  Can we find classes Using PCA 1-4 vs. 9-12?</vt:lpstr>
      <vt:lpstr>NCI 60:  Can we find classes Using PCA 5-8 vs. 9-12?</vt:lpstr>
      <vt:lpstr>PCA Visualization of NCI 60 Data</vt:lpstr>
      <vt:lpstr>PCA Visualization of NCI 60 Data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113</cp:revision>
  <dcterms:created xsi:type="dcterms:W3CDTF">2001-06-08T01:38:43Z</dcterms:created>
  <dcterms:modified xsi:type="dcterms:W3CDTF">2014-08-21T20:13:55Z</dcterms:modified>
</cp:coreProperties>
</file>