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g" ContentType="vide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89" r:id="rId2"/>
  </p:sldMasterIdLst>
  <p:notesMasterIdLst>
    <p:notesMasterId r:id="rId40"/>
  </p:notesMasterIdLst>
  <p:sldIdLst>
    <p:sldId id="1504" r:id="rId3"/>
    <p:sldId id="1505" r:id="rId4"/>
    <p:sldId id="1506" r:id="rId5"/>
    <p:sldId id="1507" r:id="rId6"/>
    <p:sldId id="1508" r:id="rId7"/>
    <p:sldId id="1509" r:id="rId8"/>
    <p:sldId id="1510" r:id="rId9"/>
    <p:sldId id="1511" r:id="rId10"/>
    <p:sldId id="1512" r:id="rId11"/>
    <p:sldId id="1513" r:id="rId12"/>
    <p:sldId id="1528" r:id="rId13"/>
    <p:sldId id="1529" r:id="rId14"/>
    <p:sldId id="1530" r:id="rId15"/>
    <p:sldId id="1531" r:id="rId16"/>
    <p:sldId id="1532" r:id="rId17"/>
    <p:sldId id="1533" r:id="rId18"/>
    <p:sldId id="1534" r:id="rId19"/>
    <p:sldId id="1535" r:id="rId20"/>
    <p:sldId id="1536" r:id="rId21"/>
    <p:sldId id="1537" r:id="rId22"/>
    <p:sldId id="1538" r:id="rId23"/>
    <p:sldId id="1539" r:id="rId24"/>
    <p:sldId id="1540" r:id="rId25"/>
    <p:sldId id="1541" r:id="rId26"/>
    <p:sldId id="1542" r:id="rId27"/>
    <p:sldId id="1543" r:id="rId28"/>
    <p:sldId id="1544" r:id="rId29"/>
    <p:sldId id="1545" r:id="rId30"/>
    <p:sldId id="1546" r:id="rId31"/>
    <p:sldId id="1547" r:id="rId32"/>
    <p:sldId id="1548" r:id="rId33"/>
    <p:sldId id="1549" r:id="rId34"/>
    <p:sldId id="1550" r:id="rId35"/>
    <p:sldId id="1551" r:id="rId36"/>
    <p:sldId id="1552" r:id="rId37"/>
    <p:sldId id="1553" r:id="rId38"/>
    <p:sldId id="155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B91B4E-F9F9-4572-AD4A-D0A90CEBC3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98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889B8-5801-4E30-9821-A388786E48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0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533EB-AD10-450A-96E1-423A2AF105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04CCA-91F1-46F1-B5C0-782C15405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F25C80-DAC6-40E3-9A9D-01CB8FCA7A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4445CC-93FF-40F8-8198-39A7CB9512C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8A0B9-EC2D-4741-8009-47BA3315C8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2DF01E-5AEE-479C-95A4-2B8B23B284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66E3F-ACA3-40FA-81A5-315E6EF68C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76E16-6930-4AF7-A9EA-48E3D0395E4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66D69-46AF-46EE-BCA8-077433B1D8C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A93C-BC41-4A76-B182-9EB7D7A2E29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08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B86F3-676F-44BE-AD89-D90355D391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03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BEEA83-C5C1-48C0-A569-7586963623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7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B91FE-128F-4E46-A364-308271F1769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4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516083-A880-4D6E-890B-6CFEF2C34E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3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3B4B77-FD25-494A-9172-327469D0CC1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0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9C949-996E-415A-AFF2-19D8B4B997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5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889B8-5801-4E30-9821-A388786E48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1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1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82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9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4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3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video" Target="../media/media4.mpg"/><Relationship Id="rId7" Type="http://schemas.openxmlformats.org/officeDocument/2006/relationships/image" Target="../media/image9.wmf"/><Relationship Id="rId2" Type="http://schemas.microsoft.com/office/2007/relationships/media" Target="../media/media4.mp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video" Target="../media/media5.mpg"/><Relationship Id="rId7" Type="http://schemas.openxmlformats.org/officeDocument/2006/relationships/oleObject" Target="../embeddings/oleObject5.bin"/><Relationship Id="rId2" Type="http://schemas.microsoft.com/office/2007/relationships/media" Target="../media/media5.mp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6.mpg"/><Relationship Id="rId7" Type="http://schemas.openxmlformats.org/officeDocument/2006/relationships/image" Target="../media/image15.wmf"/><Relationship Id="rId2" Type="http://schemas.microsoft.com/office/2007/relationships/media" Target="../media/media6.mp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similarity of             &amp;            ?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show  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2009),   for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&lt; 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are the same!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this be?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lengths are different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from transformation viewpoint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71097"/>
              </p:ext>
            </p:extLst>
          </p:nvPr>
        </p:nvGraphicFramePr>
        <p:xfrm>
          <a:off x="4114800" y="914400"/>
          <a:ext cx="914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8" name="Equation" r:id="rId4" imgW="596880" imgH="355320" progId="Equation.3">
                  <p:embed/>
                </p:oleObj>
              </mc:Choice>
              <mc:Fallback>
                <p:oleObj name="Equation" r:id="rId4" imgW="596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914400"/>
                        <a:ext cx="9144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91950"/>
              </p:ext>
            </p:extLst>
          </p:nvPr>
        </p:nvGraphicFramePr>
        <p:xfrm>
          <a:off x="6019800" y="914400"/>
          <a:ext cx="7953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9" name="Equation" r:id="rId6" imgW="545760" imgH="355320" progId="Equation.3">
                  <p:embed/>
                </p:oleObj>
              </mc:Choice>
              <mc:Fallback>
                <p:oleObj name="Equation" r:id="rId6" imgW="5457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79533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19"/>
          <p:cNvGraphicFramePr>
            <a:graphicFrameLocks noChangeAspect="1"/>
          </p:cNvGraphicFramePr>
          <p:nvPr/>
        </p:nvGraphicFramePr>
        <p:xfrm>
          <a:off x="2209800" y="2438400"/>
          <a:ext cx="5426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0" name="Equation" r:id="rId8" imgW="3136680" imgH="406080" progId="Equation.3">
                  <p:embed/>
                </p:oleObj>
              </mc:Choice>
              <mc:Fallback>
                <p:oleObj name="Equation" r:id="rId8" imgW="3136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54260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9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Usefulness for Classification?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First Glance:    Terrible, not generalizable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View:   Maybe OK?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Simulation Result: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Performance for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Autocorrelated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Errors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     not known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Aizerman, Braverman and Rozoner (1964)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idea: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scope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linear discrimination,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adding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components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data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(embedding in a higher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space)</a:t>
            </a:r>
          </a:p>
          <a:p>
            <a:pPr marL="609600" indent="-609600" algn="ctr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use of name: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discrimination?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Examples: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1d, 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separation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splits the domain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into only 2 parts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8"/>
          <p:cNvGraphicFramePr>
            <a:graphicFrameLocks noChangeAspect="1"/>
          </p:cNvGraphicFramePr>
          <p:nvPr/>
        </p:nvGraphicFramePr>
        <p:xfrm>
          <a:off x="1143000" y="21336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0" name="Equation" r:id="rId6" imgW="1256755" imgH="355446" progId="Equation.3">
                  <p:embed/>
                </p:oleObj>
              </mc:Choice>
              <mc:Fallback>
                <p:oleObj name="Equation" r:id="rId6" imgW="125675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oly1Embed1d.mp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" y="3276600"/>
            <a:ext cx="779584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ly2Embed1d.mp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0" y="872067"/>
            <a:ext cx="4038600" cy="5833533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40386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in the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quadratic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domain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separation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give 3 parts 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457200" y="2362200"/>
          <a:ext cx="37338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4" name="Equation" r:id="rId7" imgW="2489200" imgH="393700" progId="Equation.3">
                  <p:embed/>
                </p:oleObj>
              </mc:Choice>
              <mc:Fallback>
                <p:oleObj name="Equation" r:id="rId7" imgW="2489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37338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3200400" y="2971800"/>
            <a:ext cx="3200400" cy="1828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in the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quadratic embedded domain</a:t>
            </a:r>
          </a:p>
          <a:p>
            <a:pPr marL="609600" indent="-609600" eaLnBrk="1" hangingPunct="1">
              <a:buFontTx/>
              <a:buNone/>
            </a:pPr>
            <a:endParaRPr lang="en-US" sz="3200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separation can give 3 parts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data space lies in 1d manifold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sparse region of  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 of manifold gives: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separation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 break points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 points       line)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19"/>
          <p:cNvGraphicFramePr>
            <a:graphicFrameLocks noChangeAspect="1"/>
          </p:cNvGraphicFramePr>
          <p:nvPr/>
        </p:nvGraphicFramePr>
        <p:xfrm>
          <a:off x="2438400" y="1524000"/>
          <a:ext cx="3886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6" name="Equation" r:id="rId4" imgW="2489200" imgH="393700" progId="Equation.3">
                  <p:embed/>
                </p:oleObj>
              </mc:Choice>
              <mc:Fallback>
                <p:oleObj name="Equation" r:id="rId4" imgW="2489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24000"/>
                        <a:ext cx="388620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3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21"/>
          <p:cNvGraphicFramePr>
            <a:graphicFrameLocks noChangeAspect="1"/>
          </p:cNvGraphicFramePr>
          <p:nvPr/>
        </p:nvGraphicFramePr>
        <p:xfrm>
          <a:off x="5181600" y="3276600"/>
          <a:ext cx="533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7" name="Equation" r:id="rId6" imgW="380835" imgH="342751" progId="Equation.3">
                  <p:embed/>
                </p:oleObj>
              </mc:Choice>
              <mc:Fallback>
                <p:oleObj name="Equation" r:id="rId6" imgW="38083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5334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23"/>
          <p:cNvGraphicFramePr>
            <a:graphicFrameLocks noChangeAspect="1"/>
          </p:cNvGraphicFramePr>
          <p:nvPr/>
        </p:nvGraphicFramePr>
        <p:xfrm>
          <a:off x="4876800" y="5715000"/>
          <a:ext cx="5334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8" name="Equation" r:id="rId8" imgW="330200" imgH="228600" progId="Equation.3">
                  <p:embed/>
                </p:oleObj>
              </mc:Choice>
              <mc:Fallback>
                <p:oleObj name="Equation" r:id="rId8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15000"/>
                        <a:ext cx="5334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5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effects for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 order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for cubic,   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separation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give 4 parts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 fewer)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20"/>
          <p:cNvGraphicFramePr>
            <a:graphicFrameLocks noChangeAspect="1"/>
          </p:cNvGraphicFramePr>
          <p:nvPr/>
        </p:nvGraphicFramePr>
        <p:xfrm>
          <a:off x="228600" y="3886200"/>
          <a:ext cx="4191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2" name="Equation" r:id="rId6" imgW="2895600" imgH="393700" progId="Equation.3">
                  <p:embed/>
                </p:oleObj>
              </mc:Choice>
              <mc:Fallback>
                <p:oleObj name="Equation" r:id="rId6" imgW="2895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86200"/>
                        <a:ext cx="41910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oly3Embed1d.mp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6800" y="1600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effects - high. ord. poly. embedding: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space lies in 1-d manifold,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sparser in  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curvature gives: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improved linear separation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break points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 points        plane)?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relatively few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separating planes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6248400" y="2057400"/>
          <a:ext cx="533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10" name="Equation" r:id="rId4" imgW="368140" imgH="342751" progId="Equation.3">
                  <p:embed/>
                </p:oleObj>
              </mc:Choice>
              <mc:Fallback>
                <p:oleObj name="Equation" r:id="rId4" imgW="36814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057400"/>
                        <a:ext cx="5334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21"/>
          <p:cNvGraphicFramePr>
            <a:graphicFrameLocks noChangeAspect="1"/>
          </p:cNvGraphicFramePr>
          <p:nvPr/>
        </p:nvGraphicFramePr>
        <p:xfrm>
          <a:off x="4648200" y="4557713"/>
          <a:ext cx="4572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11" name="Equation" r:id="rId6" imgW="330200" imgH="228600" progId="Equation.3">
                  <p:embed/>
                </p:oleObj>
              </mc:Choice>
              <mc:Fallback>
                <p:oleObj name="Equation" r:id="rId6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57713"/>
                        <a:ext cx="45720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5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View:       for original data matrix: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 rows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Dimensional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</a:t>
            </a: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6553200" y="1495425"/>
          <a:ext cx="2057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4" name="Equation" r:id="rId4" imgW="1905000" imgH="1320800" progId="Equation.3">
                  <p:embed/>
                </p:oleObj>
              </mc:Choice>
              <mc:Fallback>
                <p:oleObj name="Equation" r:id="rId4" imgW="1905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495425"/>
                        <a:ext cx="2057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1"/>
          <p:cNvGraphicFramePr>
            <a:graphicFrameLocks noChangeAspect="1"/>
          </p:cNvGraphicFramePr>
          <p:nvPr/>
        </p:nvGraphicFramePr>
        <p:xfrm>
          <a:off x="3657600" y="2819400"/>
          <a:ext cx="28241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5" name="Equation" r:id="rId6" imgW="2552700" imgH="3581400" progId="Equation.3">
                  <p:embed/>
                </p:oleObj>
              </mc:Choice>
              <mc:Fallback>
                <p:oleObj name="Equation" r:id="rId6" imgW="2552700" imgH="358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2824163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6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Fisher Linear Discrimination: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 Class 1, for any             when: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space.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mage of class boundaries in original space is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llows more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complicated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regions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also do Gaussian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Rat. (or others)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image by classifying points from original space</a:t>
            </a: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90611"/>
              </p:ext>
            </p:extLst>
          </p:nvPr>
        </p:nvGraphicFramePr>
        <p:xfrm>
          <a:off x="5638800" y="1447800"/>
          <a:ext cx="13716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8" name="Equation" r:id="rId4" imgW="965160" imgH="406080" progId="Equation.3">
                  <p:embed/>
                </p:oleObj>
              </mc:Choice>
              <mc:Fallback>
                <p:oleObj name="Equation" r:id="rId4" imgW="96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137160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447800" y="2057400"/>
          <a:ext cx="6515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9" name="Equation" r:id="rId6" imgW="6515100" imgH="723900" progId="Equation.3">
                  <p:embed/>
                </p:oleObj>
              </mc:Choice>
              <mc:Fallback>
                <p:oleObj name="Equation" r:id="rId6" imgW="65151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65151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7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for Toy Examples: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Linear Disc. In Embedded Space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Effect in Original Data Space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 Nonlinear Regions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Set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Original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(dense equally spaced grid)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discrimination Rule</a:t>
            </a:r>
          </a:p>
          <a:p>
            <a:pPr marL="609600" indent="-609600" eaLnBrk="1" hangingPunct="1"/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the Result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of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FLDegMovingMean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0" y="791029"/>
            <a:ext cx="5791200" cy="60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7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3181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1568320"/>
            <a:ext cx="6858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1568320"/>
            <a:ext cx="6858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1568320"/>
            <a:ext cx="838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Bad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Want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Greatest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1568320"/>
            <a:ext cx="1361364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Corres-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ponding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give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Result!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FLDnMDPegMovingMean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812537"/>
            <a:ext cx="6629400" cy="60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Very Good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Subject to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sep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 plane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normal vector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PC1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PC2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Global,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PC1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PC2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0977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17142" r="2574" b="9142"/>
          <a:stretch>
            <a:fillRect/>
          </a:stretch>
        </p:blipFill>
        <p:spPr>
          <a:xfrm>
            <a:off x="3530600" y="1389063"/>
            <a:ext cx="5251450" cy="4660900"/>
          </a:xfrm>
          <a:noFill/>
        </p:spPr>
      </p:pic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3276600" y="2286000"/>
            <a:ext cx="838200" cy="914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3276600" y="2057400"/>
            <a:ext cx="2819400" cy="2286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3276600" y="2286000"/>
            <a:ext cx="4343400" cy="1143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3352800" y="2819400"/>
            <a:ext cx="13716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3352800" y="2819400"/>
            <a:ext cx="26670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3352800" y="2819400"/>
            <a:ext cx="41910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V="1">
            <a:off x="1600200" y="2514600"/>
            <a:ext cx="4876800" cy="1295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1600200" y="3429000"/>
            <a:ext cx="6477000" cy="381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V="1">
            <a:off x="1676400" y="2971800"/>
            <a:ext cx="4724400" cy="1371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 flipV="1">
            <a:off x="1676400" y="3581400"/>
            <a:ext cx="6324600" cy="762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V="1">
            <a:off x="1524000" y="4800600"/>
            <a:ext cx="4267200" cy="685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V="1">
            <a:off x="1600200" y="3733800"/>
            <a:ext cx="4724400" cy="2286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Acknowledgement: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viewpoint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insight into why FLD = MDP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low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data)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Suggested by Daniel Pe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ñ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e.g: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rotate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PCA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MDP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CAtoMDPeg1Data002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0800" y="9906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for other class labellings: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exists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 bigger for natural clusters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Could be used for clustering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all directions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one that makes largest gap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hard optimization problem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2</a:t>
            </a:r>
            <a:r>
              <a:rPr lang="en-US" sz="2800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n-2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possible directions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point of terminology 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2009):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is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2 senses: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 of data piled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 of gap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(within subspace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data)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73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26604" r="8954" b="13795"/>
          <a:stretch>
            <a:fillRect/>
          </a:stretch>
        </p:blipFill>
        <p:spPr>
          <a:xfrm>
            <a:off x="4687888" y="2941638"/>
            <a:ext cx="3854450" cy="3181350"/>
          </a:xfrm>
          <a:noFill/>
        </p:spPr>
      </p:pic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7391400" y="5638800"/>
            <a:ext cx="53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3276600" y="3200400"/>
            <a:ext cx="44196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Recurring, over-arching, issue: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weird place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4639</TotalTime>
  <Words>860</Words>
  <Application>Microsoft Office PowerPoint</Application>
  <PresentationFormat>On-screen Show (4:3)</PresentationFormat>
  <Paragraphs>321</Paragraphs>
  <Slides>37</Slides>
  <Notes>37</Notes>
  <HiddenSlides>0</HiddenSlides>
  <MMClips>6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Default Design</vt:lpstr>
      <vt:lpstr>7_Default Design</vt:lpstr>
      <vt:lpstr>Equation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240</cp:revision>
  <dcterms:created xsi:type="dcterms:W3CDTF">2001-06-08T01:38:43Z</dcterms:created>
  <dcterms:modified xsi:type="dcterms:W3CDTF">2014-10-08T22:41:43Z</dcterms:modified>
</cp:coreProperties>
</file>