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92" r:id="rId7"/>
    <p:sldId id="294" r:id="rId8"/>
    <p:sldId id="299" r:id="rId9"/>
    <p:sldId id="259" r:id="rId10"/>
    <p:sldId id="295" r:id="rId11"/>
    <p:sldId id="297" r:id="rId12"/>
    <p:sldId id="298" r:id="rId13"/>
    <p:sldId id="260" r:id="rId14"/>
    <p:sldId id="277" r:id="rId15"/>
    <p:sldId id="261" r:id="rId16"/>
    <p:sldId id="263" r:id="rId17"/>
    <p:sldId id="281" r:id="rId18"/>
    <p:sldId id="279" r:id="rId19"/>
    <p:sldId id="264" r:id="rId20"/>
    <p:sldId id="266" r:id="rId21"/>
    <p:sldId id="268" r:id="rId22"/>
    <p:sldId id="286" r:id="rId23"/>
    <p:sldId id="288" r:id="rId24"/>
    <p:sldId id="289" r:id="rId25"/>
    <p:sldId id="290" r:id="rId26"/>
    <p:sldId id="300" r:id="rId27"/>
    <p:sldId id="301" r:id="rId28"/>
    <p:sldId id="302" r:id="rId29"/>
    <p:sldId id="303" r:id="rId30"/>
    <p:sldId id="271" r:id="rId31"/>
    <p:sldId id="272" r:id="rId32"/>
    <p:sldId id="284" r:id="rId33"/>
    <p:sldId id="304" r:id="rId34"/>
    <p:sldId id="274" r:id="rId35"/>
    <p:sldId id="285" r:id="rId36"/>
    <p:sldId id="291" r:id="rId37"/>
    <p:sldId id="273" r:id="rId38"/>
    <p:sldId id="305" r:id="rId39"/>
    <p:sldId id="27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e Xio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02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58" autoAdjust="0"/>
  </p:normalViewPr>
  <p:slideViewPr>
    <p:cSldViewPr snapToGrid="0" snapToObjects="1">
      <p:cViewPr varScale="1">
        <p:scale>
          <a:sx n="92" d="100"/>
          <a:sy n="9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F766-0DC0-244C-8B26-A187DE9196A8}" type="datetimeFigureOut">
              <a:rPr lang="en-US" smtClean="0"/>
              <a:t>9/9/14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347E8-34A8-844A-863F-9EAB422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61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6655-E8DB-104E-840B-E5F4ED23A4C6}" type="datetimeFigureOut">
              <a:rPr lang="en-US" smtClean="0"/>
              <a:t>9/9/14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935F4-F579-EC47-A1AF-D35465E39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88548-5D45-4BDF-ABFD-4CF4FB5188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D1C7-7161-4C4E-96D4-A5E6DEC3FA71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1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6235-6C0C-0644-B69E-8C8F35EEAB7E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E91D-8D4F-BD4B-89B6-9705B71EC58C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5A-979A-42EF-BB16-E806CDD4178B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84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EAFAE-BC4D-4000-A735-592772B807A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43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3B55-5493-4993-B743-2FF25F87E4E8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24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A744-CC19-4685-A3EB-92B1AC3F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16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FCF-4A39-4DE2-944B-4D83F3E1D1F4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41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49B3-A49F-444F-BBB0-FABA35C92F0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73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A88D-6C00-4309-8D3B-3EC4F56030E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619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3725-79A1-4C7C-8F8F-4D6102FA557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47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F66C-3045-8742-B2B3-EE1EDF5CD814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D422-C9D8-437A-BBE9-8075DEDF307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76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41E-4D9E-4387-9A4A-30FEBE07BB1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313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5C91-4F34-4E62-9FF9-327F80A6FDD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636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5A-979A-42EF-BB16-E806CDD4178B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500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EAFAE-BC4D-4000-A735-592772B807A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432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3B55-5493-4993-B743-2FF25F87E4E8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52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A744-CC19-4685-A3EB-92B1AC3F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216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FCF-4A39-4DE2-944B-4D83F3E1D1F4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42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49B3-A49F-444F-BBB0-FABA35C92F0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5042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A88D-6C00-4309-8D3B-3EC4F56030E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71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20C5-BC61-2E4F-90CC-6CDDDC5564BF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23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3725-79A1-4C7C-8F8F-4D6102FA557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1024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D422-C9D8-437A-BBE9-8075DEDF307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758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41E-4D9E-4387-9A4A-30FEBE07BB1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19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5C91-4F34-4E62-9FF9-327F80A6FDD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6452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5A-979A-42EF-BB16-E806CDD4178B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520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EAFAE-BC4D-4000-A735-592772B807A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08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3B55-5493-4993-B743-2FF25F87E4E8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191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A744-CC19-4685-A3EB-92B1AC3F2607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673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FCF-4A39-4DE2-944B-4D83F3E1D1F4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67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49B3-A49F-444F-BBB0-FABA35C92F0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92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CCD8-9349-C44C-BBBB-0148822AB55A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69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A88D-6C00-4309-8D3B-3EC4F56030E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836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3725-79A1-4C7C-8F8F-4D6102FA557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0109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D422-C9D8-437A-BBE9-8075DEDF3071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2993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41E-4D9E-4387-9A4A-30FEBE07BB12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7486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5C91-4F34-4E62-9FF9-327F80A6FDDD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569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29EC-6D0B-2F4A-BC94-35ED846B048C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8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2B7E-BDB1-B449-AE83-6EE139619868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027D-39C2-6149-B352-FABC37216BA9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9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746-7E80-FE43-A923-9F66FA5D7AD4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02DB-7F1E-7345-A68E-E6D9C3262CFA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DF8B-3EA9-1842-88B7-CEEEF8B89071}" type="datetime1">
              <a:rPr lang="en-US" smtClean="0"/>
              <a:t>9/9/14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A7AD-A158-DF4D-90DA-CD7483D21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2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A595341-8E9B-4344-B580-891B8121576B}" type="slidenum">
              <a:rPr lang="en-US">
                <a:solidFill>
                  <a:srgbClr val="FFFFFF"/>
                </a:solidFill>
                <a:latin typeface="Times New Roman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078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A595341-8E9B-4344-B580-891B8121576B}" type="slidenum">
              <a:rPr lang="en-US">
                <a:solidFill>
                  <a:srgbClr val="FFFFFF"/>
                </a:solidFill>
                <a:latin typeface="Times New Roman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8894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A595341-8E9B-4344-B580-891B8121576B}" type="slidenum">
              <a:rPr lang="en-US">
                <a:solidFill>
                  <a:srgbClr val="FFFFFF"/>
                </a:solidFill>
                <a:latin typeface="Times New Roman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252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33688"/>
            <a:ext cx="7772400" cy="8500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 892 Object Oriented Data Analysis</a:t>
            </a:r>
            <a:endParaRPr lang="en-US" sz="28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2416371"/>
            <a:ext cx="7772400" cy="322243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Radial Distance Weighted Discrimination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Jie Xiong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Advised by Prof. J.S. </a:t>
            </a:r>
            <a:r>
              <a:rPr lang="en-US" sz="2800" dirty="0" err="1" smtClean="0">
                <a:solidFill>
                  <a:schemeClr val="tx1"/>
                </a:solidFill>
              </a:rPr>
              <a:t>Marron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Department of Statistics and Operations Research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UNC-Chapel Hill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2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Introduce ‘Virus Hunting’ using DNA sequence-alignment data.</a:t>
            </a:r>
          </a:p>
          <a:p>
            <a:pPr lvl="1"/>
            <a:r>
              <a:rPr lang="en-US" sz="2400" dirty="0" smtClean="0"/>
              <a:t>DNA sequence and alignment</a:t>
            </a:r>
          </a:p>
          <a:p>
            <a:pPr lvl="1"/>
            <a:r>
              <a:rPr lang="en-US" sz="2400" dirty="0" smtClean="0"/>
              <a:t>Data vector and the normalization used</a:t>
            </a:r>
          </a:p>
          <a:p>
            <a:pPr lvl="1"/>
            <a:r>
              <a:rPr lang="en-US" sz="2400" dirty="0" smtClean="0"/>
              <a:t>HDLSS data </a:t>
            </a:r>
            <a:r>
              <a:rPr lang="en-US" sz="2400" dirty="0"/>
              <a:t>geometry: data on simplex</a:t>
            </a:r>
          </a:p>
          <a:p>
            <a:pPr lvl="1"/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0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Introduce ‘Virus Hunting’ using DNA sequence-alignment data.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DNA sequence and alignment</a:t>
            </a:r>
          </a:p>
          <a:p>
            <a:pPr lvl="1"/>
            <a:r>
              <a:rPr lang="en-US" sz="2400" dirty="0" smtClean="0"/>
              <a:t>Data vector and the normalization used</a:t>
            </a:r>
          </a:p>
          <a:p>
            <a:pPr lvl="1"/>
            <a:r>
              <a:rPr lang="en-US" sz="2400" dirty="0" smtClean="0"/>
              <a:t>HDLSS data geometry: data on simplex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3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Screen Shot 2012-11-03 at 9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909059"/>
            <a:ext cx="8713890" cy="50014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08480"/>
            <a:ext cx="20713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Virus sequence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Reference (HSV-1)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19564" y="854811"/>
            <a:ext cx="390752" cy="3955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474" y="5852827"/>
            <a:ext cx="17235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 reads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1661265" y="5049222"/>
            <a:ext cx="0" cy="803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34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pic>
        <p:nvPicPr>
          <p:cNvPr id="7" name="Picture 6" descr="Screen Shot 2014-08-29 at 3.3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0" y="0"/>
            <a:ext cx="8098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Data on simplex</a:t>
            </a:r>
          </a:p>
          <a:p>
            <a:r>
              <a:rPr lang="en-US" sz="2800" dirty="0" smtClean="0"/>
              <a:t>Let d be the dimension of the data space</a:t>
            </a:r>
          </a:p>
          <a:p>
            <a:r>
              <a:rPr lang="en-US" sz="2800" dirty="0" smtClean="0"/>
              <a:t>(x1,…,xd) with non-negative entries adding up to 1 is on the unit simplex of dimension (d-1)</a:t>
            </a:r>
          </a:p>
          <a:p>
            <a:r>
              <a:rPr lang="en-US" sz="2800" dirty="0" smtClean="0"/>
              <a:t>(1/d,…,1/d) is the center of the unit simplex</a:t>
            </a:r>
          </a:p>
          <a:p>
            <a:r>
              <a:rPr lang="en-US" sz="2800" dirty="0" smtClean="0"/>
              <a:t>(0,…1,…,0) is one of the vertices</a:t>
            </a: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7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pic>
        <p:nvPicPr>
          <p:cNvPr id="2" name="Picture 1" descr="Screen Shot 2014-08-29 at 3.3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" y="341375"/>
            <a:ext cx="7200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Introduce ‘Virus Hunting’ using DNA sequence-alignment data.</a:t>
            </a:r>
          </a:p>
          <a:p>
            <a:pPr lvl="1"/>
            <a:r>
              <a:rPr lang="en-US" sz="2400" dirty="0" smtClean="0"/>
              <a:t>DNA sequence and alignment</a:t>
            </a:r>
          </a:p>
          <a:p>
            <a:pPr lvl="1"/>
            <a:r>
              <a:rPr lang="en-US" sz="2400" dirty="0" smtClean="0"/>
              <a:t>Data vector and the normalization use</a:t>
            </a:r>
            <a:endParaRPr lang="en-US" sz="1600" dirty="0" smtClean="0"/>
          </a:p>
          <a:p>
            <a:pPr lvl="1"/>
            <a:r>
              <a:rPr lang="en-US" sz="2400" dirty="0" smtClean="0"/>
              <a:t>HDLSS data geometry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Data points on the unit simplex 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Position and distances.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2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pic>
        <p:nvPicPr>
          <p:cNvPr id="2" name="Picture 1" descr="Screen Shot 2014-08-29 at 3.4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" y="826947"/>
            <a:ext cx="7950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can we say about the linear classifiers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When dimension is low, training data may not be linear separable</a:t>
            </a:r>
          </a:p>
          <a:p>
            <a:pPr lvl="1"/>
            <a:r>
              <a:rPr lang="en-US" sz="2400" dirty="0" smtClean="0"/>
              <a:t>Under HDLSS, very often the training data is linearly separable (see Ahn</a:t>
            </a:r>
            <a:r>
              <a:rPr lang="en-US" sz="2400" dirty="0"/>
              <a:t> </a:t>
            </a:r>
            <a:r>
              <a:rPr lang="en-US" sz="2400" dirty="0" smtClean="0"/>
              <a:t>and Marron 2010), however, the classification for the new samples could be very bad.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Preliminaries</a:t>
            </a:r>
          </a:p>
          <a:p>
            <a:pPr lvl="1"/>
            <a:r>
              <a:rPr lang="en-US" sz="2400" dirty="0" smtClean="0"/>
              <a:t>Support Vector Machine (SVM) and Distance Weighted Discrimination (DWD)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Data Object, which motivates the development of Radial DWD.</a:t>
            </a:r>
          </a:p>
          <a:p>
            <a:pPr lvl="1"/>
            <a:r>
              <a:rPr lang="en-US" sz="2400" dirty="0" smtClean="0"/>
              <a:t>An important application: ‘Virus Hunting</a:t>
            </a:r>
            <a:r>
              <a:rPr lang="en-US" sz="2400" dirty="0" smtClean="0"/>
              <a:t>’</a:t>
            </a:r>
          </a:p>
          <a:p>
            <a:pPr lvl="1"/>
            <a:r>
              <a:rPr lang="en-US" altLang="zh-CN" sz="2400" dirty="0" smtClean="0"/>
              <a:t>High Dimension Low Sample (HDLSS) characteristics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Radial DWD optimizations</a:t>
            </a:r>
          </a:p>
          <a:p>
            <a:r>
              <a:rPr lang="en-US" sz="2800" dirty="0" smtClean="0"/>
              <a:t>Real data and simulation study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0000FF"/>
                </a:solidFill>
              </a:rPr>
              <a:t>Outline</a:t>
            </a:r>
            <a:r>
              <a:rPr lang="en-US" sz="1600" dirty="0" smtClean="0"/>
              <a:t>-Preliminaries-Data Object - Radial DWD - Simulation and real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57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45895" y="1016000"/>
            <a:ext cx="4759158" cy="33421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0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45895" y="1016000"/>
            <a:ext cx="4759158" cy="33421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83684" y="3066716"/>
            <a:ext cx="227263" cy="2286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71368" y="1433121"/>
            <a:ext cx="2085474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can we say about this testing sample?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710948" y="2467812"/>
            <a:ext cx="437862" cy="59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0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83684" y="3066716"/>
            <a:ext cx="227263" cy="2286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9411"/>
            <a:ext cx="466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Visualize using the distance to the center of the sphere, in high dimension cases.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Inside or outside the sphere?</a:t>
            </a:r>
          </a:p>
        </p:txBody>
      </p:sp>
      <p:sp>
        <p:nvSpPr>
          <p:cNvPr id="18" name="Oval 17"/>
          <p:cNvSpPr/>
          <p:nvPr/>
        </p:nvSpPr>
        <p:spPr>
          <a:xfrm>
            <a:off x="4202706" y="2603718"/>
            <a:ext cx="1269949" cy="1174294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2706" y="2603718"/>
            <a:ext cx="1269949" cy="1174294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nector 19"/>
          <p:cNvSpPr/>
          <p:nvPr/>
        </p:nvSpPr>
        <p:spPr>
          <a:xfrm>
            <a:off x="4777872" y="3145937"/>
            <a:ext cx="120316" cy="106948"/>
          </a:xfrm>
          <a:prstGeom prst="flowChartConnector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 flipH="1">
            <a:off x="4416924" y="3237223"/>
            <a:ext cx="378568" cy="341504"/>
          </a:xfrm>
          <a:prstGeom prst="straightConnector1">
            <a:avLst/>
          </a:prstGeom>
          <a:ln>
            <a:solidFill>
              <a:srgbClr val="E02AD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7370" y="3310084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02ADC"/>
                </a:solidFill>
              </a:rPr>
              <a:t>R</a:t>
            </a:r>
            <a:endParaRPr lang="en-US" sz="2000" b="1" dirty="0">
              <a:solidFill>
                <a:srgbClr val="E02AD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030" y="307176"/>
            <a:ext cx="446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points: x1…xi…</a:t>
            </a:r>
            <a:r>
              <a:rPr lang="en-US" sz="2400" dirty="0" err="1"/>
              <a:t>x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r>
              <a:rPr lang="en-US" sz="2400" dirty="0" smtClean="0"/>
              <a:t>Class labels: y1…</a:t>
            </a:r>
            <a:r>
              <a:rPr lang="en-US" sz="2400" dirty="0" err="1" smtClean="0"/>
              <a:t>yi</a:t>
            </a:r>
            <a:r>
              <a:rPr lang="en-US" sz="2400" dirty="0" smtClean="0"/>
              <a:t>…</a:t>
            </a:r>
            <a:r>
              <a:rPr lang="en-US" sz="2400" dirty="0" err="1" smtClean="0"/>
              <a:t>yn</a:t>
            </a:r>
            <a:r>
              <a:rPr lang="en-US" sz="2400" dirty="0" smtClean="0"/>
              <a:t> are +/-1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O: center of the sphere</a:t>
            </a:r>
          </a:p>
          <a:p>
            <a:r>
              <a:rPr lang="en-US" sz="2400" dirty="0" smtClean="0">
                <a:solidFill>
                  <a:srgbClr val="E02ADC"/>
                </a:solidFill>
              </a:rPr>
              <a:t>R: Radius of the sphere</a:t>
            </a:r>
            <a:endParaRPr lang="en-US" sz="2400" dirty="0">
              <a:solidFill>
                <a:srgbClr val="E02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2706" y="2603718"/>
            <a:ext cx="1269949" cy="1174294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nector 19"/>
          <p:cNvSpPr/>
          <p:nvPr/>
        </p:nvSpPr>
        <p:spPr>
          <a:xfrm>
            <a:off x="4777872" y="3145937"/>
            <a:ext cx="120316" cy="106948"/>
          </a:xfrm>
          <a:prstGeom prst="flowChartConnector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 flipH="1">
            <a:off x="4416924" y="3237223"/>
            <a:ext cx="378568" cy="341504"/>
          </a:xfrm>
          <a:prstGeom prst="straightConnector1">
            <a:avLst/>
          </a:prstGeom>
          <a:ln>
            <a:solidFill>
              <a:srgbClr val="E02AD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7370" y="3310084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02ADC"/>
                </a:solidFill>
              </a:rPr>
              <a:t>R</a:t>
            </a:r>
            <a:endParaRPr lang="en-US" sz="2000" b="1" dirty="0">
              <a:solidFill>
                <a:srgbClr val="E02AD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030" y="307176"/>
            <a:ext cx="446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points: x1…xi…</a:t>
            </a:r>
            <a:r>
              <a:rPr lang="en-US" sz="2400" dirty="0" err="1"/>
              <a:t>x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r>
              <a:rPr lang="en-US" sz="2400" dirty="0" smtClean="0"/>
              <a:t>Class labels: y1…</a:t>
            </a:r>
            <a:r>
              <a:rPr lang="en-US" sz="2400" dirty="0" err="1" smtClean="0"/>
              <a:t>yi</a:t>
            </a:r>
            <a:r>
              <a:rPr lang="en-US" sz="2400" dirty="0" smtClean="0"/>
              <a:t>…</a:t>
            </a:r>
            <a:r>
              <a:rPr lang="en-US" sz="2400" dirty="0" err="1" smtClean="0"/>
              <a:t>yn</a:t>
            </a:r>
            <a:r>
              <a:rPr lang="en-US" sz="2400" dirty="0" smtClean="0"/>
              <a:t> are +/-1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O: center of the sphere</a:t>
            </a:r>
          </a:p>
          <a:p>
            <a:r>
              <a:rPr lang="en-US" sz="2400" dirty="0" smtClean="0">
                <a:solidFill>
                  <a:srgbClr val="E02ADC"/>
                </a:solidFill>
              </a:rPr>
              <a:t>R: Radius of the sphere</a:t>
            </a:r>
            <a:endParaRPr lang="en-US" sz="2400" dirty="0">
              <a:solidFill>
                <a:srgbClr val="E02A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325" y="753180"/>
            <a:ext cx="305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distance of a data point xi to the </a:t>
            </a:r>
            <a:r>
              <a:rPr lang="en-US" sz="2400" dirty="0" smtClean="0">
                <a:solidFill>
                  <a:srgbClr val="008000"/>
                </a:solidFill>
              </a:rPr>
              <a:t>center</a:t>
            </a:r>
            <a:r>
              <a:rPr lang="en-US" sz="2400" dirty="0" smtClean="0"/>
              <a:t> is </a:t>
            </a:r>
            <a:endParaRPr lang="en-US" sz="2400" dirty="0"/>
          </a:p>
        </p:txBody>
      </p:sp>
      <p:pic>
        <p:nvPicPr>
          <p:cNvPr id="7" name="Picture 6" descr="Screen Shot 2014-09-03 at 2.5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4" y="1640963"/>
            <a:ext cx="1054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2706" y="2603718"/>
            <a:ext cx="1269949" cy="1174294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nector 19"/>
          <p:cNvSpPr/>
          <p:nvPr/>
        </p:nvSpPr>
        <p:spPr>
          <a:xfrm>
            <a:off x="4777872" y="3145937"/>
            <a:ext cx="120316" cy="106948"/>
          </a:xfrm>
          <a:prstGeom prst="flowChartConnector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 flipH="1">
            <a:off x="4416924" y="3237223"/>
            <a:ext cx="378568" cy="341504"/>
          </a:xfrm>
          <a:prstGeom prst="straightConnector1">
            <a:avLst/>
          </a:prstGeom>
          <a:ln>
            <a:solidFill>
              <a:srgbClr val="E02AD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7370" y="3310084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02ADC"/>
                </a:solidFill>
              </a:rPr>
              <a:t>R</a:t>
            </a:r>
            <a:endParaRPr lang="en-US" sz="2000" b="1" dirty="0">
              <a:solidFill>
                <a:srgbClr val="E02AD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030" y="307176"/>
            <a:ext cx="446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points: x1…xi…</a:t>
            </a:r>
            <a:r>
              <a:rPr lang="en-US" sz="2400" dirty="0" err="1"/>
              <a:t>x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r>
              <a:rPr lang="en-US" sz="2400" dirty="0" smtClean="0"/>
              <a:t>Class labels: y1…</a:t>
            </a:r>
            <a:r>
              <a:rPr lang="en-US" sz="2400" dirty="0" err="1" smtClean="0"/>
              <a:t>yi</a:t>
            </a:r>
            <a:r>
              <a:rPr lang="en-US" sz="2400" dirty="0" smtClean="0"/>
              <a:t>…</a:t>
            </a:r>
            <a:r>
              <a:rPr lang="en-US" sz="2400" dirty="0" err="1" smtClean="0"/>
              <a:t>yn</a:t>
            </a:r>
            <a:r>
              <a:rPr lang="en-US" sz="2400" dirty="0" smtClean="0"/>
              <a:t> are +/-1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O: center of the sphere</a:t>
            </a:r>
          </a:p>
          <a:p>
            <a:r>
              <a:rPr lang="en-US" sz="2400" dirty="0" smtClean="0">
                <a:solidFill>
                  <a:srgbClr val="E02ADC"/>
                </a:solidFill>
              </a:rPr>
              <a:t>R: Radius of the sphere</a:t>
            </a:r>
            <a:endParaRPr lang="en-US" sz="2400" dirty="0">
              <a:solidFill>
                <a:srgbClr val="E02A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325" y="753180"/>
            <a:ext cx="321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distance of a data point xi to the </a:t>
            </a:r>
            <a:r>
              <a:rPr lang="en-US" sz="2400" dirty="0" smtClean="0">
                <a:solidFill>
                  <a:srgbClr val="008000"/>
                </a:solidFill>
              </a:rPr>
              <a:t>sphere</a:t>
            </a:r>
            <a:r>
              <a:rPr lang="en-US" sz="2400" dirty="0" smtClean="0"/>
              <a:t> is </a:t>
            </a:r>
            <a:endParaRPr lang="en-US" sz="2400" dirty="0"/>
          </a:p>
        </p:txBody>
      </p:sp>
      <p:pic>
        <p:nvPicPr>
          <p:cNvPr id="17" name="Picture 16" descr="Screen Shot 2014-09-03 at 2.5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" y="1720558"/>
            <a:ext cx="2006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rgbClr val="0000FF"/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Radial DWD 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9520660">
            <a:off x="2540176" y="1236580"/>
            <a:ext cx="4010349" cy="3355474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lus 1"/>
          <p:cNvSpPr/>
          <p:nvPr/>
        </p:nvSpPr>
        <p:spPr>
          <a:xfrm>
            <a:off x="4970373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4416924" y="30667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8"/>
          <p:cNvSpPr/>
          <p:nvPr/>
        </p:nvSpPr>
        <p:spPr>
          <a:xfrm>
            <a:off x="4657556" y="3041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4729741" y="2914316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4777872" y="3324727"/>
            <a:ext cx="240632" cy="254000"/>
          </a:xfrm>
          <a:prstGeom prst="mathPlus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nector 2"/>
          <p:cNvSpPr/>
          <p:nvPr/>
        </p:nvSpPr>
        <p:spPr>
          <a:xfrm>
            <a:off x="3823369" y="168442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nector 11"/>
          <p:cNvSpPr/>
          <p:nvPr/>
        </p:nvSpPr>
        <p:spPr>
          <a:xfrm>
            <a:off x="3761875" y="1927727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>
            <a:off x="4068011" y="1802065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4280569" y="199724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ctor 14"/>
          <p:cNvSpPr/>
          <p:nvPr/>
        </p:nvSpPr>
        <p:spPr>
          <a:xfrm>
            <a:off x="3641559" y="23608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ctor 15"/>
          <p:cNvSpPr/>
          <p:nvPr/>
        </p:nvSpPr>
        <p:spPr>
          <a:xfrm>
            <a:off x="3957073" y="2513264"/>
            <a:ext cx="120316" cy="106948"/>
          </a:xfrm>
          <a:prstGeom prst="flowChartConnector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2706" y="2603718"/>
            <a:ext cx="1269949" cy="1174294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nector 19"/>
          <p:cNvSpPr/>
          <p:nvPr/>
        </p:nvSpPr>
        <p:spPr>
          <a:xfrm>
            <a:off x="4777872" y="3145937"/>
            <a:ext cx="120316" cy="106948"/>
          </a:xfrm>
          <a:prstGeom prst="flowChartConnector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 flipH="1">
            <a:off x="4416924" y="3237223"/>
            <a:ext cx="378568" cy="341504"/>
          </a:xfrm>
          <a:prstGeom prst="straightConnector1">
            <a:avLst/>
          </a:prstGeom>
          <a:ln>
            <a:solidFill>
              <a:srgbClr val="E02AD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7370" y="3310084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02ADC"/>
                </a:solidFill>
              </a:rPr>
              <a:t>R</a:t>
            </a:r>
            <a:endParaRPr lang="en-US" sz="2000" b="1" dirty="0">
              <a:solidFill>
                <a:srgbClr val="E02AD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030" y="307176"/>
            <a:ext cx="446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points: x1…xi…</a:t>
            </a:r>
            <a:r>
              <a:rPr lang="en-US" sz="2400" dirty="0" err="1"/>
              <a:t>x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r>
              <a:rPr lang="en-US" sz="2400" dirty="0" smtClean="0"/>
              <a:t>Class labels: y1…</a:t>
            </a:r>
            <a:r>
              <a:rPr lang="en-US" sz="2400" dirty="0" err="1" smtClean="0"/>
              <a:t>yi</a:t>
            </a:r>
            <a:r>
              <a:rPr lang="en-US" sz="2400" dirty="0" smtClean="0"/>
              <a:t>…</a:t>
            </a:r>
            <a:r>
              <a:rPr lang="en-US" sz="2400" dirty="0" err="1" smtClean="0"/>
              <a:t>yn</a:t>
            </a:r>
            <a:r>
              <a:rPr lang="en-US" sz="2400" dirty="0" smtClean="0"/>
              <a:t> are +/-1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O: center of the sphere</a:t>
            </a:r>
          </a:p>
          <a:p>
            <a:r>
              <a:rPr lang="en-US" sz="2400" dirty="0" smtClean="0">
                <a:solidFill>
                  <a:srgbClr val="E02ADC"/>
                </a:solidFill>
              </a:rPr>
              <a:t>R: Radius of the sphere</a:t>
            </a:r>
            <a:endParaRPr lang="en-US" sz="2400" dirty="0">
              <a:solidFill>
                <a:srgbClr val="E02A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325" y="753180"/>
            <a:ext cx="3174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distance of a data point xi to the </a:t>
            </a:r>
            <a:r>
              <a:rPr lang="en-US" sz="2400" dirty="0" smtClean="0">
                <a:solidFill>
                  <a:srgbClr val="008000"/>
                </a:solidFill>
              </a:rPr>
              <a:t>sphere</a:t>
            </a:r>
            <a:r>
              <a:rPr lang="en-US" sz="2400" dirty="0" smtClean="0"/>
              <a:t> is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objective is to minimize the inverse of the sum of the distances to the sphere</a:t>
            </a:r>
          </a:p>
        </p:txBody>
      </p:sp>
      <p:pic>
        <p:nvPicPr>
          <p:cNvPr id="17" name="Picture 16" descr="Screen Shot 2014-09-03 at 2.5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3" y="1716992"/>
            <a:ext cx="2006600" cy="520700"/>
          </a:xfrm>
          <a:prstGeom prst="rect">
            <a:avLst/>
          </a:prstGeom>
        </p:spPr>
      </p:pic>
      <p:pic>
        <p:nvPicPr>
          <p:cNvPr id="19" name="Picture 18" descr="Screen Shot 2014-09-03 at 3.0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" y="4184453"/>
            <a:ext cx="2286000" cy="787400"/>
          </a:xfrm>
          <a:prstGeom prst="rect">
            <a:avLst/>
          </a:prstGeom>
        </p:spPr>
      </p:pic>
      <p:pic>
        <p:nvPicPr>
          <p:cNvPr id="21" name="Picture 20" descr="Screen Shot 2014-09-03 at 3.03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1" y="4900115"/>
            <a:ext cx="3175000" cy="508000"/>
          </a:xfrm>
          <a:prstGeom prst="rect">
            <a:avLst/>
          </a:prstGeom>
        </p:spPr>
      </p:pic>
      <p:pic>
        <p:nvPicPr>
          <p:cNvPr id="22" name="Picture 21" descr="Screen Shot 2014-09-03 at 3.03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5" y="5353794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Radial DWD</a:t>
            </a:r>
            <a:r>
              <a:rPr lang="en-US" sz="2400" dirty="0" smtClean="0"/>
              <a:t> Optimization</a:t>
            </a:r>
          </a:p>
        </p:txBody>
      </p:sp>
      <p:pic>
        <p:nvPicPr>
          <p:cNvPr id="4" name="Picture 3" descr="Screen Shot 2014-08-29 at 4.0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3" y="2183275"/>
            <a:ext cx="6975679" cy="228176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Simulation and real data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7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 ‘Virus Hunting’ data.</a:t>
            </a:r>
            <a:endParaRPr lang="en-US" sz="2400" dirty="0"/>
          </a:p>
          <a:p>
            <a:pPr lvl="1"/>
            <a:r>
              <a:rPr lang="en-US" sz="2400" dirty="0" smtClean="0"/>
              <a:t>HSV1</a:t>
            </a:r>
          </a:p>
          <a:p>
            <a:r>
              <a:rPr lang="en-US" sz="2800" dirty="0" smtClean="0"/>
              <a:t>Simulated Data using Dirichlet</a:t>
            </a:r>
            <a:r>
              <a:rPr lang="en-US" sz="2800" dirty="0"/>
              <a:t> </a:t>
            </a:r>
            <a:r>
              <a:rPr lang="en-US" sz="2800" dirty="0" smtClean="0"/>
              <a:t>distribution.</a:t>
            </a:r>
          </a:p>
          <a:p>
            <a:pPr lvl="1"/>
            <a:r>
              <a:rPr lang="en-US" sz="2400" dirty="0" smtClean="0"/>
              <a:t>Compare Radial DWD with some alternatives: MD, SVM,  DWD, LASSO, kernel SVM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0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Real ‘Virus Hunting’ data.</a:t>
            </a:r>
            <a:endParaRPr lang="en-US" sz="2400" b="1" u="sng" dirty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HSV1 positives in training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HSV1 negatives in training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HSV1 related samples in testing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E02ADC"/>
                </a:solidFill>
              </a:rPr>
              <a:t>human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8000"/>
                </a:solidFill>
              </a:rPr>
              <a:t>other species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4D4D4D"/>
                </a:solidFill>
              </a:rPr>
              <a:t>Unrelated samples in testing</a:t>
            </a:r>
          </a:p>
          <a:p>
            <a:r>
              <a:rPr lang="en-US" sz="2800" dirty="0" smtClean="0"/>
              <a:t>Simulated Data using Dirichlet</a:t>
            </a:r>
            <a:r>
              <a:rPr lang="en-US" sz="2800" dirty="0"/>
              <a:t> </a:t>
            </a:r>
            <a:r>
              <a:rPr lang="en-US" sz="2800" dirty="0" smtClean="0"/>
              <a:t>distribution.</a:t>
            </a:r>
          </a:p>
          <a:p>
            <a:pPr lvl="1"/>
            <a:r>
              <a:rPr lang="en-US" sz="2400" dirty="0" smtClean="0"/>
              <a:t>Compare Radial DWD with some alternatives: MD, SVM,  DWD, LASSO, kernel SVM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1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classification</a:t>
            </a:r>
          </a:p>
          <a:p>
            <a:pPr lvl="1"/>
            <a:r>
              <a:rPr lang="en-US" dirty="0" smtClean="0"/>
              <a:t>Using “training data” from </a:t>
            </a:r>
            <a:r>
              <a:rPr lang="en-US" dirty="0" smtClean="0">
                <a:solidFill>
                  <a:srgbClr val="FF0000"/>
                </a:solidFill>
              </a:rPr>
              <a:t>Class +1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Class -1</a:t>
            </a:r>
          </a:p>
          <a:p>
            <a:pPr lvl="1"/>
            <a:r>
              <a:rPr lang="en-US" dirty="0" smtClean="0"/>
              <a:t>Develop a “rule” for assigning new data to a Class</a:t>
            </a:r>
          </a:p>
          <a:p>
            <a:pPr lvl="1"/>
            <a:r>
              <a:rPr lang="en-US" dirty="0" smtClean="0"/>
              <a:t>Canonical examples include disease diagnosis based on measurements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Think about split the data space for the 2 Classes using a classification boundary</a:t>
            </a:r>
          </a:p>
          <a:p>
            <a:pPr lvl="2"/>
            <a:r>
              <a:rPr lang="en-US" dirty="0" smtClean="0"/>
              <a:t>Most simple case: linear </a:t>
            </a:r>
            <a:r>
              <a:rPr lang="en-US" dirty="0" err="1" smtClean="0"/>
              <a:t>hyperplane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en-US" sz="1600" dirty="0" smtClean="0"/>
              <a:t>-</a:t>
            </a:r>
            <a:r>
              <a:rPr lang="en-US" sz="1600" dirty="0" smtClean="0">
                <a:solidFill>
                  <a:srgbClr val="0000FF"/>
                </a:solidFill>
              </a:rPr>
              <a:t>Preliminaries</a:t>
            </a:r>
            <a:r>
              <a:rPr lang="en-US" sz="1600" dirty="0" smtClean="0"/>
              <a:t>-Data Object - Radial DWD - Simulation and real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495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9-03 at 3.0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55" y="1137153"/>
            <a:ext cx="5293551" cy="5027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361" y="24351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Real ‘Virus Hunting’ data.</a:t>
            </a:r>
            <a:endParaRPr lang="en-US" sz="2000" b="1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HSV1 positives in training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HSV1 negatives in training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HSV1 related samples in testing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02ADC"/>
                </a:solidFill>
              </a:rPr>
              <a:t>human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8000"/>
                </a:solidFill>
              </a:rPr>
              <a:t>other species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4D4D4D"/>
                </a:solidFill>
              </a:rPr>
              <a:t>Unrelated samples in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45725" y="3987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2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4-08-29 at 4.0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" y="-1"/>
            <a:ext cx="9144000" cy="68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 ‘Virus Hunting’ data.</a:t>
            </a:r>
            <a:endParaRPr lang="en-US" sz="2400" dirty="0"/>
          </a:p>
          <a:p>
            <a:pPr lvl="1"/>
            <a:r>
              <a:rPr lang="en-US" sz="2400" dirty="0" smtClean="0"/>
              <a:t>HSV1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Simulated Data using Dirichlet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distribution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Dirichlet distribution: a 2 dimensional simplex case using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(a1,a2,a3), and a1=a2=a3 = a.</a:t>
            </a:r>
          </a:p>
          <a:p>
            <a:pPr lvl="1"/>
            <a:r>
              <a:rPr lang="en-US" sz="2400" dirty="0" smtClean="0"/>
              <a:t>Compare Radial DWD with some alternatives: MD, SVM,  DWD, LASSO, kernel SVM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1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Outline-Preliminaries-Data Object - Simulation and real data</a:t>
            </a:r>
            <a:endParaRPr lang="en-US" dirty="0"/>
          </a:p>
        </p:txBody>
      </p:sp>
      <p:pic>
        <p:nvPicPr>
          <p:cNvPr id="5" name="Picture 4" descr="LogDirichletDensity-alpha_0.3_to_alpha_2.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54" y="0"/>
            <a:ext cx="6502400" cy="650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45" y="209351"/>
            <a:ext cx="354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density of Dirichlet(a,a,a)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4-08-29 at 4.0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61" y="519284"/>
            <a:ext cx="6144929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 ‘Virus Hunting’ data.</a:t>
            </a:r>
            <a:endParaRPr lang="en-US" sz="2400" dirty="0"/>
          </a:p>
          <a:p>
            <a:pPr lvl="1"/>
            <a:r>
              <a:rPr lang="en-US" sz="2400" dirty="0" smtClean="0"/>
              <a:t>HSV1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Simulated Data using Dirichlet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distribution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Dirichlet distribution: a 2 dimensional simplex case using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(a1,a2,a3), and a1=a2=a3.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Compare Radial DWD with some alternatives: MD, SVM,  DWD, LASSO, kernel SVM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9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8-29 at 4.09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6"/>
          <a:stretch/>
        </p:blipFill>
        <p:spPr>
          <a:xfrm>
            <a:off x="491579" y="368685"/>
            <a:ext cx="8548283" cy="4779094"/>
          </a:xfrm>
          <a:prstGeom prst="rect">
            <a:avLst/>
          </a:prstGeom>
        </p:spPr>
      </p:pic>
      <p:pic>
        <p:nvPicPr>
          <p:cNvPr id="4" name="Picture 3" descr="Screen Shot 2014-08-29 at 4.1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8" y="5070989"/>
            <a:ext cx="7505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</a:rPr>
              <a:t>Outline-Preliminaries-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Data Object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Radial DWD </a:t>
            </a:r>
            <a:r>
              <a:rPr lang="en-US" sz="1600" dirty="0" smtClean="0">
                <a:solidFill>
                  <a:srgbClr val="7F7F7F"/>
                </a:solidFill>
              </a:rPr>
              <a:t>- </a:t>
            </a:r>
            <a:r>
              <a:rPr lang="en-US" sz="1600" dirty="0" smtClean="0">
                <a:solidFill>
                  <a:srgbClr val="0000FF"/>
                </a:solidFill>
              </a:rPr>
              <a:t>Simulation and real data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8-29 at 4.1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" y="518129"/>
            <a:ext cx="9144000" cy="5162939"/>
          </a:xfrm>
          <a:prstGeom prst="rect">
            <a:avLst/>
          </a:prstGeom>
        </p:spPr>
      </p:pic>
      <p:pic>
        <p:nvPicPr>
          <p:cNvPr id="4" name="Picture 3" descr="Screen Shot 2014-08-29 at 4.14.3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/>
          <a:stretch/>
        </p:blipFill>
        <p:spPr>
          <a:xfrm>
            <a:off x="1520466" y="5722907"/>
            <a:ext cx="6337300" cy="10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Viewpoint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Formulate Optimization problem, based 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(feature) vectors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(determines intercept)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(right side)  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(wrong side)     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5486400" y="1524000"/>
          <a:ext cx="1447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4" imgW="952087" imgH="380835" progId="Equation.3">
                  <p:embed/>
                </p:oleObj>
              </mc:Choice>
              <mc:Fallback>
                <p:oleObj name="Equation" r:id="rId4" imgW="95208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14478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099" name="Object 21"/>
          <p:cNvGraphicFramePr>
            <a:graphicFrameLocks noChangeAspect="1"/>
          </p:cNvGraphicFramePr>
          <p:nvPr/>
        </p:nvGraphicFramePr>
        <p:xfrm>
          <a:off x="3733800" y="210185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6" imgW="914400" imgH="381000" progId="Equation.3">
                  <p:embed/>
                </p:oleObj>
              </mc:Choice>
              <mc:Fallback>
                <p:oleObj name="Equation" r:id="rId6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0185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4114800" y="28194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8" imgW="241195" imgH="203112" progId="Equation.3">
                  <p:embed/>
                </p:oleObj>
              </mc:Choice>
              <mc:Fallback>
                <p:oleObj name="Equation" r:id="rId8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101" name="Object 25"/>
          <p:cNvGraphicFramePr>
            <a:graphicFrameLocks noChangeAspect="1"/>
          </p:cNvGraphicFramePr>
          <p:nvPr/>
        </p:nvGraphicFramePr>
        <p:xfrm>
          <a:off x="7162800" y="3352800"/>
          <a:ext cx="292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0" imgW="190500" imgH="279400" progId="Equation.3">
                  <p:embed/>
                </p:oleObj>
              </mc:Choice>
              <mc:Fallback>
                <p:oleObj name="Equation" r:id="rId10" imgW="190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52800"/>
                        <a:ext cx="2921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102" name="Object 27"/>
          <p:cNvGraphicFramePr>
            <a:graphicFrameLocks noChangeAspect="1"/>
          </p:cNvGraphicFramePr>
          <p:nvPr/>
        </p:nvGraphicFramePr>
        <p:xfrm>
          <a:off x="5334000" y="38100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2" imgW="1879600" imgH="444500" progId="Equation.3">
                  <p:embed/>
                </p:oleObj>
              </mc:Choice>
              <mc:Fallback>
                <p:oleObj name="Equation" r:id="rId12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103" name="Object 29"/>
          <p:cNvGraphicFramePr>
            <a:graphicFrameLocks noChangeAspect="1"/>
          </p:cNvGraphicFramePr>
          <p:nvPr/>
        </p:nvGraphicFramePr>
        <p:xfrm>
          <a:off x="5791200" y="4572000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4" imgW="914400" imgH="381000" progId="Equation.DSMT4">
                  <p:embed/>
                </p:oleObj>
              </mc:Choice>
              <mc:Fallback>
                <p:oleObj name="Equation" r:id="rId14" imgW="91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1143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09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03 at 2.4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4" y="635034"/>
            <a:ext cx="9169050" cy="52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SVM and DWD</a:t>
            </a:r>
          </a:p>
          <a:p>
            <a:pPr lvl="1"/>
            <a:r>
              <a:rPr lang="en-US" dirty="0" smtClean="0"/>
              <a:t>Both are binary classifiers, they separate the 2 classes using a hyperplane</a:t>
            </a:r>
          </a:p>
          <a:p>
            <a:pPr lvl="1"/>
            <a:r>
              <a:rPr lang="en-US" dirty="0" smtClean="0"/>
              <a:t>DWD is designed for High Dimension Low Sample Size (HDLSS) data, avoid data piling, larger generalizability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053" y="6356350"/>
            <a:ext cx="6831263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en-US" sz="1600" dirty="0" smtClean="0"/>
              <a:t>-</a:t>
            </a:r>
            <a:r>
              <a:rPr lang="en-US" sz="1600" dirty="0" smtClean="0">
                <a:solidFill>
                  <a:srgbClr val="0000FF"/>
                </a:solidFill>
              </a:rPr>
              <a:t>Preliminaries</a:t>
            </a:r>
            <a:r>
              <a:rPr lang="en-US" sz="1600" dirty="0" smtClean="0"/>
              <a:t>-Data Object - Radial DWD - Simulation and real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901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8194" name="Object 25"/>
          <p:cNvGraphicFramePr>
            <a:graphicFrameLocks noChangeAspect="1"/>
          </p:cNvGraphicFramePr>
          <p:nvPr/>
        </p:nvGraphicFramePr>
        <p:xfrm>
          <a:off x="838200" y="2286000"/>
          <a:ext cx="1143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5" imgW="825500" imgH="279400" progId="Equation.DSMT4">
                  <p:embed/>
                </p:oleObj>
              </mc:Choice>
              <mc:Fallback>
                <p:oleObj name="Equation" r:id="rId5" imgW="825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11430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8195" name="Object 27"/>
          <p:cNvGraphicFramePr>
            <a:graphicFrameLocks noChangeAspect="1"/>
          </p:cNvGraphicFramePr>
          <p:nvPr/>
        </p:nvGraphicFramePr>
        <p:xfrm>
          <a:off x="762000" y="289560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7" imgW="825500" imgH="342900" progId="Equation.3">
                  <p:embed/>
                </p:oleObj>
              </mc:Choice>
              <mc:Fallback>
                <p:oleObj name="Equation" r:id="rId7" imgW="825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8196" name="Object 29"/>
          <p:cNvGraphicFramePr>
            <a:graphicFrameLocks noChangeAspect="1"/>
          </p:cNvGraphicFramePr>
          <p:nvPr/>
        </p:nvGraphicFramePr>
        <p:xfrm>
          <a:off x="533400" y="3581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9" imgW="1193800" imgH="368300" progId="Equation.3">
                  <p:embed/>
                </p:oleObj>
              </mc:Choice>
              <mc:Fallback>
                <p:oleObj name="Equation" r:id="rId9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1828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8197" name="Object 31"/>
          <p:cNvGraphicFramePr>
            <a:graphicFrameLocks noChangeAspect="1"/>
          </p:cNvGraphicFramePr>
          <p:nvPr/>
        </p:nvGraphicFramePr>
        <p:xfrm>
          <a:off x="381000" y="4343400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11" imgW="1562100" imgH="368300" progId="Equation.DSMT4">
                  <p:embed/>
                </p:oleObj>
              </mc:Choice>
              <mc:Fallback>
                <p:oleObj name="Equation" r:id="rId11" imgW="156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22860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88110" y="889584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</a:t>
            </a:r>
          </a:p>
        </p:txBody>
      </p:sp>
    </p:spTree>
    <p:extLst>
      <p:ext uri="{BB962C8B-B14F-4D97-AF65-F5344CB8AC3E}">
        <p14:creationId xmlns:p14="http://schemas.microsoft.com/office/powerpoint/2010/main" val="215728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 Direction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29" name="Object 25"/>
          <p:cNvGraphicFramePr>
            <a:graphicFrameLocks noChangeAspect="1"/>
          </p:cNvGraphicFramePr>
          <p:nvPr/>
        </p:nvGraphicFramePr>
        <p:xfrm>
          <a:off x="838200" y="2286000"/>
          <a:ext cx="1143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" imgW="825500" imgH="279400" progId="Equation.DSMT4">
                  <p:embed/>
                </p:oleObj>
              </mc:Choice>
              <mc:Fallback>
                <p:oleObj name="Equation" r:id="rId5" imgW="825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11430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/>
        </p:nvGraphicFramePr>
        <p:xfrm>
          <a:off x="762000" y="289560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7" imgW="825500" imgH="342900" progId="Equation.3">
                  <p:embed/>
                </p:oleObj>
              </mc:Choice>
              <mc:Fallback>
                <p:oleObj name="Equation" r:id="rId7" imgW="825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533400" y="3581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9" imgW="1193800" imgH="368300" progId="Equation.3">
                  <p:embed/>
                </p:oleObj>
              </mc:Choice>
              <mc:Fallback>
                <p:oleObj name="Equation" r:id="rId9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1828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81000" y="4343400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1" imgW="1562100" imgH="368300" progId="Equation.DSMT4">
                  <p:embed/>
                </p:oleObj>
              </mc:Choice>
              <mc:Fallback>
                <p:oleObj name="Equation" r:id="rId11" imgW="156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22860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21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29" name="Object 25"/>
          <p:cNvGraphicFramePr>
            <a:graphicFrameLocks noChangeAspect="1"/>
          </p:cNvGraphicFramePr>
          <p:nvPr/>
        </p:nvGraphicFramePr>
        <p:xfrm>
          <a:off x="838200" y="2286000"/>
          <a:ext cx="1143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5" imgW="825500" imgH="279400" progId="Equation.DSMT4">
                  <p:embed/>
                </p:oleObj>
              </mc:Choice>
              <mc:Fallback>
                <p:oleObj name="Equation" r:id="rId5" imgW="825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11430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/>
        </p:nvGraphicFramePr>
        <p:xfrm>
          <a:off x="762000" y="289560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7" imgW="825500" imgH="342900" progId="Equation.3">
                  <p:embed/>
                </p:oleObj>
              </mc:Choice>
              <mc:Fallback>
                <p:oleObj name="Equation" r:id="rId7" imgW="825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533400" y="3581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9" imgW="1193800" imgH="368300" progId="Equation.3">
                  <p:embed/>
                </p:oleObj>
              </mc:Choice>
              <mc:Fallback>
                <p:oleObj name="Equation" r:id="rId9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1828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81000" y="4343400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1" imgW="1562100" imgH="368300" progId="Equation.DSMT4">
                  <p:embed/>
                </p:oleObj>
              </mc:Choice>
              <mc:Fallback>
                <p:oleObj name="Equation" r:id="rId11" imgW="156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22860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90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1364</Words>
  <Application>Microsoft Macintosh PowerPoint</Application>
  <PresentationFormat>On-screen Show (4:3)</PresentationFormat>
  <Paragraphs>171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Office Theme</vt:lpstr>
      <vt:lpstr>Default Design</vt:lpstr>
      <vt:lpstr>1_Default Design</vt:lpstr>
      <vt:lpstr>2_Default Design</vt:lpstr>
      <vt:lpstr>Equation</vt:lpstr>
      <vt:lpstr>STOR 892 Object Oriented Data Analysis</vt:lpstr>
      <vt:lpstr>Outline</vt:lpstr>
      <vt:lpstr>Preliminaries</vt:lpstr>
      <vt:lpstr>Optimization Viewpoint</vt:lpstr>
      <vt:lpstr>PowerPoint Presentation</vt:lpstr>
      <vt:lpstr>Preliminaries</vt:lpstr>
      <vt:lpstr>PowerPoint Presentation</vt:lpstr>
      <vt:lpstr>PowerPoint Presentation</vt:lpstr>
      <vt:lpstr>PowerPoint Presentation</vt:lpstr>
      <vt:lpstr>Data Objects</vt:lpstr>
      <vt:lpstr>Data Objects</vt:lpstr>
      <vt:lpstr>PowerPoint Presentation</vt:lpstr>
      <vt:lpstr>PowerPoint Presentation</vt:lpstr>
      <vt:lpstr>Data Objects</vt:lpstr>
      <vt:lpstr>PowerPoint Presentation</vt:lpstr>
      <vt:lpstr>Data Objects</vt:lpstr>
      <vt:lpstr>PowerPoint Presentation</vt:lpstr>
      <vt:lpstr>Data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Radial DWD</vt:lpstr>
      <vt:lpstr>Simulation and real data</vt:lpstr>
      <vt:lpstr>Simulation and real data</vt:lpstr>
      <vt:lpstr>PowerPoint Presentation</vt:lpstr>
      <vt:lpstr>PowerPoint Presentation</vt:lpstr>
      <vt:lpstr>Simulation and real data</vt:lpstr>
      <vt:lpstr>PowerPoint Presentation</vt:lpstr>
      <vt:lpstr>PowerPoint Presentation</vt:lpstr>
      <vt:lpstr>Simulation and real data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 891 Object Oriented Data Analysis</dc:title>
  <dc:creator>Jie Xiong</dc:creator>
  <cp:lastModifiedBy>Jie Xiong</cp:lastModifiedBy>
  <cp:revision>64</cp:revision>
  <dcterms:created xsi:type="dcterms:W3CDTF">2014-08-29T18:44:17Z</dcterms:created>
  <dcterms:modified xsi:type="dcterms:W3CDTF">2014-09-09T15:09:28Z</dcterms:modified>
</cp:coreProperties>
</file>