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32" r:id="rId3"/>
    <p:sldMasterId id="2147483748" r:id="rId4"/>
    <p:sldMasterId id="2147483764" r:id="rId5"/>
    <p:sldMasterId id="2147483792" r:id="rId6"/>
  </p:sldMasterIdLst>
  <p:notesMasterIdLst>
    <p:notesMasterId r:id="rId93"/>
  </p:notesMasterIdLst>
  <p:sldIdLst>
    <p:sldId id="469" r:id="rId7"/>
    <p:sldId id="470" r:id="rId8"/>
    <p:sldId id="504" r:id="rId9"/>
    <p:sldId id="509" r:id="rId10"/>
    <p:sldId id="511" r:id="rId11"/>
    <p:sldId id="514" r:id="rId12"/>
    <p:sldId id="525" r:id="rId13"/>
    <p:sldId id="529" r:id="rId14"/>
    <p:sldId id="530" r:id="rId15"/>
    <p:sldId id="531" r:id="rId16"/>
    <p:sldId id="537" r:id="rId17"/>
    <p:sldId id="541" r:id="rId18"/>
    <p:sldId id="549" r:id="rId19"/>
    <p:sldId id="550" r:id="rId20"/>
    <p:sldId id="551" r:id="rId21"/>
    <p:sldId id="552" r:id="rId22"/>
    <p:sldId id="553" r:id="rId23"/>
    <p:sldId id="554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576" r:id="rId37"/>
    <p:sldId id="577" r:id="rId38"/>
    <p:sldId id="578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298" r:id="rId57"/>
    <p:sldId id="297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29" r:id="rId70"/>
    <p:sldId id="331" r:id="rId71"/>
    <p:sldId id="343" r:id="rId72"/>
    <p:sldId id="344" r:id="rId73"/>
    <p:sldId id="596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DDCED-8919-4AFF-A24E-9147B0162FA1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1AB4-EEA1-4245-9257-405877504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1AC47-F372-4D2F-A816-AC98603F3565}" type="slidenum">
              <a:rPr lang="ko-KR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4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60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D26D-C654-442D-B5C3-3098FC1FDD1A}" type="slidenum">
              <a:rPr lang="ko-KR" altLang="en-US" smtClean="0">
                <a:solidFill>
                  <a:srgbClr val="000000"/>
                </a:solidFill>
              </a:rPr>
              <a:pPr/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1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1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7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2515-1192-41A7-BF46-E39870BB3FCC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9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45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46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7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5B6C1-620B-4C92-848D-D492ADE5FFD5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9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83F96-05DC-446A-8530-BD9177F1F149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9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7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97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9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8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1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0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1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251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427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23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8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13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97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971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19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45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863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0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4D6E-5BC0-4D2C-804C-8C9A16B70362}" type="slidenum">
              <a:rPr lang="ko-KR" altLang="en-US" smtClean="0">
                <a:solidFill>
                  <a:srgbClr val="000000"/>
                </a:solidFill>
              </a:rPr>
              <a:pPr/>
              <a:t>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6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775C-E35F-4501-8736-B341A0AFD4B8}" type="slidenum">
              <a:rPr lang="ko-KR" altLang="en-US" smtClean="0">
                <a:solidFill>
                  <a:srgbClr val="000000"/>
                </a:solidFill>
              </a:rPr>
              <a:pPr/>
              <a:t>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1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0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94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4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6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395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7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5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4362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03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57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775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3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0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15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428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5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9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0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9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8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25778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3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6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608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5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4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7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71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61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9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398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58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8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2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74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91631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2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2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9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86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4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4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5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70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078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600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4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6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09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72446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8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7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4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41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4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6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9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90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36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6528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188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4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3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2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05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6952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12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vmlDrawing" Target="../drawings/vmlDrawing6.v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</a:pPr>
            <a:fld id="{5856E7CF-1383-4FA7-B11A-DE8CD091603F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pPr algn="l" eaLnBrk="0" hangingPunct="0">
                <a:lnSpc>
                  <a:spcPct val="90000"/>
                </a:lnSpc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aphicFrame>
        <p:nvGraphicFramePr>
          <p:cNvPr id="89107" name="Object 19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9462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766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638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BDB7D533-B876-42CF-9683-64BEBD78B6E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638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8336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60682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979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algn="l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16988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36467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2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</a:t>
            </a:r>
            <a:r>
              <a:rPr lang="en-US" dirty="0" smtClean="0"/>
              <a:t>here is this already being done???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694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 smtClean="0"/>
                  <a:t>Backwards </a:t>
                </a:r>
                <a:r>
                  <a:rPr lang="en-US" dirty="0" smtClean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 smtClean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= PCA in Positive </a:t>
                </a:r>
                <a:r>
                  <a:rPr lang="en-US" dirty="0" err="1" smtClean="0"/>
                  <a:t>Orthant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With ≥ 0  Constraints (on </a:t>
                </a:r>
                <a:r>
                  <a:rPr lang="en-US" u="sng" dirty="0" smtClean="0"/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0601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et al (1999</a:t>
                </a:r>
                <a:r>
                  <a:rPr lang="en-US" dirty="0" smtClean="0"/>
                  <a:t>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Not </a:t>
                </a:r>
                <a:r>
                  <a:rPr lang="en-US" u="sng" dirty="0"/>
                  <a:t>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36620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Orthant</a:t>
            </a:r>
            <a:r>
              <a:rPr lang="en-US" dirty="0" smtClean="0"/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Possible   (Scores Plot?!?)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Zhang, </a:t>
            </a:r>
            <a:r>
              <a:rPr lang="en-US" dirty="0" err="1" smtClean="0"/>
              <a:t>Marron</a:t>
            </a:r>
            <a:r>
              <a:rPr lang="en-US" dirty="0" smtClean="0"/>
              <a:t>, Lu (2013)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Matrix Factorization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40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Gives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View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23153" r="5407" b="7443"/>
          <a:stretch/>
        </p:blipFill>
        <p:spPr bwMode="auto">
          <a:xfrm>
            <a:off x="3067200" y="1295400"/>
            <a:ext cx="6076800" cy="44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7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5187" r="2317" b="3711"/>
          <a:stretch/>
        </p:blipFill>
        <p:spPr bwMode="auto">
          <a:xfrm>
            <a:off x="2433600" y="1263600"/>
            <a:ext cx="67104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Chemical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Spectral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3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Approximation Highlights </a:t>
            </a:r>
            <a:r>
              <a:rPr lang="en-US" dirty="0" smtClean="0">
                <a:solidFill>
                  <a:srgbClr val="0000C8"/>
                </a:solidFill>
              </a:rPr>
              <a:t>Lab Early Error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6172200" y="5334000"/>
            <a:ext cx="381000" cy="609600"/>
          </a:xfrm>
          <a:prstGeom prst="straightConnector1">
            <a:avLst/>
          </a:prstGeom>
          <a:noFill/>
          <a:ln w="38100" cap="flat" cmpd="sng" algn="ctr">
            <a:solidFill>
              <a:srgbClr val="0000C8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98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Colored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by Peak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Order)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9738" r="3787" b="4073"/>
          <a:stretch/>
        </p:blipFill>
        <p:spPr bwMode="auto">
          <a:xfrm>
            <a:off x="3931200" y="1295400"/>
            <a:ext cx="52128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1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0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26079" r="1720" b="8121"/>
          <a:stretch/>
        </p:blipFill>
        <p:spPr bwMode="auto">
          <a:xfrm>
            <a:off x="462169" y="2106601"/>
            <a:ext cx="8300831" cy="44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42673"/>
          <a:stretch/>
        </p:blipFill>
        <p:spPr bwMode="auto">
          <a:xfrm>
            <a:off x="3852000" y="1905000"/>
            <a:ext cx="5292000" cy="22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315200" y="1905000"/>
            <a:ext cx="7620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574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Elements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(Not Trivial)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3197"/>
          <a:stretch/>
        </p:blipFill>
        <p:spPr bwMode="auto">
          <a:xfrm>
            <a:off x="3852000" y="1905000"/>
            <a:ext cx="52920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4266600"/>
            <a:ext cx="2971800" cy="152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266600"/>
            <a:ext cx="5257800" cy="1499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89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 </a:t>
            </a:r>
            <a:r>
              <a:rPr lang="en-US" dirty="0" err="1" smtClean="0"/>
              <a:t>El’ts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Nonnegative Nested Cone Analysis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9932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Tennenbaum</a:t>
            </a:r>
            <a:r>
              <a:rPr lang="en-US" dirty="0"/>
              <a:t>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Manifold Learning</a:t>
            </a:r>
          </a:p>
        </p:txBody>
      </p:sp>
    </p:spTree>
    <p:extLst>
      <p:ext uri="{BB962C8B-B14F-4D97-AF65-F5344CB8AC3E}">
        <p14:creationId xmlns:p14="http://schemas.microsoft.com/office/powerpoint/2010/main" val="1593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681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69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54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</a:t>
            </a:r>
            <a:r>
              <a:rPr lang="en-US" dirty="0" smtClean="0"/>
              <a:t> approach???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4368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9141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359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Another Potential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smtClean="0"/>
              <a:t>Trees as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(early days)</a:t>
            </a:r>
            <a:endParaRPr lang="en-US" i="1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4007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24380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Damon and </a:t>
            </a:r>
            <a:r>
              <a:rPr lang="en-US" dirty="0" err="1" smtClean="0"/>
              <a:t>Marron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10226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Interesting Question</a:t>
            </a:r>
          </a:p>
        </p:txBody>
      </p:sp>
    </p:spTree>
    <p:extLst>
      <p:ext uri="{BB962C8B-B14F-4D97-AF65-F5344CB8AC3E}">
        <p14:creationId xmlns:p14="http://schemas.microsoft.com/office/powerpoint/2010/main" val="3117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7683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2512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4077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8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4981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40683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417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0787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4122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14500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5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 Spaces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Suitable </a:t>
            </a:r>
            <a:r>
              <a:rPr lang="en-US" dirty="0"/>
              <a:t>Constraints</a:t>
            </a:r>
            <a:r>
              <a:rPr lang="en-US" dirty="0" smtClean="0"/>
              <a:t>???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View of Backwards PCA</a:t>
            </a:r>
          </a:p>
        </p:txBody>
      </p:sp>
    </p:spTree>
    <p:extLst>
      <p:ext uri="{BB962C8B-B14F-4D97-AF65-F5344CB8AC3E}">
        <p14:creationId xmlns:p14="http://schemas.microsoft.com/office/powerpoint/2010/main" val="38437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Topic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sz="4800" dirty="0" smtClean="0"/>
              <a:t>Curve Registration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32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b="1" dirty="0" err="1" smtClean="0"/>
              <a:t>Anuj</a:t>
            </a:r>
            <a:r>
              <a:rPr lang="en-US" b="1" dirty="0" smtClean="0"/>
              <a:t> </a:t>
            </a:r>
            <a:r>
              <a:rPr lang="en-US" b="1" dirty="0" err="1" smtClean="0"/>
              <a:t>Srivastava</a:t>
            </a:r>
            <a:r>
              <a:rPr lang="en-US" b="1" dirty="0" smtClean="0"/>
              <a:t> </a:t>
            </a:r>
            <a:r>
              <a:rPr lang="en-US" dirty="0" smtClean="0"/>
              <a:t>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Wei Wu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Derek Tucker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Xiaosun</a:t>
            </a:r>
            <a:r>
              <a:rPr lang="en-US" dirty="0" smtClean="0"/>
              <a:t> Lu (U. N. C.)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Inge</a:t>
            </a:r>
            <a:r>
              <a:rPr lang="en-US" dirty="0" smtClean="0"/>
              <a:t> Koch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Peter Hoffmann (U. Adelaide)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Toy Example: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81800" y="2819400"/>
            <a:ext cx="12192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715000" y="2819400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23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267450" y="2809964"/>
            <a:ext cx="1047750" cy="7714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953000" y="2819400"/>
            <a:ext cx="1314450" cy="3810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4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Decomposition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                                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03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54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Important Landmark:    This Motivated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PCA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71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Fairly Large Literature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Many (Diverse) Past Attempts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Limited Success (in General)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Surprisingly Slippery</a:t>
            </a:r>
          </a:p>
          <a:p>
            <a:pPr marL="0" indent="0">
              <a:lnSpc>
                <a:spcPct val="150000"/>
              </a:lnSpc>
              <a:buClrTx/>
              <a:buSzPct val="100000"/>
            </a:pPr>
            <a:r>
              <a:rPr lang="en-US" dirty="0" smtClean="0"/>
              <a:t>(even mathematical formulation)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898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3972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Data Analysis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</a:pPr>
            <a:r>
              <a:rPr lang="en-US" dirty="0" smtClean="0"/>
              <a:t>Appropriate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Mathematical</a:t>
            </a:r>
          </a:p>
          <a:p>
            <a:pPr marL="0" indent="0" algn="l">
              <a:buClrTx/>
              <a:buSzPct val="100000"/>
            </a:pPr>
            <a:r>
              <a:rPr lang="en-US" dirty="0" smtClean="0"/>
              <a:t>Framework?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28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	a.k.a.  “Orbits”</a:t>
            </a: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What are the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 Objects?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48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What are the Data Objects?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Consider “Time </a:t>
                </a:r>
                <a:r>
                  <a:rPr lang="en-US" dirty="0" err="1" smtClean="0"/>
                  <a:t>Warpings</a:t>
                </a:r>
                <a:r>
                  <a:rPr lang="en-US" dirty="0" smtClean="0"/>
                  <a:t>”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 smtClean="0"/>
                  <a:t>         (smooth)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More Precisely:     </a:t>
                </a:r>
                <a:r>
                  <a:rPr lang="en-US" dirty="0" err="1" smtClean="0"/>
                  <a:t>Diffeomorphisms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Diffeomorphisms</a:t>
                </a: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 is  1 to 1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 is  onto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dirty="0" smtClean="0"/>
                  <a:t>(thus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 is invertible)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Differentiable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 is  Differentiable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Warping Intuition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Elastically Stretch &amp; Compress Axis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8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smtClean="0"/>
              <a:t>Replace</a:t>
            </a:r>
            <a:r>
              <a:rPr lang="en-US" smtClean="0"/>
              <a:t> usual </a:t>
            </a:r>
            <a:r>
              <a:rPr lang="en-US" i="1" smtClean="0"/>
              <a:t>forwards</a:t>
            </a:r>
            <a:r>
              <a:rPr lang="en-US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Data  </a:t>
            </a:r>
            <a:r>
              <a:rPr lang="en-US" smtClean="0">
                <a:sym typeface="Wingdings" pitchFamily="2" charset="2"/>
              </a:rPr>
              <a:t>  PC1   (1-d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  PC2  (1-d approx of Data-PC1)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    </a:t>
            </a:r>
            <a:r>
              <a:rPr lang="en-US" smtClean="0">
                <a:sym typeface="Wingdings" pitchFamily="2" charset="2"/>
              </a:rPr>
              <a:t>   PC1 U PC2   (2-d approx)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>
              <a:sym typeface="Wingdings" pitchFamily="2" charset="2"/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   PC1 U … U  PCr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                                     (r-d approx)</a:t>
            </a:r>
            <a:endParaRPr lang="en-US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81400" y="44958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1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Warping Intuition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x</m:t>
                    </m:r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                                               (identity)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667002" y="2590800"/>
            <a:ext cx="3581398" cy="335280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715001" y="3124200"/>
            <a:ext cx="1" cy="2819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657600"/>
            <a:ext cx="1" cy="2286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4267200"/>
            <a:ext cx="1" cy="1676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4838700"/>
            <a:ext cx="0" cy="1104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334000"/>
            <a:ext cx="1" cy="609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67000" y="3124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36576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20624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34924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4800600"/>
            <a:ext cx="121919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34924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4800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191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3657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166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Warping Intuition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3962400"/>
            <a:ext cx="10240" cy="1981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4724400"/>
            <a:ext cx="1" cy="1219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5105400"/>
            <a:ext cx="1" cy="838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425440"/>
            <a:ext cx="0" cy="5943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638800"/>
            <a:ext cx="1" cy="304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40386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4724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5105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6388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410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410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5105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4038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2674961" y="2620370"/>
            <a:ext cx="3548418" cy="3330054"/>
          </a:xfrm>
          <a:custGeom>
            <a:avLst/>
            <a:gdLst>
              <a:gd name="connsiteX0" fmla="*/ 3548418 w 3548418"/>
              <a:gd name="connsiteY0" fmla="*/ 0 h 3330054"/>
              <a:gd name="connsiteX1" fmla="*/ 2606723 w 3548418"/>
              <a:gd name="connsiteY1" fmla="*/ 1937982 h 3330054"/>
              <a:gd name="connsiteX2" fmla="*/ 0 w 3548418"/>
              <a:gd name="connsiteY2" fmla="*/ 3330054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8" h="3330054">
                <a:moveTo>
                  <a:pt x="3548418" y="0"/>
                </a:moveTo>
                <a:cubicBezTo>
                  <a:pt x="3373272" y="691486"/>
                  <a:pt x="3198126" y="1382973"/>
                  <a:pt x="2606723" y="1937982"/>
                </a:cubicBezTo>
                <a:cubicBezTo>
                  <a:pt x="2015320" y="2492991"/>
                  <a:pt x="1007660" y="2911522"/>
                  <a:pt x="0" y="3330054"/>
                </a:cubicBezTo>
              </a:path>
            </a:pathLst>
          </a:cu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Warping Intuition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1" y="2895600"/>
            <a:ext cx="0" cy="3048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4958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3429000"/>
            <a:ext cx="0" cy="2590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4343400"/>
            <a:ext cx="0" cy="1600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6670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819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31242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43434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3505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4343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3505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819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667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661313" y="2634018"/>
            <a:ext cx="3480180" cy="3316406"/>
          </a:xfrm>
          <a:custGeom>
            <a:avLst/>
            <a:gdLst>
              <a:gd name="connsiteX0" fmla="*/ 3480180 w 3480180"/>
              <a:gd name="connsiteY0" fmla="*/ 0 h 3316406"/>
              <a:gd name="connsiteX1" fmla="*/ 1774209 w 3480180"/>
              <a:gd name="connsiteY1" fmla="*/ 491319 h 3316406"/>
              <a:gd name="connsiteX2" fmla="*/ 750627 w 3480180"/>
              <a:gd name="connsiteY2" fmla="*/ 1405719 h 3316406"/>
              <a:gd name="connsiteX3" fmla="*/ 0 w 3480180"/>
              <a:gd name="connsiteY3" fmla="*/ 3316406 h 33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180" h="3316406">
                <a:moveTo>
                  <a:pt x="3480180" y="0"/>
                </a:moveTo>
                <a:cubicBezTo>
                  <a:pt x="2854657" y="128516"/>
                  <a:pt x="2229134" y="257033"/>
                  <a:pt x="1774209" y="491319"/>
                </a:cubicBezTo>
                <a:cubicBezTo>
                  <a:pt x="1319283" y="725606"/>
                  <a:pt x="1046329" y="934871"/>
                  <a:pt x="750627" y="1405719"/>
                </a:cubicBezTo>
                <a:cubicBezTo>
                  <a:pt x="454925" y="1876567"/>
                  <a:pt x="227462" y="2596486"/>
                  <a:pt x="0" y="3316406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Warping Intuition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equivalent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When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600" dirty="0" smtClean="0"/>
                  <a:t>    </a:t>
                </a:r>
                <a:r>
                  <a:rPr lang="en-US" dirty="0" smtClean="0"/>
                  <a:t>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Toy Example:    Starting Curve,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Toy Example:    Equivalent Curves,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    Warping Functions</a:t>
            </a:r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Registration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    </a:t>
            </a:r>
            <a:r>
              <a:rPr lang="en-US" i="1" dirty="0" smtClean="0"/>
              <a:t>Non-Equivalent</a:t>
            </a:r>
            <a:r>
              <a:rPr lang="en-US" dirty="0" smtClean="0"/>
              <a:t> 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Cannot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Each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Other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2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Objects 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Equivalence Classes of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(parallel to Kendall shape analysis)</a:t>
            </a:r>
          </a:p>
        </p:txBody>
      </p:sp>
    </p:spTree>
    <p:extLst>
      <p:ext uri="{BB962C8B-B14F-4D97-AF65-F5344CB8AC3E}">
        <p14:creationId xmlns:p14="http://schemas.microsoft.com/office/powerpoint/2010/main" val="225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</a:t>
            </a:r>
            <a:r>
              <a:rPr lang="en-US" dirty="0" smtClean="0"/>
              <a:t> 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 </a:t>
            </a:r>
            <a:r>
              <a:rPr lang="en-US" dirty="0" smtClean="0">
                <a:sym typeface="Wingdings" pitchFamily="2" charset="2"/>
              </a:rPr>
              <a:t>  PC1  U … U  </a:t>
            </a:r>
            <a:r>
              <a:rPr lang="en-US" dirty="0" err="1" smtClean="0">
                <a:sym typeface="Wingdings" pitchFamily="2" charset="2"/>
              </a:rPr>
              <a:t>PCr</a:t>
            </a:r>
            <a:r>
              <a:rPr lang="en-US" dirty="0" smtClean="0">
                <a:sym typeface="Wingdings" pitchFamily="2" charset="2"/>
              </a:rPr>
              <a:t>    (r-d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   PC1  U … U  PC(r-1)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  PC1 U PC2   (2-d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                        PC1    (1-d </a:t>
            </a:r>
            <a:r>
              <a:rPr lang="en-US" dirty="0" err="1" smtClean="0">
                <a:sym typeface="Wingdings" pitchFamily="2" charset="2"/>
              </a:rPr>
              <a:t>approx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362200" y="3886200"/>
          <a:ext cx="469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469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3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Objects 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Equivalence Classes of Curves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(Set of </a:t>
                </a:r>
                <a:r>
                  <a:rPr lang="en-US" u="sng" dirty="0" smtClean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a “</a:t>
                </a:r>
                <a:r>
                  <a:rPr lang="en-US" dirty="0" err="1" smtClean="0"/>
                  <a:t>representor</a:t>
                </a:r>
                <a:r>
                  <a:rPr lang="en-US" dirty="0" smtClean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378450"/>
              </a:xfrm>
              <a:blipFill rotWithShape="1">
                <a:blip r:embed="rId3"/>
                <a:stretch>
                  <a:fillRect l="-1958" t="-1474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0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Objects 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Equivalence Classes of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(Set of </a:t>
            </a:r>
            <a:r>
              <a:rPr lang="en-US" u="sng" dirty="0" smtClean="0"/>
              <a:t>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Given Curve)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sz="1000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Next Task:   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Find Metric on Equivalence Classes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Start with Warp Invariance 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	&amp; Extend</a:t>
            </a:r>
          </a:p>
        </p:txBody>
      </p:sp>
    </p:spTree>
    <p:extLst>
      <p:ext uri="{BB962C8B-B14F-4D97-AF65-F5344CB8AC3E}">
        <p14:creationId xmlns:p14="http://schemas.microsoft.com/office/powerpoint/2010/main" val="40801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Curve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Traditional Approach to Curve Registration: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Align curves, say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By finding </a:t>
                </a:r>
                <a:r>
                  <a:rPr lang="en-US" i="1" dirty="0" smtClean="0"/>
                  <a:t>optimal</a:t>
                </a:r>
                <a:r>
                  <a:rPr lang="en-US" dirty="0" smtClean="0"/>
                  <a:t>  time warp,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,  so: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Vertical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:   PCA after alignment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Horizontal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:   PCA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r="-151" b="-5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2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Problem: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Don’t have </a:t>
                </a:r>
                <a:r>
                  <a:rPr lang="en-US" i="1" dirty="0" smtClean="0"/>
                  <a:t>proper metric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Since: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Because: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0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3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L</a:t>
                </a:r>
                <a:r>
                  <a:rPr lang="en-US" baseline="30000" dirty="0" smtClean="0">
                    <a:ea typeface="Cambria Math"/>
                  </a:rPr>
                  <a:t>2</a:t>
                </a:r>
                <a:r>
                  <a:rPr lang="en-US" dirty="0" smtClean="0">
                    <a:ea typeface="Cambria Math"/>
                  </a:rPr>
                  <a:t>  norms</a:t>
                </a: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71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6265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0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2056</Words>
  <Application>Microsoft Office PowerPoint</Application>
  <PresentationFormat>On-screen Show (4:3)</PresentationFormat>
  <Paragraphs>680</Paragraphs>
  <Slides>86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Nature</vt:lpstr>
      <vt:lpstr>14_Nature</vt:lpstr>
      <vt:lpstr>16_Nature</vt:lpstr>
      <vt:lpstr>17_Nature</vt:lpstr>
      <vt:lpstr>18_Nature</vt:lpstr>
      <vt:lpstr>30_Nature</vt:lpstr>
      <vt:lpstr>Image File</vt:lpstr>
      <vt:lpstr>Equation</vt:lpstr>
      <vt:lpstr>PCA Extensions for Data on Manifolds</vt:lpstr>
      <vt:lpstr>PCA Extensions for Data on Manifolds</vt:lpstr>
      <vt:lpstr>Landmark Based Shape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Nested Spheres Analysis</vt:lpstr>
      <vt:lpstr>Principal Component Analysis</vt:lpstr>
      <vt:lpstr>Principal Component Analysis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An Interesting Question</vt:lpstr>
      <vt:lpstr>Manifold Learning</vt:lpstr>
      <vt:lpstr>1st Principal Curve</vt:lpstr>
      <vt:lpstr>1st Principal Curve</vt:lpstr>
      <vt:lpstr>1st Principal Curve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New Topic</vt:lpstr>
      <vt:lpstr>Collaborators</vt:lpstr>
      <vt:lpstr>Context</vt:lpstr>
      <vt:lpstr>Context</vt:lpstr>
      <vt:lpstr>Context</vt:lpstr>
      <vt:lpstr>Context</vt:lpstr>
      <vt:lpstr>Functional Data Analysis</vt:lpstr>
      <vt:lpstr>Functional Data Analysis</vt:lpstr>
      <vt:lpstr>Functional Data Analysis</vt:lpstr>
      <vt:lpstr>Challenge</vt:lpstr>
      <vt:lpstr>Challenge  (Illustrated)</vt:lpstr>
      <vt:lpstr>Challenge  (Illustrated)</vt:lpstr>
      <vt:lpstr>Functional Data Analysis</vt:lpstr>
      <vt:lpstr>Landmark Based Shape Analysis</vt:lpstr>
      <vt:lpstr>Landmark Based Shape Analysis</vt:lpstr>
      <vt:lpstr>Curve Registration</vt:lpstr>
      <vt:lpstr>Curve Registration</vt:lpstr>
      <vt:lpstr>Curve Registration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Curve Registration</vt:lpstr>
      <vt:lpstr>Curve Registration</vt:lpstr>
      <vt:lpstr>Curve Registration</vt:lpstr>
      <vt:lpstr>Curve Registration</vt:lpstr>
      <vt:lpstr>Curve Registration</vt:lpstr>
      <vt:lpstr>Data Objects I</vt:lpstr>
      <vt:lpstr>Data Objects I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 data set (lung)</dc:title>
  <dc:creator>hhuang</dc:creator>
  <cp:lastModifiedBy>JS Marron</cp:lastModifiedBy>
  <cp:revision>38</cp:revision>
  <dcterms:created xsi:type="dcterms:W3CDTF">2009-04-29T16:03:01Z</dcterms:created>
  <dcterms:modified xsi:type="dcterms:W3CDTF">2014-11-24T22:56:28Z</dcterms:modified>
</cp:coreProperties>
</file>