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6" r:id="rId1"/>
    <p:sldMasterId id="2147484234" r:id="rId2"/>
    <p:sldMasterId id="2147484250" r:id="rId3"/>
    <p:sldMasterId id="2147484266" r:id="rId4"/>
    <p:sldMasterId id="2147484279" r:id="rId5"/>
    <p:sldMasterId id="2147484293" r:id="rId6"/>
    <p:sldMasterId id="2147484325" r:id="rId7"/>
    <p:sldMasterId id="2147484341" r:id="rId8"/>
  </p:sldMasterIdLst>
  <p:notesMasterIdLst>
    <p:notesMasterId r:id="rId75"/>
  </p:notesMasterIdLst>
  <p:sldIdLst>
    <p:sldId id="2535" r:id="rId9"/>
    <p:sldId id="2538" r:id="rId10"/>
    <p:sldId id="2541" r:id="rId11"/>
    <p:sldId id="2542" r:id="rId12"/>
    <p:sldId id="2544" r:id="rId13"/>
    <p:sldId id="2547" r:id="rId14"/>
    <p:sldId id="2548" r:id="rId15"/>
    <p:sldId id="2561" r:id="rId16"/>
    <p:sldId id="2565" r:id="rId17"/>
    <p:sldId id="2566" r:id="rId18"/>
    <p:sldId id="2583" r:id="rId19"/>
    <p:sldId id="2584" r:id="rId20"/>
    <p:sldId id="2606" r:id="rId21"/>
    <p:sldId id="2611" r:id="rId22"/>
    <p:sldId id="2617" r:id="rId23"/>
    <p:sldId id="2623" r:id="rId24"/>
    <p:sldId id="2628" r:id="rId25"/>
    <p:sldId id="2631" r:id="rId26"/>
    <p:sldId id="2637" r:id="rId27"/>
    <p:sldId id="2639" r:id="rId28"/>
    <p:sldId id="2642" r:id="rId29"/>
    <p:sldId id="2643" r:id="rId30"/>
    <p:sldId id="2645" r:id="rId31"/>
    <p:sldId id="2646" r:id="rId32"/>
    <p:sldId id="2647" r:id="rId33"/>
    <p:sldId id="2648" r:id="rId34"/>
    <p:sldId id="2649" r:id="rId35"/>
    <p:sldId id="2686" r:id="rId36"/>
    <p:sldId id="2687" r:id="rId37"/>
    <p:sldId id="2688" r:id="rId38"/>
    <p:sldId id="2689" r:id="rId39"/>
    <p:sldId id="2690" r:id="rId40"/>
    <p:sldId id="2691" r:id="rId41"/>
    <p:sldId id="2692" r:id="rId42"/>
    <p:sldId id="2693" r:id="rId43"/>
    <p:sldId id="2694" r:id="rId44"/>
    <p:sldId id="2704" r:id="rId45"/>
    <p:sldId id="2697" r:id="rId46"/>
    <p:sldId id="2707" r:id="rId47"/>
    <p:sldId id="2706" r:id="rId48"/>
    <p:sldId id="2705" r:id="rId49"/>
    <p:sldId id="2708" r:id="rId50"/>
    <p:sldId id="2698" r:id="rId51"/>
    <p:sldId id="2699" r:id="rId52"/>
    <p:sldId id="2700" r:id="rId53"/>
    <p:sldId id="2701" r:id="rId54"/>
    <p:sldId id="2651" r:id="rId55"/>
    <p:sldId id="2652" r:id="rId56"/>
    <p:sldId id="2653" r:id="rId57"/>
    <p:sldId id="2654" r:id="rId58"/>
    <p:sldId id="2655" r:id="rId59"/>
    <p:sldId id="2713" r:id="rId60"/>
    <p:sldId id="2714" r:id="rId61"/>
    <p:sldId id="2715" r:id="rId62"/>
    <p:sldId id="2716" r:id="rId63"/>
    <p:sldId id="2717" r:id="rId64"/>
    <p:sldId id="2712" r:id="rId65"/>
    <p:sldId id="2656" r:id="rId66"/>
    <p:sldId id="2657" r:id="rId67"/>
    <p:sldId id="2658" r:id="rId68"/>
    <p:sldId id="2659" r:id="rId69"/>
    <p:sldId id="2660" r:id="rId70"/>
    <p:sldId id="2702" r:id="rId71"/>
    <p:sldId id="2661" r:id="rId72"/>
    <p:sldId id="2703" r:id="rId73"/>
    <p:sldId id="2709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FF00FF"/>
    <a:srgbClr val="00FFFF"/>
    <a:srgbClr val="D357F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535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56E0A-A0B3-45CC-B292-1927BE3745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62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BA8D15-60F8-46C1-BE4A-A67CE5678DA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97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80C554-1E22-4337-8AB1-E7C1223E53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3815787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43FF2-1884-4456-BC9B-C5A4F58840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28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24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000D96-693D-4A18-8AD8-4762E41702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16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10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9BD649-CF21-4C71-AA1D-1860E0CF31A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68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7E3E2-85E9-4DFE-8A64-65C24C719916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91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E1877-0B9F-4B05-A712-EA6D2F5F5BA7}" type="slidenum">
              <a:rPr lang="ko-KR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5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2393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A6956-2A1C-4F84-9C0E-EA456D4D751B}" type="slidenum">
              <a:rPr lang="ko-KR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62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63189-CA2E-487A-985A-4F8D7D691266}" type="slidenum">
              <a:rPr lang="ko-KR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09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09F07-D27F-4135-A1B9-BB1964D3459A}" type="slidenum">
              <a:rPr lang="ko-KR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98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380FE-5C7F-4676-846E-39D4C4D6B870}" type="slidenum">
              <a:rPr lang="ko-KR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67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4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3D26D-C654-442D-B5C3-3098FC1FDD1A}" type="slidenum">
              <a:rPr lang="ko-KR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01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56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0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6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6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7671A-0582-42A0-9D8D-8BC76F087BC2}" type="slidenum">
              <a:rPr lang="ko-KR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45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9620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57028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41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43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44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45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46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C201-C58C-4A80-BD2F-381235088CE6}" type="slidenum">
              <a:rPr lang="ko-KR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070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C201-C58C-4A80-BD2F-381235088CE6}" type="slidenum">
              <a:rPr lang="ko-KR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134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C201-C58C-4A80-BD2F-381235088CE6}" type="slidenum">
              <a:rPr lang="ko-KR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0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13289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069048-C9F0-4A0F-BE64-247795A12B5F}" type="slidenum">
              <a:rPr lang="ko-KR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485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C4BF7-CFE1-4378-B6DA-A9135215D6A7}" type="slidenum">
              <a:rPr lang="ko-KR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354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C201-C58C-4A80-BD2F-381235088CE6}" type="slidenum">
              <a:rPr lang="ko-KR" altLang="en-US" smtClean="0">
                <a:solidFill>
                  <a:srgbClr val="000000"/>
                </a:solidFill>
              </a:rPr>
              <a:pPr/>
              <a:t>57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065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C4BF7-CFE1-4378-B6DA-A9135215D6A7}" type="slidenum">
              <a:rPr lang="ko-KR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771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1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75854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6300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61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3705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62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393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0E14-6096-4328-8B54-52B1A71DE68D}" type="slidenum">
              <a:rPr lang="ko-KR" altLang="en-US" smtClean="0">
                <a:solidFill>
                  <a:srgbClr val="000000"/>
                </a:solidFill>
              </a:rPr>
              <a:pPr/>
              <a:t>63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6140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0E14-6096-4328-8B54-52B1A71DE68D}" type="slidenum">
              <a:rPr lang="ko-KR" altLang="en-US" smtClean="0">
                <a:solidFill>
                  <a:srgbClr val="000000"/>
                </a:solidFill>
              </a:rPr>
              <a:pPr/>
              <a:t>64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342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2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2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7D9F9-99B0-4B2A-85EA-776295C8BA8C}" type="slidenum">
              <a:rPr lang="ko-KR" altLang="en-US" smtClean="0">
                <a:solidFill>
                  <a:srgbClr val="000000"/>
                </a:solidFill>
              </a:rPr>
              <a:pPr/>
              <a:t>65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619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3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3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8720-C329-472B-8F1C-41CDC8A7E5E9}" type="slidenum">
              <a:rPr lang="en-US" smtClean="0">
                <a:solidFill>
                  <a:srgbClr val="000000"/>
                </a:solidFill>
              </a:rPr>
              <a:pPr/>
              <a:t>66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60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1952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8AF1F-EF00-4F71-B8E3-65707DF9B2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85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F4CE04-5D85-4B83-8569-BD5EFB7450F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5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311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519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C9586AB-5F9A-4066-8684-BA03598190F1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A94CEAB-F4E1-4C32-971B-C120D7A87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340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4D42F12-E93B-425B-B215-CB40AC453B92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6D634AF-3A04-4714-B042-CF475B42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310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4B4947E-CC93-42B9-B1B2-8600847D4C83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D272C1D-2A61-41EA-874D-69035DB7F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336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1529476-6F77-45DD-B2DB-EFA2DABF97F8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054943E-9B0D-47D3-9585-D4E7BAC6D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028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B964171-285B-4552-9001-3E955A10AD12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2B1F41B-5C3D-4E08-9D84-A1DD66C1E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880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9F18AC6-4330-423F-A905-CD4A7259B4EC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87F3E89-20D1-4003-98CD-406BEC49F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136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7D6D9C5-6191-4F68-8D94-1A6AD6977040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CB42DB5-96DD-4FD0-87C3-A0B3A823B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453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DD9A3A6-BAC7-4166-AD40-48EAB61E4255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9EEBE24-EE14-4FE3-A0B3-851D80D9A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19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95845D8-5904-43FF-815C-A858DE98036D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CD8F52B-B770-4582-8C43-F6EDAA26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9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034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9B03D6D-4493-4C78-995E-32651FFBD92B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B1C50CF-403F-484E-9257-5D3FE4F19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408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6E72317-2387-4770-BDAC-94BAB6A88405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1431077-D8C6-44A2-A810-FDFA48786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3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23631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51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9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921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1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4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769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928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325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5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62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84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77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1011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77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46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79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724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24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51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97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642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064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0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4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61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92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68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43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111095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36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93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805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09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5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200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591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71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3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962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8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76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70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63695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52E6-CE53-4877-8A56-B1DCB1117D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04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50AB-67B2-4302-B5D8-92F667B738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7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8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E17A-748A-41F7-AFB0-0789EAE1A0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12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77A9-80D3-4BF0-AB99-4EE4621E07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1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A0DB-53CE-4B3B-A98A-9D6E115521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33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83306-CDA4-4E9E-9C12-218D769245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896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9C1C-E7DD-4B75-AE56-E4D6E9E683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881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3CC-B4D0-4108-9B1E-E6BB5102BE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0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9558-596E-413D-9B56-2114801942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361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A7DB2-A4C5-48F3-A37D-6163422AD3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001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7B3A-9EE5-4C0E-BE92-67C1C04313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041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8A40-E203-4217-BD26-EE80A36DFF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1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9630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801F-20D4-4556-823C-027B25E800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742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308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106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260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861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27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777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582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7360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52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5995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675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431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304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675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256627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891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62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996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7126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9452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86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339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8387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0950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4273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754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189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040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583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0079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vmlDrawing" Target="../drawings/vmlDrawing4.vml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oleObject" Target="../embeddings/oleObject5.bin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vmlDrawing" Target="../drawings/vmlDrawing5.vml"/><Relationship Id="rId2" Type="http://schemas.openxmlformats.org/officeDocument/2006/relationships/slideLayout" Target="../slideLayouts/slideLayout87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5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43262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741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9AF142FC-2D87-4FAA-B37D-FC8FA76AB613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7410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3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412638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843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04C62824-DFBE-486C-B5B0-FC2BE50D19B9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8434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7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02965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288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AA8F239-8617-40CD-8AE7-F7A2F1C4B9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256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  <p:sldLayoutId id="21474842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9FE3FD4F-CD92-4632-B56B-3B37CBDFFA57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5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99303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  <p:sldLayoutId id="2147484307" r:id="rId14"/>
    <p:sldLayoutId id="214748430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638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BDB7D533-B876-42CF-9683-64BEBD78B6E1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638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9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44747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  <p:sldLayoutId id="2147484337" r:id="rId12"/>
    <p:sldLayoutId id="2147484338" r:id="rId13"/>
    <p:sldLayoutId id="2147484339" r:id="rId14"/>
    <p:sldLayoutId id="214748434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F9EA427-279C-41D9-9A91-7C4DC8CB7E6F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B6D33F3-181A-4226-B9CD-38269D60B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2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video" Target="../media/media5.gif"/><Relationship Id="rId13" Type="http://schemas.openxmlformats.org/officeDocument/2006/relationships/image" Target="../media/image31.png"/><Relationship Id="rId3" Type="http://schemas.microsoft.com/office/2007/relationships/media" Target="../media/media3.gif"/><Relationship Id="rId7" Type="http://schemas.microsoft.com/office/2007/relationships/media" Target="../media/media5.gif"/><Relationship Id="rId12" Type="http://schemas.openxmlformats.org/officeDocument/2006/relationships/image" Target="../media/image30.png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video" Target="../media/media4.gif"/><Relationship Id="rId11" Type="http://schemas.openxmlformats.org/officeDocument/2006/relationships/image" Target="../media/image29.png"/><Relationship Id="rId5" Type="http://schemas.microsoft.com/office/2007/relationships/media" Target="../media/media4.gif"/><Relationship Id="rId10" Type="http://schemas.openxmlformats.org/officeDocument/2006/relationships/notesSlide" Target="../notesSlides/notesSlide66.xml"/><Relationship Id="rId4" Type="http://schemas.openxmlformats.org/officeDocument/2006/relationships/video" Target="../media/media3.gif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5.wmf"/><Relationship Id="rId4" Type="http://schemas.openxmlformats.org/officeDocument/2006/relationships/image" Target="../media/image78.png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Common Property of Shape Data Objects: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Natural Feature Space is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Curved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a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Manifold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(from Differential Geometry)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11953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Object Representation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Image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79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Objects as: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Discretized skeletons (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atoms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Plus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center to edge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imply a boundary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accessible early reference: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Yushkevich, et al  (2001)</a:t>
            </a:r>
            <a:endParaRPr lang="en-US" sz="36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00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M-Rep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(Yushkevich)</a:t>
            </a:r>
          </a:p>
        </p:txBody>
      </p:sp>
      <p:pic>
        <p:nvPicPr>
          <p:cNvPr id="3" name="CCMsciznormRa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4649" y="2381250"/>
            <a:ext cx="6237663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5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Critical to Radiation Treatment (cancer)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Work with 3-d CT</a:t>
            </a:r>
          </a:p>
          <a:p>
            <a:pPr marL="1009650" lvl="1" indent="-609600" eaLnBrk="1" hangingPunct="1"/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Very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Challenging to Segment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Find boundary of each object?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Represent each Object?</a:t>
            </a:r>
          </a:p>
        </p:txBody>
      </p:sp>
    </p:spTree>
    <p:extLst>
      <p:ext uri="{BB962C8B-B14F-4D97-AF65-F5344CB8AC3E}">
        <p14:creationId xmlns:p14="http://schemas.microsoft.com/office/powerpoint/2010/main" val="20032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Prostate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Arrow Connector 10"/>
          <p:cNvCxnSpPr>
            <a:cxnSpLocks noChangeShapeType="1"/>
          </p:cNvCxnSpPr>
          <p:nvPr/>
        </p:nvCxnSpPr>
        <p:spPr bwMode="auto">
          <a:xfrm flipV="1">
            <a:off x="1905000" y="4953000"/>
            <a:ext cx="4648200" cy="15240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708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3-d m-reps</a:t>
            </a:r>
          </a:p>
        </p:txBody>
      </p:sp>
      <p:pic>
        <p:nvPicPr>
          <p:cNvPr id="3379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352800"/>
            <a:ext cx="2782888" cy="3109913"/>
          </a:xfrm>
          <a:noFill/>
        </p:spPr>
      </p:pic>
      <p:pic>
        <p:nvPicPr>
          <p:cNvPr id="33796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352800"/>
            <a:ext cx="2746375" cy="3070225"/>
          </a:xfrm>
        </p:spPr>
      </p:pic>
      <p:pic>
        <p:nvPicPr>
          <p:cNvPr id="33797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352800"/>
            <a:ext cx="2746375" cy="3070225"/>
          </a:xfrm>
          <a:noFill/>
        </p:spPr>
      </p:pic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3799" name="Text Box 13"/>
          <p:cNvSpPr txBox="1">
            <a:spLocks noChangeArrowheads="1"/>
          </p:cNvSpPr>
          <p:nvPr/>
        </p:nvSpPr>
        <p:spPr bwMode="auto">
          <a:xfrm>
            <a:off x="228600" y="1371600"/>
            <a:ext cx="8610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Bladder – Prostate – Rectum    (multiple objects, J. Y. Jeong)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Medial Atoms provide “skeleton”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Implied Boundary from “spokes”  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  “surface”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3-d m-reps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M-rep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Easy, when starting from </a:t>
            </a:r>
            <a:r>
              <a:rPr lang="en-US" i="1" smtClean="0">
                <a:solidFill>
                  <a:srgbClr val="000000"/>
                </a:solidFill>
              </a:rPr>
              <a:t>binary</a:t>
            </a:r>
            <a:r>
              <a:rPr lang="en-US" smtClean="0">
                <a:solidFill>
                  <a:srgbClr val="000000"/>
                </a:solidFill>
              </a:rPr>
              <a:t> (blue)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But very expensive (30 – 40 minutes technician’s time)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Want </a:t>
            </a:r>
            <a:r>
              <a:rPr lang="en-US" i="1" smtClean="0">
                <a:solidFill>
                  <a:srgbClr val="000000"/>
                </a:solidFill>
              </a:rPr>
              <a:t>automatic approach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Challenging, because of poor contrast, noise, …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Need to borrow information across training sample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Use Bayes approach:   prior &amp; likelihood  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   posterior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~Conjugate Gaussians, but there are issues: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Major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mtClean="0">
                <a:solidFill>
                  <a:srgbClr val="00FF00"/>
                </a:solidFill>
                <a:sym typeface="Wingdings" pitchFamily="2" charset="2"/>
              </a:rPr>
              <a:t>HLDSS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 challenges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Manifold aspect of data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Mildly Non-Euclidean Spaces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Analysis of M-rep Data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Many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 products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Locations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Radii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Angles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points on smooth manifold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in non-Euclidean Space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mildly non-Euclidean</a:t>
            </a:r>
          </a:p>
        </p:txBody>
      </p:sp>
    </p:spTree>
    <p:extLst>
      <p:ext uri="{BB962C8B-B14F-4D97-AF65-F5344CB8AC3E}">
        <p14:creationId xmlns:p14="http://schemas.microsoft.com/office/powerpoint/2010/main" val="8980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PCA for m-reps, II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PCA on non-Euclidean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(i.e.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Idea:  replace “linear summary of data”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With “geodesic summary of data”…</a:t>
            </a:r>
          </a:p>
        </p:txBody>
      </p:sp>
    </p:spTree>
    <p:extLst>
      <p:ext uri="{BB962C8B-B14F-4D97-AF65-F5344CB8AC3E}">
        <p14:creationId xmlns:p14="http://schemas.microsoft.com/office/powerpoint/2010/main" val="22098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 smtClean="0"/>
                  <a:t>Fletcher (Principal Geodesic Anal.)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 smtClean="0"/>
                  <a:t>Best fit of geodesic to data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 smtClean="0"/>
                  <a:t>Constrained to go through geodesic mean</a:t>
                </a:r>
                <a:endParaRPr lang="en-US" dirty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Happens             </a:t>
                </a:r>
                <a:r>
                  <a:rPr lang="en-US" dirty="0" smtClean="0">
                    <a:solidFill>
                      <a:srgbClr val="00FF00"/>
                    </a:solidFill>
                  </a:rPr>
                  <a:t>mean</a:t>
                </a:r>
                <a:r>
                  <a:rPr lang="en-US" dirty="0" smtClean="0"/>
                  <a:t> 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Naturally         contained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             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best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                   fit line</a:t>
                </a:r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 b="19607"/>
          <a:stretch/>
        </p:blipFill>
        <p:spPr>
          <a:xfrm>
            <a:off x="5715000" y="3158602"/>
            <a:ext cx="3429000" cy="3699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79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5867400" y="2590800"/>
            <a:ext cx="76200" cy="179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3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64" y="3076430"/>
            <a:ext cx="5351536" cy="37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Data on sphere,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along equator</a:t>
            </a:r>
          </a:p>
        </p:txBody>
      </p:sp>
    </p:spTree>
    <p:extLst>
      <p:ext uri="{BB962C8B-B14F-4D97-AF65-F5344CB8AC3E}">
        <p14:creationId xmlns:p14="http://schemas.microsoft.com/office/powerpoint/2010/main" val="12029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</p:txBody>
      </p:sp>
    </p:spTree>
    <p:extLst>
      <p:ext uri="{BB962C8B-B14F-4D97-AF65-F5344CB8AC3E}">
        <p14:creationId xmlns:p14="http://schemas.microsoft.com/office/powerpoint/2010/main" val="11384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Data follows Tropic of Capricorn</a:t>
            </a:r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t="11066" r="74724" b="19366"/>
          <a:stretch>
            <a:fillRect/>
          </a:stretch>
        </p:blipFill>
        <p:spPr bwMode="auto">
          <a:xfrm>
            <a:off x="7005638" y="4343400"/>
            <a:ext cx="2138362" cy="220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Jung, Foskey &amp; Marron  (Princ. Arc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 circle</a:t>
            </a:r>
            <a:r>
              <a:rPr lang="en-US" smtClean="0"/>
              <a:t> to data</a:t>
            </a:r>
          </a:p>
          <a:p>
            <a:pPr lvl="1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(motivated by conformal maps)</a:t>
            </a:r>
          </a:p>
        </p:txBody>
      </p:sp>
    </p:spTree>
    <p:extLst>
      <p:ext uri="{BB962C8B-B14F-4D97-AF65-F5344CB8AC3E}">
        <p14:creationId xmlns:p14="http://schemas.microsoft.com/office/powerpoint/2010/main" val="39764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4909" r="9274" b="4028"/>
          <a:stretch>
            <a:fillRect/>
          </a:stretch>
        </p:blipFill>
        <p:spPr bwMode="auto">
          <a:xfrm>
            <a:off x="533400" y="1431925"/>
            <a:ext cx="8001000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81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Can give </a:t>
            </a:r>
            <a:r>
              <a:rPr lang="en-US" i="1" dirty="0" smtClean="0"/>
              <a:t>better fit</a:t>
            </a:r>
            <a:r>
              <a:rPr lang="en-US" dirty="0" smtClean="0"/>
              <a:t> than geodesics</a:t>
            </a:r>
          </a:p>
        </p:txBody>
      </p:sp>
    </p:spTree>
    <p:extLst>
      <p:ext uri="{BB962C8B-B14F-4D97-AF65-F5344CB8AC3E}">
        <p14:creationId xmlns:p14="http://schemas.microsoft.com/office/powerpoint/2010/main" val="3863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Can give </a:t>
            </a:r>
            <a:r>
              <a:rPr lang="en-US" i="1" dirty="0" smtClean="0"/>
              <a:t>better fit</a:t>
            </a:r>
            <a:r>
              <a:rPr lang="en-US" dirty="0" smtClean="0"/>
              <a:t> than geodesics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Observed for simulated m-rep example</a:t>
            </a:r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52825"/>
            <a:ext cx="8810625" cy="330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5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being addressed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6252" r="9274" b="4028"/>
          <a:stretch>
            <a:fillRect/>
          </a:stretch>
        </p:blipFill>
        <p:spPr bwMode="auto">
          <a:xfrm>
            <a:off x="611188" y="1395413"/>
            <a:ext cx="7923212" cy="5164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4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 a</a:t>
                </a:r>
                <a:r>
                  <a:rPr lang="en-US" dirty="0" smtClean="0"/>
                  <a:t>nd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7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 a</a:t>
                </a:r>
                <a:r>
                  <a:rPr lang="en-US" dirty="0" smtClean="0"/>
                  <a:t>nd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Motivation: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m-reps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		&amp;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	s-reps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2586574"/>
            <a:ext cx="3433763" cy="3836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02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 Angles as Data Objects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Wind Directions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Magnetic Compass Headings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Cracks in Mines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 a</a:t>
                </a:r>
                <a:r>
                  <a:rPr lang="en-US" dirty="0" smtClean="0"/>
                  <a:t>nd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Approach:    Use 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to </a:t>
                </a:r>
                <a:r>
                  <a:rPr lang="en-US" u="sng" dirty="0" smtClean="0"/>
                  <a:t>Linearize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Components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85129"/>
            <a:ext cx="7924800" cy="2972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11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 a</a:t>
                </a:r>
                <a:r>
                  <a:rPr lang="en-US" dirty="0" smtClean="0"/>
                  <a:t>nd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Approach:    Use 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to </a:t>
                </a:r>
                <a:r>
                  <a:rPr lang="en-US" u="sng" dirty="0" smtClean="0"/>
                  <a:t>Linearize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Components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Then Concatenate All &amp; Use PCA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0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 a</a:t>
                </a:r>
                <a:r>
                  <a:rPr lang="en-US" dirty="0" smtClean="0"/>
                  <a:t>nd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Approach:    Use 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to </a:t>
                </a:r>
                <a:r>
                  <a:rPr lang="en-US" u="sng" dirty="0" smtClean="0"/>
                  <a:t>Linearize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Components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Then Concatenate All &amp; Use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					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(When have many s-rep atoms?)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5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 bwMode="auto">
          <a:xfrm rot="16200000">
            <a:off x="5753100" y="1333500"/>
            <a:ext cx="762000" cy="31242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1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Distances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Random  ~  Rotation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Modulo Rotation   </a:t>
                </a:r>
                <a:r>
                  <a:rPr lang="en-US" dirty="0" smtClean="0">
                    <a:sym typeface="Wingdings" pitchFamily="2" charset="2"/>
                  </a:rPr>
                  <a:t>    Unit Simplex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sym typeface="Wingdings" pitchFamily="2" charset="2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2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8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Apparent 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is </a:t>
                </a:r>
                <a:r>
                  <a:rPr lang="en-US" i="1" dirty="0" smtClean="0"/>
                  <a:t>Bounded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(So </a:t>
                </a:r>
                <a:r>
                  <a:rPr lang="en-US" i="1" dirty="0" smtClean="0"/>
                  <a:t>Can’t </a:t>
                </a:r>
                <a:r>
                  <a:rPr lang="en-US" i="1" dirty="0"/>
                  <a:t>H</a:t>
                </a:r>
                <a:r>
                  <a:rPr lang="en-US" i="1" dirty="0" smtClean="0"/>
                  <a:t>ave</a:t>
                </a:r>
                <a:r>
                  <a:rPr lang="en-US" dirty="0" smtClean="0"/>
                  <a:t> </a:t>
                </a:r>
                <a:r>
                  <a:rPr lang="en-US" dirty="0"/>
                  <a:t>D</a:t>
                </a:r>
                <a:r>
                  <a:rPr lang="en-US" dirty="0" smtClean="0"/>
                  <a:t>istances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~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→∞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???)</a:t>
                </a:r>
              </a:p>
            </p:txBody>
          </p:sp>
        </mc:Choice>
        <mc:Fallback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6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8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Apparent 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is </a:t>
                </a:r>
                <a:r>
                  <a:rPr lang="en-US" i="1" dirty="0" smtClean="0"/>
                  <a:t>Bounded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(So </a:t>
                </a:r>
                <a:r>
                  <a:rPr lang="en-US" i="1" dirty="0" smtClean="0"/>
                  <a:t>Can’t </a:t>
                </a:r>
                <a:r>
                  <a:rPr lang="en-US" i="1" dirty="0"/>
                  <a:t>H</a:t>
                </a:r>
                <a:r>
                  <a:rPr lang="en-US" i="1" dirty="0" smtClean="0"/>
                  <a:t>ave</a:t>
                </a:r>
                <a:r>
                  <a:rPr lang="en-US" dirty="0" smtClean="0"/>
                  <a:t> </a:t>
                </a:r>
                <a:r>
                  <a:rPr lang="en-US" dirty="0"/>
                  <a:t>D</a:t>
                </a:r>
                <a:r>
                  <a:rPr lang="en-US" dirty="0" smtClean="0"/>
                  <a:t>istances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~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→∞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???)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Careful, Have </a:t>
                </a:r>
                <a:r>
                  <a:rPr lang="en-US" b="1" dirty="0" smtClean="0"/>
                  <a:t>Big Product</a:t>
                </a:r>
                <a:r>
                  <a:rPr lang="en-US" dirty="0" smtClean="0"/>
                  <a:t>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s </a:t>
                </a:r>
                <a:endParaRPr lang="en-US" dirty="0" smtClean="0"/>
              </a:p>
            </p:txBody>
          </p:sp>
        </mc:Choice>
        <mc:Fallback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 flipV="1">
            <a:off x="4648200" y="2590800"/>
            <a:ext cx="1371600" cy="3505200"/>
          </a:xfrm>
          <a:prstGeom prst="straightConnector1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654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buClrTx/>
                  <a:buSzPct val="100000"/>
                  <a:buNone/>
                </a:pPr>
                <a:r>
                  <a:rPr lang="en-US" dirty="0" smtClean="0"/>
                  <a:t>Even Simpler (But Bounded) Case: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Unit Cube </a:t>
                </a:r>
                <a:r>
                  <a:rPr lang="en-US" dirty="0" smtClean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3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buClrTx/>
                  <a:buSzPct val="100000"/>
                  <a:buNone/>
                </a:pPr>
                <a:r>
                  <a:rPr lang="en-US" dirty="0" smtClean="0"/>
                  <a:t>Even Simpler (But Bounded) Case: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Unit Cube </a:t>
                </a:r>
                <a:r>
                  <a:rPr lang="en-US" dirty="0" smtClean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Diagonal Length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2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Reasonable View: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on Unit Circle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buClrTx/>
                  <a:buSzPct val="100000"/>
                  <a:buNone/>
                </a:pPr>
                <a:r>
                  <a:rPr lang="en-US" dirty="0" smtClean="0"/>
                  <a:t>Even Simpler (But Bounded) Case: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Unit Cube </a:t>
                </a:r>
                <a:r>
                  <a:rPr lang="en-US" dirty="0" smtClean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Diagonal Length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Length Between Random Points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8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buClrTx/>
                  <a:buSzPct val="100000"/>
                  <a:buNone/>
                </a:pPr>
                <a:r>
                  <a:rPr lang="en-US" dirty="0" smtClean="0"/>
                  <a:t>Even Simpler (But Bounded) Case: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Unit Cube </a:t>
                </a:r>
                <a:r>
                  <a:rPr lang="en-US" dirty="0" smtClean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Diagonal Length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Length Between Random Points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Note: # Edges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  # Diagonals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buClrTx/>
                  <a:buSzPct val="100000"/>
                  <a:buNone/>
                </a:pPr>
                <a:r>
                  <a:rPr lang="en-US" dirty="0" smtClean="0"/>
                  <a:t>Even Simpler (But Bounded) Case: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Unit Cube </a:t>
                </a:r>
                <a:r>
                  <a:rPr lang="en-US" dirty="0" smtClean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Diagonal Length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Length Between Random Points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Note: # Edges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  # Diagonals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 algn="l" eaLnBrk="1" hangingPunct="1"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7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Even Simpler (But Bounded) Case: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Unit Cube </a:t>
                </a:r>
                <a:r>
                  <a:rPr lang="en-US" dirty="0" smtClean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Diagonal Length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Length Between Random Points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Get Similar </a:t>
                </a:r>
                <a:r>
                  <a:rPr lang="en-US" u="sng" dirty="0" smtClean="0"/>
                  <a:t>Geometric Representation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9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9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Yes, </a:t>
                </a:r>
                <a:r>
                  <a:rPr lang="en-US" dirty="0" err="1" smtClean="0"/>
                  <a:t>Sen</a:t>
                </a:r>
                <a:r>
                  <a:rPr lang="en-US" dirty="0" smtClean="0"/>
                  <a:t> et al (2008)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4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Consistency of CPNS???</a:t>
                </a: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(Open Problem)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6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Bookstein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err="1" smtClean="0"/>
              <a:t>Mardia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(recall major monographs)</a:t>
            </a:r>
          </a:p>
        </p:txBody>
      </p:sp>
    </p:spTree>
    <p:extLst>
      <p:ext uri="{BB962C8B-B14F-4D97-AF65-F5344CB8AC3E}">
        <p14:creationId xmlns:p14="http://schemas.microsoft.com/office/powerpoint/2010/main" val="30143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Digit 3 Data</a:t>
            </a:r>
          </a:p>
        </p:txBody>
      </p:sp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72834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Digit 3 Data</a:t>
            </a:r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3" cstate="print"/>
          <a:srcRect l="13205" t="31142" r="7922" b="5415"/>
          <a:stretch>
            <a:fillRect/>
          </a:stretch>
        </p:blipFill>
        <p:spPr bwMode="auto">
          <a:xfrm>
            <a:off x="3683000" y="1524000"/>
            <a:ext cx="5461000" cy="428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5174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57160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5739841" y="3618578"/>
            <a:ext cx="3327959" cy="31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Bookstein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err="1" smtClean="0"/>
              <a:t>Mardia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Digit 3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(digitized to 13 landmarks)</a:t>
            </a:r>
          </a:p>
        </p:txBody>
      </p:sp>
      <p:cxnSp>
        <p:nvCxnSpPr>
          <p:cNvPr id="136196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6197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36198" name="Picture 2"/>
          <p:cNvPicPr>
            <a:picLocks noChangeAspect="1" noChangeArrowheads="1"/>
          </p:cNvPicPr>
          <p:nvPr/>
        </p:nvPicPr>
        <p:blipFill>
          <a:blip r:embed="rId3" cstate="print"/>
          <a:srcRect l="22449" t="29788" r="15846" b="10832"/>
          <a:stretch>
            <a:fillRect/>
          </a:stretch>
        </p:blipFill>
        <p:spPr bwMode="auto">
          <a:xfrm>
            <a:off x="4038600" y="1447800"/>
            <a:ext cx="4273550" cy="401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36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Step:    </a:t>
            </a:r>
            <a:r>
              <a:rPr lang="en-US" i="1" dirty="0" smtClean="0"/>
              <a:t>mod out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Translation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Scaling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Rotation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4339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Recall Main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Represent Shapes as Coordinates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“Mod Out” </a:t>
            </a:r>
            <a:r>
              <a:rPr lang="en-US" dirty="0" err="1"/>
              <a:t>Transl’n</a:t>
            </a:r>
            <a:r>
              <a:rPr lang="en-US" dirty="0"/>
              <a:t>, </a:t>
            </a:r>
            <a:r>
              <a:rPr lang="en-US" dirty="0" err="1"/>
              <a:t>Rotat’n</a:t>
            </a:r>
            <a:r>
              <a:rPr lang="en-US" dirty="0"/>
              <a:t>, Scale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</p:spTree>
    <p:extLst>
      <p:ext uri="{BB962C8B-B14F-4D97-AF65-F5344CB8AC3E}">
        <p14:creationId xmlns:p14="http://schemas.microsoft.com/office/powerpoint/2010/main" val="5391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Variation in Shape is </a:t>
            </a:r>
            <a:r>
              <a:rPr lang="en-US" u="sng" dirty="0" smtClean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Other Variation+ is </a:t>
            </a:r>
            <a:r>
              <a:rPr lang="en-US" i="1" dirty="0" smtClean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Recall Main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Represent Shapes as Coordinates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“Mod Out” </a:t>
            </a:r>
            <a:r>
              <a:rPr lang="en-US" dirty="0" err="1"/>
              <a:t>Transl’n</a:t>
            </a:r>
            <a:r>
              <a:rPr lang="en-US" dirty="0"/>
              <a:t>, </a:t>
            </a:r>
            <a:r>
              <a:rPr lang="en-US" dirty="0" err="1"/>
              <a:t>Rotat’n</a:t>
            </a:r>
            <a:r>
              <a:rPr lang="en-US" dirty="0"/>
              <a:t>, Scale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</p:spTree>
    <p:extLst>
      <p:ext uri="{BB962C8B-B14F-4D97-AF65-F5344CB8AC3E}">
        <p14:creationId xmlns:p14="http://schemas.microsoft.com/office/powerpoint/2010/main" val="27675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Variation in Shape is </a:t>
            </a:r>
            <a:r>
              <a:rPr lang="en-US" u="sng" dirty="0" smtClean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Other Variation+ is </a:t>
            </a:r>
            <a:r>
              <a:rPr lang="en-US" i="1" dirty="0" smtClean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Study </a:t>
            </a:r>
            <a:r>
              <a:rPr lang="en-US" u="sng" dirty="0" smtClean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Treat </a:t>
            </a:r>
            <a:r>
              <a:rPr lang="en-US" i="1" dirty="0" smtClean="0"/>
              <a:t>Shape as Nuisance</a:t>
            </a:r>
            <a:endParaRPr lang="en-US" i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</p:spTree>
    <p:extLst>
      <p:ext uri="{BB962C8B-B14F-4D97-AF65-F5344CB8AC3E}">
        <p14:creationId xmlns:p14="http://schemas.microsoft.com/office/powerpoint/2010/main" val="7812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Take </a:t>
            </a:r>
            <a:r>
              <a:rPr lang="en-US" u="sng" dirty="0" smtClean="0"/>
              <a:t>Motions</a:t>
            </a:r>
            <a:r>
              <a:rPr lang="en-US" u="sng" dirty="0"/>
              <a:t> as Data Objects</a:t>
            </a:r>
            <a:endParaRPr lang="en-US" i="1" u="sng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Study </a:t>
            </a:r>
            <a:r>
              <a:rPr lang="en-US" u="sng" dirty="0" smtClean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Treat </a:t>
            </a:r>
            <a:r>
              <a:rPr lang="en-US" i="1" dirty="0" smtClean="0"/>
              <a:t>Shape as Nuisance</a:t>
            </a:r>
            <a:endParaRPr lang="en-US" i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</p:spTree>
    <p:extLst>
      <p:ext uri="{BB962C8B-B14F-4D97-AF65-F5344CB8AC3E}">
        <p14:creationId xmlns:p14="http://schemas.microsoft.com/office/powerpoint/2010/main" val="40186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Take </a:t>
            </a:r>
            <a:r>
              <a:rPr lang="en-US" u="sng" dirty="0" smtClean="0"/>
              <a:t>Motions</a:t>
            </a:r>
            <a:r>
              <a:rPr lang="en-US" u="sng" dirty="0"/>
              <a:t> as Data Objects</a:t>
            </a:r>
            <a:endParaRPr lang="en-US" i="1" u="sng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Royer &amp; Chang (1991</a:t>
            </a:r>
            <a:r>
              <a:rPr lang="en-US" dirty="0" smtClean="0"/>
              <a:t>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i="1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sz="1600" dirty="0" smtClean="0"/>
              <a:t>                                       Thanks to Wikipedia</a:t>
            </a:r>
            <a:endParaRPr lang="en-US" sz="1600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  <p:pic>
        <p:nvPicPr>
          <p:cNvPr id="184322" name="Picture 2" descr="http://upload.wikimedia.org/wikipedia/commons/thumb/7/7c/Global_plate_motion_2008-04-17.jpg/300px-Global_plate_motion_2008-04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46189"/>
            <a:ext cx="4120487" cy="29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2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Digit 3 Data</a:t>
            </a:r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3" cstate="print"/>
          <a:srcRect l="13205" t="31142" r="7922" b="5415"/>
          <a:stretch>
            <a:fillRect/>
          </a:stretch>
        </p:blipFill>
        <p:spPr bwMode="auto">
          <a:xfrm>
            <a:off x="3683000" y="1524000"/>
            <a:ext cx="5461000" cy="428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5174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96001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Key Step:    </a:t>
            </a:r>
            <a:r>
              <a:rPr lang="en-US" i="1" smtClean="0"/>
              <a:t>mod out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Translation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Scaling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Rotation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Result: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Data Objects   </a:t>
            </a:r>
            <a:r>
              <a:rPr lang="en-US" smtClean="0">
                <a:sym typeface="Wingdings" pitchFamily="2" charset="2"/>
              </a:rPr>
              <a:t></a:t>
            </a: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   </a:t>
            </a:r>
            <a:r>
              <a:rPr lang="en-US" smtClean="0">
                <a:sym typeface="Wingdings" pitchFamily="2" charset="2"/>
              </a:rPr>
              <a:t></a:t>
            </a:r>
            <a:r>
              <a:rPr lang="en-US" smtClean="0"/>
              <a:t>   points on Manifold  ( ~  S</a:t>
            </a:r>
            <a:r>
              <a:rPr lang="en-US" baseline="30000" smtClean="0"/>
              <a:t>2k-4</a:t>
            </a:r>
            <a:r>
              <a:rPr lang="en-US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30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(Tangent Plane Analysis)</a:t>
            </a:r>
          </a:p>
        </p:txBody>
      </p:sp>
    </p:spTree>
    <p:extLst>
      <p:ext uri="{BB962C8B-B14F-4D97-AF65-F5344CB8AC3E}">
        <p14:creationId xmlns:p14="http://schemas.microsoft.com/office/powerpoint/2010/main" val="307556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Geodesic Distance: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Given Points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, define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: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𝑔𝑒𝑜𝑑𝑒𝑠𝑖𝑐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𝑙𝑒𝑛𝑔𝑡h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 Show: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is a metric (distance)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Fletcher:    Geodesics through mean</a:t>
            </a:r>
          </a:p>
        </p:txBody>
      </p:sp>
    </p:spTree>
    <p:extLst>
      <p:ext uri="{BB962C8B-B14F-4D97-AF65-F5344CB8AC3E}">
        <p14:creationId xmlns:p14="http://schemas.microsoft.com/office/powerpoint/2010/main" val="329695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Fletcher:    Geodesics through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err="1" smtClean="0"/>
              <a:t>Huckemann</a:t>
            </a:r>
            <a:r>
              <a:rPr lang="en-US" dirty="0" smtClean="0"/>
              <a:t>, et al:    Any Geodesic</a:t>
            </a:r>
          </a:p>
        </p:txBody>
      </p:sp>
    </p:spTree>
    <p:extLst>
      <p:ext uri="{BB962C8B-B14F-4D97-AF65-F5344CB8AC3E}">
        <p14:creationId xmlns:p14="http://schemas.microsoft.com/office/powerpoint/2010/main" val="7157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Fletcher:    Geodesics through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err="1" smtClean="0"/>
              <a:t>Huckemann</a:t>
            </a:r>
            <a:r>
              <a:rPr lang="en-US" dirty="0" smtClean="0"/>
              <a:t>, et al:    Any Geodesic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New Approach: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Principal Nested Sphere Analysis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Dryden &amp; </a:t>
            </a:r>
            <a:r>
              <a:rPr lang="en-US" dirty="0" err="1" smtClean="0"/>
              <a:t>Marron</a:t>
            </a:r>
            <a:r>
              <a:rPr lang="en-US" dirty="0" smtClean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34140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Main Goal: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Extend Principal Arc Analysis  (S</a:t>
            </a:r>
            <a:r>
              <a:rPr lang="en-US" baseline="30000" dirty="0" smtClean="0"/>
              <a:t>2</a:t>
            </a:r>
            <a:r>
              <a:rPr lang="en-US" dirty="0" smtClean="0"/>
              <a:t>  to 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Dryden &amp; </a:t>
            </a:r>
            <a:r>
              <a:rPr lang="en-US" dirty="0" err="1" smtClean="0"/>
              <a:t>Marron</a:t>
            </a:r>
            <a:r>
              <a:rPr lang="en-US" dirty="0" smtClean="0"/>
              <a:t> (2012)</a:t>
            </a:r>
          </a:p>
        </p:txBody>
      </p:sp>
      <p:pic>
        <p:nvPicPr>
          <p:cNvPr id="1718274" name="Picture 2" descr="https://encrypted-tbn3.gstatic.com/images?q=tbn:ANd9GcRI1mYWg3b3Bbsedgc7TqK8T8ONYtWQ8Akz64Dkjycv3v2kK2YR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6881"/>
            <a:ext cx="2057400" cy="28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8276" name="Picture 4" descr="http://www.maths.nottingham.ac.uk/%7Eild/images/ild-rec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0" y="3886199"/>
            <a:ext cx="2183640" cy="29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1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Main Goal: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Extend Principal Arc Analysis  (S</a:t>
            </a:r>
            <a:r>
              <a:rPr lang="en-US" baseline="30000" smtClean="0"/>
              <a:t>2</a:t>
            </a:r>
            <a:r>
              <a:rPr lang="en-US" smtClean="0"/>
              <a:t>  to  S</a:t>
            </a:r>
            <a:r>
              <a:rPr lang="en-US" baseline="30000" smtClean="0"/>
              <a:t>k</a:t>
            </a:r>
            <a:r>
              <a:rPr lang="en-US" smtClean="0"/>
              <a:t>)</a:t>
            </a:r>
          </a:p>
        </p:txBody>
      </p:sp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3" cstate="print"/>
          <a:srcRect l="28986" t="34909" r="28986" b="21483"/>
          <a:stretch>
            <a:fillRect/>
          </a:stretch>
        </p:blipFill>
        <p:spPr bwMode="auto">
          <a:xfrm>
            <a:off x="1143000" y="3051175"/>
            <a:ext cx="4249738" cy="380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44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Top Down Nested (small) spheres</a:t>
            </a:r>
          </a:p>
        </p:txBody>
      </p:sp>
      <p:pic>
        <p:nvPicPr>
          <p:cNvPr id="145412" name="Picture 3"/>
          <p:cNvPicPr>
            <a:picLocks noChangeAspect="1" noChangeArrowheads="1"/>
          </p:cNvPicPr>
          <p:nvPr/>
        </p:nvPicPr>
        <p:blipFill>
          <a:blip r:embed="rId3" cstate="print"/>
          <a:srcRect l="6778" t="22960" r="3389" b="11481"/>
          <a:stretch>
            <a:fillRect/>
          </a:stretch>
        </p:blipFill>
        <p:spPr bwMode="auto">
          <a:xfrm>
            <a:off x="228600" y="2895600"/>
            <a:ext cx="8724900" cy="375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32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Digit 3 data: Principal variations of the shape</a:t>
            </a:r>
          </a:p>
        </p:txBody>
      </p:sp>
      <p:sp>
        <p:nvSpPr>
          <p:cNvPr id="146439" name="TextBox 6"/>
          <p:cNvSpPr txBox="1">
            <a:spLocks noChangeArrowheads="1"/>
          </p:cNvSpPr>
          <p:nvPr/>
        </p:nvSpPr>
        <p:spPr bwMode="auto">
          <a:xfrm>
            <a:off x="457200" y="33782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Princ. geodesics by PNS</a:t>
            </a:r>
          </a:p>
        </p:txBody>
      </p:sp>
      <p:sp>
        <p:nvSpPr>
          <p:cNvPr id="146440" name="TextBox 7"/>
          <p:cNvSpPr txBox="1">
            <a:spLocks noChangeArrowheads="1"/>
          </p:cNvSpPr>
          <p:nvPr/>
        </p:nvSpPr>
        <p:spPr bwMode="auto">
          <a:xfrm>
            <a:off x="4572000" y="33782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Principal arcs by PNS</a:t>
            </a:r>
          </a:p>
        </p:txBody>
      </p:sp>
      <p:pic>
        <p:nvPicPr>
          <p:cNvPr id="2" name="digit3_PNS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13708" y="649787"/>
            <a:ext cx="3478983" cy="2743199"/>
          </a:xfrm>
          <a:prstGeom prst="rect">
            <a:avLst/>
          </a:prstGeom>
        </p:spPr>
      </p:pic>
      <p:pic>
        <p:nvPicPr>
          <p:cNvPr id="3" name="digit3_f_PNS1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1100" y="639741"/>
            <a:ext cx="3472974" cy="2738460"/>
          </a:xfrm>
          <a:prstGeom prst="rect">
            <a:avLst/>
          </a:prstGeom>
        </p:spPr>
      </p:pic>
      <p:pic>
        <p:nvPicPr>
          <p:cNvPr id="4" name="digit3_f_PNS2.gif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8113" y="3988299"/>
            <a:ext cx="3472974" cy="2738460"/>
          </a:xfrm>
          <a:prstGeom prst="rect">
            <a:avLst/>
          </a:prstGeom>
        </p:spPr>
      </p:pic>
      <p:pic>
        <p:nvPicPr>
          <p:cNvPr id="5" name="digit3_PNS2.gif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13708" y="3962401"/>
            <a:ext cx="3478983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2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 a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Manifold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Replace Euclidean        by 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Geodesic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4"/>
                <a:stretch>
                  <a:fillRect l="-1891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0" name="Equation" r:id="rId5" imgW="2946400" imgH="736600" progId="Equation.3">
                  <p:embed/>
                </p:oleObj>
              </mc:Choice>
              <mc:Fallback>
                <p:oleObj name="Equation" r:id="rId5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143000" y="3276600"/>
          <a:ext cx="69992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1" name="Equation" r:id="rId7" imgW="2895600" imgH="431800" progId="Equation.3">
                  <p:embed/>
                </p:oleObj>
              </mc:Choice>
              <mc:Fallback>
                <p:oleObj name="Equation" r:id="rId7" imgW="289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699928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756150" y="5181600"/>
          <a:ext cx="34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2" name="Equation" r:id="rId9" imgW="228600" imgH="279400" progId="Equation.3">
                  <p:embed/>
                </p:oleObj>
              </mc:Choice>
              <mc:Fallback>
                <p:oleObj name="Equation" r:id="rId9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5181600"/>
                        <a:ext cx="34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880350" y="5181600"/>
          <a:ext cx="34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3" name="Equation" r:id="rId11" imgW="228600" imgH="279400" progId="Equation.3">
                  <p:embed/>
                </p:oleObj>
              </mc:Choice>
              <mc:Fallback>
                <p:oleObj name="Equation" r:id="rId11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350" y="5181600"/>
                        <a:ext cx="34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4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marL="609600" indent="-609600" eaLnBrk="1" hangingPunct="1">
              <a:lnSpc>
                <a:spcPct val="140000"/>
              </a:lnSpc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(all about single images,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interesting challenges)</a:t>
            </a:r>
          </a:p>
        </p:txBody>
      </p:sp>
    </p:spTree>
    <p:extLst>
      <p:ext uri="{BB962C8B-B14F-4D97-AF65-F5344CB8AC3E}">
        <p14:creationId xmlns:p14="http://schemas.microsoft.com/office/powerpoint/2010/main" val="8085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Classification)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Complex Data Structures (&amp; Spaces)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Statistics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23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7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9304</TotalTime>
  <Words>2216</Words>
  <Application>Microsoft Office PowerPoint</Application>
  <PresentationFormat>On-screen Show (4:3)</PresentationFormat>
  <Paragraphs>520</Paragraphs>
  <Slides>66</Slides>
  <Notes>66</Notes>
  <HiddenSlides>0</HiddenSlides>
  <MMClips>5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14_Nature</vt:lpstr>
      <vt:lpstr>17_Nature</vt:lpstr>
      <vt:lpstr>18_Nature</vt:lpstr>
      <vt:lpstr>3_Default Design</vt:lpstr>
      <vt:lpstr>Default Design</vt:lpstr>
      <vt:lpstr>Nature</vt:lpstr>
      <vt:lpstr>16_Nature</vt:lpstr>
      <vt:lpstr>Office Theme</vt:lpstr>
      <vt:lpstr>Image File</vt:lpstr>
      <vt:lpstr>Equation</vt:lpstr>
      <vt:lpstr>Shapes As Data Objects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OODA in Image Analysis</vt:lpstr>
      <vt:lpstr>OODA in Image Analysis</vt:lpstr>
      <vt:lpstr>Image Object Representation</vt:lpstr>
      <vt:lpstr>Medial Representations</vt:lpstr>
      <vt:lpstr>Medial Representations</vt:lpstr>
      <vt:lpstr>A Challenging Example</vt:lpstr>
      <vt:lpstr>Male Pelvis – Raw Data</vt:lpstr>
      <vt:lpstr>3-d m-reps</vt:lpstr>
      <vt:lpstr>3-d m-reps</vt:lpstr>
      <vt:lpstr>Mildly Non-Euclidean Spaces</vt:lpstr>
      <vt:lpstr>PCA for m-reps, II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Principal Arc Analysis</vt:lpstr>
      <vt:lpstr>Principal Arc Analysis</vt:lpstr>
      <vt:lpstr>Challenge being addressed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Variation on Landmark Based Shape</vt:lpstr>
      <vt:lpstr>Variation on Landmark Based Shape</vt:lpstr>
      <vt:lpstr>Variation on Landmark Based Shape</vt:lpstr>
      <vt:lpstr>Variation on Landmark Based Shape</vt:lpstr>
      <vt:lpstr>Variation on Landmark Based Shape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Principal Nested Spheres Analysis</vt:lpstr>
      <vt:lpstr>Principal Nested Spheres Analysis</vt:lpstr>
      <vt:lpstr>Principal Nested Spheres Analysis</vt:lpstr>
      <vt:lpstr>Digit 3 data: Principal variations of the shape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497</cp:revision>
  <dcterms:created xsi:type="dcterms:W3CDTF">2001-06-08T01:38:43Z</dcterms:created>
  <dcterms:modified xsi:type="dcterms:W3CDTF">2014-11-18T02:44:54Z</dcterms:modified>
</cp:coreProperties>
</file>