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  <p:sldMasterId id="2147484172" r:id="rId2"/>
    <p:sldMasterId id="2147484186" r:id="rId3"/>
    <p:sldMasterId id="2147484266" r:id="rId4"/>
    <p:sldMasterId id="2147484279" r:id="rId5"/>
    <p:sldMasterId id="2147484292" r:id="rId6"/>
  </p:sldMasterIdLst>
  <p:notesMasterIdLst>
    <p:notesMasterId r:id="rId87"/>
  </p:notesMasterIdLst>
  <p:sldIdLst>
    <p:sldId id="2543" r:id="rId7"/>
    <p:sldId id="2574" r:id="rId8"/>
    <p:sldId id="2578" r:id="rId9"/>
    <p:sldId id="2579" r:id="rId10"/>
    <p:sldId id="2588" r:id="rId11"/>
    <p:sldId id="2589" r:id="rId12"/>
    <p:sldId id="2590" r:id="rId13"/>
    <p:sldId id="2593" r:id="rId14"/>
    <p:sldId id="2598" r:id="rId15"/>
    <p:sldId id="2605" r:id="rId16"/>
    <p:sldId id="2622" r:id="rId17"/>
    <p:sldId id="2625" r:id="rId18"/>
    <p:sldId id="2629" r:id="rId19"/>
    <p:sldId id="2630" r:id="rId20"/>
    <p:sldId id="2635" r:id="rId21"/>
    <p:sldId id="2636" r:id="rId22"/>
    <p:sldId id="2637" r:id="rId23"/>
    <p:sldId id="2640" r:id="rId24"/>
    <p:sldId id="2641" r:id="rId25"/>
    <p:sldId id="2643" r:id="rId26"/>
    <p:sldId id="2645" r:id="rId27"/>
    <p:sldId id="2660" r:id="rId28"/>
    <p:sldId id="2662" r:id="rId29"/>
    <p:sldId id="2664" r:id="rId30"/>
    <p:sldId id="2665" r:id="rId31"/>
    <p:sldId id="2666" r:id="rId32"/>
    <p:sldId id="2667" r:id="rId33"/>
    <p:sldId id="2670" r:id="rId34"/>
    <p:sldId id="2673" r:id="rId35"/>
    <p:sldId id="2677" r:id="rId36"/>
    <p:sldId id="2678" r:id="rId37"/>
    <p:sldId id="2681" r:id="rId38"/>
    <p:sldId id="2535" r:id="rId39"/>
    <p:sldId id="2536" r:id="rId40"/>
    <p:sldId id="2537" r:id="rId41"/>
    <p:sldId id="2323" r:id="rId42"/>
    <p:sldId id="2353" r:id="rId43"/>
    <p:sldId id="2351" r:id="rId44"/>
    <p:sldId id="2352" r:id="rId45"/>
    <p:sldId id="2350" r:id="rId46"/>
    <p:sldId id="2324" r:id="rId47"/>
    <p:sldId id="2356" r:id="rId48"/>
    <p:sldId id="2355" r:id="rId49"/>
    <p:sldId id="2354" r:id="rId50"/>
    <p:sldId id="2325" r:id="rId51"/>
    <p:sldId id="2326" r:id="rId52"/>
    <p:sldId id="2357" r:id="rId53"/>
    <p:sldId id="2430" r:id="rId54"/>
    <p:sldId id="2327" r:id="rId55"/>
    <p:sldId id="2328" r:id="rId56"/>
    <p:sldId id="2432" r:id="rId57"/>
    <p:sldId id="2431" r:id="rId58"/>
    <p:sldId id="2329" r:id="rId59"/>
    <p:sldId id="2330" r:id="rId60"/>
    <p:sldId id="2436" r:id="rId61"/>
    <p:sldId id="2435" r:id="rId62"/>
    <p:sldId id="2433" r:id="rId63"/>
    <p:sldId id="2434" r:id="rId64"/>
    <p:sldId id="2437" r:id="rId65"/>
    <p:sldId id="2439" r:id="rId66"/>
    <p:sldId id="2438" r:id="rId67"/>
    <p:sldId id="2331" r:id="rId68"/>
    <p:sldId id="2332" r:id="rId69"/>
    <p:sldId id="2333" r:id="rId70"/>
    <p:sldId id="2441" r:id="rId71"/>
    <p:sldId id="2440" r:id="rId72"/>
    <p:sldId id="2448" r:id="rId73"/>
    <p:sldId id="2449" r:id="rId74"/>
    <p:sldId id="2334" r:id="rId75"/>
    <p:sldId id="2447" r:id="rId76"/>
    <p:sldId id="2446" r:id="rId77"/>
    <p:sldId id="2445" r:id="rId78"/>
    <p:sldId id="2444" r:id="rId79"/>
    <p:sldId id="2443" r:id="rId80"/>
    <p:sldId id="2442" r:id="rId81"/>
    <p:sldId id="2335" r:id="rId82"/>
    <p:sldId id="2415" r:id="rId83"/>
    <p:sldId id="2336" r:id="rId84"/>
    <p:sldId id="2450" r:id="rId85"/>
    <p:sldId id="2339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00FF"/>
    <a:srgbClr val="00FFFF"/>
    <a:srgbClr val="D357F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0456D-375C-414C-9B82-F6D8CE41019A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940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41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1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0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16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535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3024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019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2393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1892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99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1392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9620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702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764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1328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580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6706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26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585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27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1952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7692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29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195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9DF2F-3214-4769-B37C-28B4AE35267B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518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93923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30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850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31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4495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32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41988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33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164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34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2137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35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2696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70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978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00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6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4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DAA1E-F0C1-4A91-911F-1825972D72B2}" type="slidenum">
              <a:rPr lang="ko-KR" altLang="en-US" smtClean="0">
                <a:solidFill>
                  <a:srgbClr val="000000"/>
                </a:solidFill>
                <a:latin typeface="Tahoma" pitchFamily="34" charset="0"/>
              </a:rPr>
              <a:pPr/>
              <a:t>4</a:t>
            </a:fld>
            <a:endParaRPr lang="en-US" altLang="ko-KR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75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58AF1F-EF00-4F71-B8E3-65707DF9B2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85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816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87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082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F4CE04-5D85-4B83-8569-BD5EFB7450F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541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56E0A-A0B3-45CC-B292-1927BE3745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620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65F07-43F8-483C-AC97-D4C7BDB77F9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28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1A3EF9-7893-46C5-B111-2C72302CA9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081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1A3EF9-7893-46C5-B111-2C72302CA9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87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1A3EF9-7893-46C5-B111-2C72302CA9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815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15204-2484-473D-977C-8541D7BA78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553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15204-2484-473D-977C-8541D7BA78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972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215204-2484-473D-977C-8541D7BA788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442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9A96F5-50E3-4737-9687-FA85A8DA73E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44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144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55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03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476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055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A36A04-176C-4564-84DA-6757ADC76B7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58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136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68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652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823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965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BA8D15-60F8-46C1-BE4A-A67CE5678DA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974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80C554-1E22-4337-8AB1-E7C1223E53B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8157876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3829427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3327129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A8F2DD-49FC-4936-A5E3-BAD77B1D76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CCMsciznormRaw.avi</a:t>
            </a:r>
          </a:p>
        </p:txBody>
      </p:sp>
    </p:spTree>
    <p:extLst>
      <p:ext uri="{BB962C8B-B14F-4D97-AF65-F5344CB8AC3E}">
        <p14:creationId xmlns:p14="http://schemas.microsoft.com/office/powerpoint/2010/main" val="15276154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36739841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55996393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617398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7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04BFE-D189-4697-B39E-AB0BD71DC831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en-US" altLang="ko-K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4485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83254232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85548487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7493978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8951105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177427243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D31C4-2F53-4951-845C-F9BB92F450F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4094896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171493466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9471A-CCCC-49AF-BDFA-C5B5273FF44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373993805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0FD6D-0166-4B7A-8D21-DB710CFEE0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9614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80FD6D-0166-4B7A-8D21-DB710CFEE0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2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A6084-B7A3-425A-A883-F764B00268B7}" type="slidenum">
              <a:rPr lang="ko-KR" altLang="en-US" sz="1200">
                <a:solidFill>
                  <a:prstClr val="black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8</a:t>
            </a:fld>
            <a:endParaRPr lang="en-US" altLang="ko-KR" sz="1200">
              <a:solidFill>
                <a:prstClr val="black"/>
              </a:solidFill>
              <a:latin typeface="Times New Roman" pitchFamily="18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33854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F08658-679B-4198-B0F4-3B3FFEEC094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1C2A-7075-459F-A4ED-E9CF106EF5D9}" type="slidenum">
              <a:rPr lang="ko-KR" altLang="en-US" smtClean="0">
                <a:solidFill>
                  <a:srgbClr val="000000"/>
                </a:solidFill>
              </a:rPr>
              <a:pPr/>
              <a:t>9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03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2363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52E6-CE53-4877-8A56-B1DCB1117D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50AB-67B2-4302-B5D8-92F667B73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19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E17A-748A-41F7-AFB0-0789EAE1A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77A9-80D3-4BF0-AB99-4EE4621E07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6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0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A0DB-53CE-4B3B-A98A-9D6E115521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1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83306-CDA4-4E9E-9C12-218D76924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1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89C1C-E7DD-4B75-AE56-E4D6E9E683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73CC-B4D0-4108-9B1E-E6BB5102BE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9558-596E-413D-9B56-2114801942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26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A7DB2-A4C5-48F3-A37D-6163422AD3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5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7B3A-9EE5-4C0E-BE92-67C1C04313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8A40-E203-4217-BD26-EE80A36DFF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3801F-20D4-4556-823C-027B25E800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2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77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6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921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5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36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3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67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12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244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0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4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0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4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9829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58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50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3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52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19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51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200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17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56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527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81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21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5340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7355-3BDD-4ED7-B2E9-CE27AFA364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25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12B59-9DAA-4F20-AEFE-D07A0AC14D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6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92AE-0CA4-4085-913B-0F4FDA21B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29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04D4-72D2-43FE-A96A-F392D3FE02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4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81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F9471-495E-4AA7-849D-620D4FCE5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04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14EC-40C3-4717-A5B8-411F6D2EF7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53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B51A-6D7E-48D5-8C19-A1CDE91499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47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221C-59D5-4250-A87F-882CCEF931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5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492D5-B08F-4CF1-B5A5-45F0BB954A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377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6986-0600-4A5D-9035-4E36523F8E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217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93F3-052D-462B-873D-E6B2471028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98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8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83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963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5831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7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477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56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30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8026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29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5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33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75995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9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004417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94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434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7A99A644-986E-4FFB-B43A-2E99FCC0AA4C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4338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6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432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AA8F239-8617-40CD-8AE7-F7A2F1C4B9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7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FE3FD4F-CD92-4632-B56B-3B37CBDFFA57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5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158856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068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77AD48D-CD70-403A-B48B-1D09DD7B25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289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331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89103" name="Line 15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89104" name="Text Box 16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E53D8420-48F4-454B-B3E3-8278A7A58545}" type="slidenum">
              <a:rPr lang="ko-KR" altLang="en-US" sz="100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34" charset="-127"/>
              </a:rPr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13314" name="Object 19"/>
          <p:cNvGraphicFramePr>
            <a:graphicFrameLocks noChangeAspect="1"/>
          </p:cNvGraphicFramePr>
          <p:nvPr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2" name="Image File" r:id="rId18" imgW="246600" imgH="324360" progId="">
                  <p:embed/>
                </p:oleObj>
              </mc:Choice>
              <mc:Fallback>
                <p:oleObj name="Image File" r:id="rId18" imgW="246600" imgH="324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9DD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5B524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EC8BA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8" name="Text Box 20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95722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0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0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metry.caltech.edu/pubs.html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Independent Component Analysis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805497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Personal Viewpoint: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	Directions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that maximize independence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Motivating Context: 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Signal Processing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“Blind Source Separation”</a:t>
            </a:r>
            <a:endParaRPr lang="en-US" altLang="ko-KR" dirty="0" smtClean="0">
              <a:solidFill>
                <a:srgbClr val="000000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767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Approach:  </a:t>
            </a:r>
            <a:r>
              <a:rPr lang="en-US" u="sng" dirty="0" smtClean="0"/>
              <a:t>Identify</a:t>
            </a:r>
            <a:r>
              <a:rPr lang="en-US" dirty="0" smtClean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/>
              <a:t>Scalings</a:t>
            </a:r>
            <a:endParaRPr lang="en-US" dirty="0" smtClean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Mathematics:    </a:t>
            </a:r>
            <a:r>
              <a:rPr lang="en-US" i="1" dirty="0" smtClean="0"/>
              <a:t>Equivalence Relation</a:t>
            </a: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Results in:    </a:t>
            </a:r>
            <a:r>
              <a:rPr lang="en-US" u="sng" dirty="0" smtClean="0"/>
              <a:t>Equivalence Classes</a:t>
            </a:r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/>
              <a:t>orbits)</a:t>
            </a:r>
            <a:endParaRPr lang="en-US" u="sng" dirty="0" smtClean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Which become the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6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Equivalence Classes </a:t>
            </a:r>
            <a:r>
              <a:rPr lang="en-US" dirty="0" smtClean="0"/>
              <a:t>become </a:t>
            </a:r>
            <a:r>
              <a:rPr lang="en-US" i="1" dirty="0" smtClean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Mathematics:    Called “Quotient Space”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Intuitive Representation:     Manifold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(curved surface)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Triangle Shape Space:  Represent as Sphere: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   R</a:t>
            </a:r>
            <a:r>
              <a:rPr lang="en-US" baseline="30000" dirty="0" smtClean="0"/>
              <a:t>6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4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  </a:t>
            </a: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					scaling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                      </a:t>
            </a:r>
            <a:r>
              <a:rPr lang="en-US" sz="1400" dirty="0" smtClean="0"/>
              <a:t>(thanks to Wikipedia)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2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,       ,      ,         ,        ,         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5B5249"/>
              </a:solidFill>
              <a:latin typeface="Tahoma" pitchFamily="34" charset="0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76200" cy="6858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0238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2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Property of Shape Data Objects: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Natural Feature Space is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Curved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(from Differential Geometry)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9016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4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5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6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Exponential: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Logarithm: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1676400"/>
            <a:ext cx="457200" cy="1790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8" name="Equation" r:id="rId4" imgW="126720" imgH="177480" progId="Equation.3">
                  <p:embed/>
                </p:oleObj>
              </mc:Choice>
              <mc:Fallback>
                <p:oleObj name="Equation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8594725" y="2286000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9" name="Equation" r:id="rId6" imgW="190440" imgH="177480" progId="Equation.3">
                  <p:embed/>
                </p:oleObj>
              </mc:Choice>
              <mc:Fallback>
                <p:oleObj name="Equation" r:id="rId6" imgW="190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286000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90" name="Equation" r:id="rId8" imgW="203040" imgH="203040" progId="Equation.3">
                  <p:embed/>
                </p:oleObj>
              </mc:Choice>
              <mc:Fallback>
                <p:oleObj name="Equation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1" idx="0"/>
          </p:cNvCxnSpPr>
          <p:nvPr/>
        </p:nvCxnSpPr>
        <p:spPr>
          <a:xfrm flipV="1">
            <a:off x="7620000" y="1676400"/>
            <a:ext cx="533400" cy="685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More ICA Examples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FDA example – Parabolas Up and Down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ICA Solution 2: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Use Multiple Random Starts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Shows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W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hen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H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ave </a:t>
            </a: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ultiple Minima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Range Should Turn Up Good Directions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More to Look At / Interpret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Angles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4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5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6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7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Lines of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2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    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4"/>
                <a:stretch>
                  <a:fillRect l="-1891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8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3276600"/>
          <a:ext cx="69992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9" name="Equation" r:id="rId7" imgW="2895600" imgH="431800" progId="Equation.3">
                  <p:embed/>
                </p:oleObj>
              </mc:Choice>
              <mc:Fallback>
                <p:oleObj name="Equation" r:id="rId7" imgW="2895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69992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561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0" name="Equation" r:id="rId9" imgW="228600" imgH="279400" progId="Equation.3">
                  <p:embed/>
                </p:oleObj>
              </mc:Choice>
              <mc:Fallback>
                <p:oleObj name="Equation" r:id="rId9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80350" y="5181600"/>
          <a:ext cx="349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1" name="Equation" r:id="rId11" imgW="228600" imgH="279400" progId="Equation.3">
                  <p:embed/>
                </p:oleObj>
              </mc:Choice>
              <mc:Fallback>
                <p:oleObj name="Equation" r:id="rId11" imgW="228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5181600"/>
                        <a:ext cx="3492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52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Well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Known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Statistics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Replace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,  e.g.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Reduces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Influence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Outliers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eaLnBrk="1" hangingPunct="1">
                  <a:buFont typeface="Wingdings" pitchFamily="2" charset="2"/>
                  <a:buChar char="v"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Gives Other Notions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Robust Median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4"/>
                <a:stretch>
                  <a:fillRect l="-1891" t="-150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43200" y="1600200"/>
          <a:ext cx="37338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Equation" r:id="rId5" imgW="2946400" imgH="736600" progId="Equation.3">
                  <p:embed/>
                </p:oleObj>
              </mc:Choice>
              <mc:Fallback>
                <p:oleObj name="Equation" r:id="rId5" imgW="29464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00200"/>
                        <a:ext cx="373380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1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</a:t>
            </a:r>
            <a:r>
              <a:rPr lang="en-US" u="sng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interpretable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0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rgbClr val="000000"/>
                </a:solidFill>
                <a:latin typeface="Arial" charset="0"/>
                <a:ea typeface="Gulim" pitchFamily="34" charset="-127"/>
                <a:cs typeface="Arial" charset="0"/>
              </a:rPr>
              <a:t>ICA Overview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762000"/>
            <a:ext cx="8054975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Interesting Method, has Potential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Great for Directions of Non-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Gaussianity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E.g. Finding Outliers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Common Application Area:  FMRI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Has Its Costs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 Slippery Optimization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Interpetation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Challenges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along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arc</a:t>
                </a:r>
                <a:endParaRPr lang="en-US" i="1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 smtClean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400050" lvl="1" indent="0" algn="ctr" eaLnBrk="1" hangingPunct="1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feels the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  <a:endParaRPr lang="en-US" u="sng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with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probability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one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center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1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</a:t>
            </a:r>
            <a:r>
              <a:rPr lang="en-US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bottom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False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Manifold Data</a:t>
            </a: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</a:t>
            </a:r>
            <a:r>
              <a:rPr lang="en-US" sz="28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</a:t>
            </a:r>
            <a:r>
              <a:rPr lang="en-US" sz="2800" i="1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variance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0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6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variance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values in movie, reflecting </a:t>
            </a:r>
            <a:r>
              <a:rPr lang="en-US" sz="2800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spread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 </a:t>
            </a:r>
            <a:r>
              <a:rPr lang="en-US" sz="28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data</a:t>
            </a: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4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1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Also of interest is </a:t>
            </a:r>
            <a:r>
              <a:rPr lang="en-US" sz="28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Fréchet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Variance:</a:t>
            </a: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Works like Euclidean </a:t>
            </a:r>
            <a:r>
              <a:rPr lang="en-US" sz="2800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sample variance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values in movie, reflecting </a:t>
            </a:r>
            <a:r>
              <a:rPr lang="en-US" sz="2800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spread</a:t>
            </a:r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in data</a:t>
            </a: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Note theoretical version:</a:t>
            </a: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endParaRPr lang="en-US" sz="28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/>
            <a:r>
              <a:rPr lang="en-US" sz="28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Useful for Laws of Large Numbers, etc.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971800" y="4679890"/>
          <a:ext cx="3352799" cy="80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4" name="Equation" r:id="rId4" imgW="1320227" imgH="317362" progId="Equation.3">
                  <p:embed/>
                </p:oleObj>
              </mc:Choice>
              <mc:Fallback>
                <p:oleObj name="Equation" r:id="rId4" imgW="132022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79890"/>
                        <a:ext cx="3352799" cy="806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892425" y="1960817"/>
          <a:ext cx="3508375" cy="1010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5" name="Equation" r:id="rId6" imgW="1497950" imgH="431613" progId="Equation.3">
                  <p:embed/>
                </p:oleObj>
              </mc:Choice>
              <mc:Fallback>
                <p:oleObj name="Equation" r:id="rId6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1960817"/>
                        <a:ext cx="3508375" cy="1010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7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</a:t>
            </a:r>
          </a:p>
        </p:txBody>
      </p:sp>
    </p:spTree>
    <p:extLst>
      <p:ext uri="{BB962C8B-B14F-4D97-AF65-F5344CB8AC3E}">
        <p14:creationId xmlns:p14="http://schemas.microsoft.com/office/powerpoint/2010/main" val="19370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(extract signal from noise)</a:t>
            </a:r>
          </a:p>
        </p:txBody>
      </p:sp>
    </p:spTree>
    <p:extLst>
      <p:ext uri="{BB962C8B-B14F-4D97-AF65-F5344CB8AC3E}">
        <p14:creationId xmlns:p14="http://schemas.microsoft.com/office/powerpoint/2010/main" val="21034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 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(find object boundary)</a:t>
            </a:r>
          </a:p>
        </p:txBody>
      </p:sp>
    </p:spTree>
    <p:extLst>
      <p:ext uri="{BB962C8B-B14F-4D97-AF65-F5344CB8AC3E}">
        <p14:creationId xmlns:p14="http://schemas.microsoft.com/office/powerpoint/2010/main" val="24149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 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   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(align same object in 2 images)</a:t>
            </a:r>
          </a:p>
        </p:txBody>
      </p:sp>
    </p:spTree>
    <p:extLst>
      <p:ext uri="{BB962C8B-B14F-4D97-AF65-F5344CB8AC3E}">
        <p14:creationId xmlns:p14="http://schemas.microsoft.com/office/powerpoint/2010/main" val="27448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Aside on Terminology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79550"/>
            <a:ext cx="8458200" cy="4997450"/>
          </a:xfrm>
        </p:spPr>
        <p:txBody>
          <a:bodyPr/>
          <a:lstStyle/>
          <a:p>
            <a:pPr marL="609600" indent="-609600" algn="l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Personal suggestion:</a:t>
            </a:r>
          </a:p>
          <a:p>
            <a:pPr marL="609600" indent="-60960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High Dimension Low Sample Size (HDLSS)</a:t>
            </a:r>
          </a:p>
          <a:p>
            <a:pPr marL="1179513" lvl="1" indent="-609600" algn="l" eaLnBrk="1" hangingPunct="1">
              <a:lnSpc>
                <a:spcPct val="130000"/>
              </a:lnSpc>
              <a:buClrTx/>
              <a:buFont typeface="Wingdings" pitchFamily="2" charset="2"/>
              <a:buChar char="§"/>
            </a:pPr>
            <a:r>
              <a:rPr lang="en-US" dirty="0" smtClean="0"/>
              <a:t>Dimension:  </a:t>
            </a:r>
            <a:r>
              <a:rPr lang="en-US" i="1" dirty="0" smtClean="0"/>
              <a:t>d</a:t>
            </a:r>
            <a:r>
              <a:rPr lang="en-US" dirty="0" smtClean="0"/>
              <a:t>  </a:t>
            </a:r>
          </a:p>
          <a:p>
            <a:pPr marL="1179513" lvl="1" indent="-609600" algn="l" eaLnBrk="1" hangingPunct="1">
              <a:lnSpc>
                <a:spcPct val="130000"/>
              </a:lnSpc>
              <a:buClrTx/>
              <a:buFont typeface="Wingdings" pitchFamily="2" charset="2"/>
              <a:buChar char="§"/>
            </a:pPr>
            <a:r>
              <a:rPr lang="en-US" dirty="0" smtClean="0"/>
              <a:t>Sample size  </a:t>
            </a:r>
            <a:r>
              <a:rPr lang="en-US" i="1" dirty="0" smtClean="0"/>
              <a:t>n</a:t>
            </a:r>
          </a:p>
          <a:p>
            <a:pPr marL="609600" indent="-609600" algn="l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Versus:   “Small n, large p”</a:t>
            </a:r>
          </a:p>
          <a:p>
            <a:pPr marL="609600" indent="-609600" algn="l" eaLnBrk="1" hangingPunct="1">
              <a:lnSpc>
                <a:spcPct val="13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Why p?   (parameters???   predictors???)</a:t>
            </a:r>
          </a:p>
          <a:p>
            <a:pPr marL="609600" indent="-609600" algn="l" eaLnBrk="1" hangingPunct="1">
              <a:lnSpc>
                <a:spcPct val="13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 smtClean="0"/>
              <a:t>Only because of statistical tradition…</a:t>
            </a:r>
          </a:p>
        </p:txBody>
      </p:sp>
    </p:spTree>
    <p:extLst>
      <p:ext uri="{BB962C8B-B14F-4D97-AF65-F5344CB8AC3E}">
        <p14:creationId xmlns:p14="http://schemas.microsoft.com/office/powerpoint/2010/main" val="3693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101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</p:txBody>
      </p:sp>
    </p:spTree>
    <p:extLst>
      <p:ext uri="{BB962C8B-B14F-4D97-AF65-F5344CB8AC3E}">
        <p14:creationId xmlns:p14="http://schemas.microsoft.com/office/powerpoint/2010/main" val="32115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38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</p:txBody>
      </p:sp>
    </p:spTree>
    <p:extLst>
      <p:ext uri="{BB962C8B-B14F-4D97-AF65-F5344CB8AC3E}">
        <p14:creationId xmlns:p14="http://schemas.microsoft.com/office/powerpoint/2010/main" val="29226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OODA in 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Object Representation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Image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9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ly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45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3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Drawback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Landmarks: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always find each landmark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same relationship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Landmarks need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medical images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How many corresponding landmarks on a set of kidneys, livers or brains???</a:t>
            </a:r>
          </a:p>
        </p:txBody>
      </p:sp>
    </p:spTree>
    <p:extLst>
      <p:ext uri="{BB962C8B-B14F-4D97-AF65-F5344CB8AC3E}">
        <p14:creationId xmlns:p14="http://schemas.microsoft.com/office/powerpoint/2010/main" val="40589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>
                <a:solidFill>
                  <a:srgbClr val="000000"/>
                </a:solidFill>
              </a:rPr>
              <a:t>, Fan 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/>
                  <a:t>Asymptotics: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 smtClean="0"/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smtClean="0"/>
                  <a:t>“Ultra High Dimension” (Fan &amp; </a:t>
                </a:r>
                <a:r>
                  <a:rPr lang="en-US" dirty="0" err="1" smtClean="0"/>
                  <a:t>Lv</a:t>
                </a:r>
                <a:r>
                  <a:rPr lang="en-US" dirty="0" smtClean="0"/>
                  <a:t> 2008):</a:t>
                </a:r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Driver: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(Classical Viewpoint)</a:t>
                </a:r>
              </a:p>
              <a:p>
                <a:pPr marL="514350" indent="-51435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 startAt="2"/>
                </a:pPr>
                <a:r>
                  <a:rPr lang="en-US" dirty="0" smtClean="0"/>
                  <a:t>Follower: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 ~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smtClean="0"/>
                  <a:t>(Perhaps Impressive?)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0">
                <a:blip r:embed="rId3"/>
                <a:stretch>
                  <a:fillRect l="-192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29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5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6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4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triangular mesh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From:</a:t>
            </a:r>
            <a:r>
              <a:rPr lang="en-US" sz="1600" dirty="0" err="1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www.geometry.caltech.edu</a:t>
            </a:r>
            <a:r>
              <a:rPr lang="en-US" sz="1600" dirty="0" smtClean="0">
                <a:solidFill>
                  <a:schemeClr val="bg2"/>
                </a:solidFill>
                <a:latin typeface="Arial" charset="0"/>
                <a:cs typeface="Arial" charset="0"/>
                <a:hlinkClick r:id="rId3"/>
              </a:rPr>
              <a:t>/pubs.html</a:t>
            </a:r>
            <a:endParaRPr lang="en-US" sz="1600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4" name="Picture 5" descr="A high-genus buddha simplified down to 2K triangles, with and without topology filt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</p:txBody>
      </p:sp>
    </p:spTree>
    <p:extLst>
      <p:ext uri="{BB962C8B-B14F-4D97-AF65-F5344CB8AC3E}">
        <p14:creationId xmlns:p14="http://schemas.microsoft.com/office/powerpoint/2010/main" val="40903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</p:txBody>
      </p:sp>
    </p:spTree>
    <p:extLst>
      <p:ext uri="{BB962C8B-B14F-4D97-AF65-F5344CB8AC3E}">
        <p14:creationId xmlns:p14="http://schemas.microsoft.com/office/powerpoint/2010/main" val="31687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Drawback: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OODA (on vectors of parameters):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 to “match up points”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find triangular mesh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research on this driven by gamers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Challenge to match mesh across objects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some interesting ideas…</a:t>
            </a:r>
          </a:p>
        </p:txBody>
      </p:sp>
    </p:spTree>
    <p:extLst>
      <p:ext uri="{BB962C8B-B14F-4D97-AF65-F5344CB8AC3E}">
        <p14:creationId xmlns:p14="http://schemas.microsoft.com/office/powerpoint/2010/main" val="3979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3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Correspondence for Mesh Objects: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 (PCA – like)</a:t>
            </a: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Automatic Landmark Choice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Cates, et al (2007)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Correspondence &amp; Separation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(Formulate via Entropy)</a:t>
            </a:r>
          </a:p>
          <a:p>
            <a:pPr marL="0" indent="0" algn="ctr" eaLnBrk="1" hangingPunct="1">
              <a:lnSpc>
                <a:spcPct val="120000"/>
              </a:lnSpc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65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</a:t>
            </a:r>
          </a:p>
        </p:txBody>
      </p:sp>
    </p:spTree>
    <p:extLst>
      <p:ext uri="{BB962C8B-B14F-4D97-AF65-F5344CB8AC3E}">
        <p14:creationId xmlns:p14="http://schemas.microsoft.com/office/powerpoint/2010/main" val="17396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>
                <a:solidFill>
                  <a:srgbClr val="000000"/>
                </a:solidFill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</a:rPr>
              <a:t>Aoshima</a:t>
            </a:r>
            <a:r>
              <a:rPr lang="en-US" sz="3200" dirty="0" smtClean="0">
                <a:solidFill>
                  <a:srgbClr val="000000"/>
                </a:solidFill>
              </a:rPr>
              <a:t> View</a:t>
            </a:r>
            <a:r>
              <a:rPr lang="en-US" sz="32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smtClean="0"/>
                  <a:t>Asymptotics: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≫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/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Driver: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(New Viewpoint)</a:t>
                </a:r>
              </a:p>
              <a:p>
                <a:pPr marL="514350" indent="-51435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 startAt="2"/>
                </a:pPr>
                <a:r>
                  <a:rPr lang="en-US" dirty="0" smtClean="0"/>
                  <a:t>Follower: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smtClean="0"/>
                  <a:t>(Mathematically Equivalent?)</a:t>
                </a: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0">
                <a:blip r:embed="rId3"/>
                <a:stretch>
                  <a:fillRect l="-1926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0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78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</p:txBody>
      </p:sp>
    </p:spTree>
    <p:extLst>
      <p:ext uri="{BB962C8B-B14F-4D97-AF65-F5344CB8AC3E}">
        <p14:creationId xmlns:p14="http://schemas.microsoft.com/office/powerpoint/2010/main" val="5193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Yushkevich, et al  (2001)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9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(Yushkevich)</a:t>
            </a:r>
          </a:p>
        </p:txBody>
      </p:sp>
      <p:pic>
        <p:nvPicPr>
          <p:cNvPr id="3" name="CCMsciznormRa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4649" y="2381250"/>
            <a:ext cx="6237663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M-Rep Example:  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Corpus Callosum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(Yushkevich)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26643" r="10844" b="11668"/>
          <a:stretch>
            <a:fillRect/>
          </a:stretch>
        </p:blipFill>
        <p:spPr>
          <a:xfrm>
            <a:off x="3135313" y="2671763"/>
            <a:ext cx="5307012" cy="3714750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676400" y="3810000"/>
            <a:ext cx="2590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752600" y="4343400"/>
            <a:ext cx="243840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H="1" flipV="1">
            <a:off x="4114800" y="4114800"/>
            <a:ext cx="76200" cy="381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4191000" y="4419600"/>
            <a:ext cx="2286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2286000" y="5334000"/>
            <a:ext cx="10668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</p:txBody>
      </p:sp>
    </p:spTree>
    <p:extLst>
      <p:ext uri="{BB962C8B-B14F-4D97-AF65-F5344CB8AC3E}">
        <p14:creationId xmlns:p14="http://schemas.microsoft.com/office/powerpoint/2010/main" val="28390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Valve on Bladder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676400" y="1981200"/>
            <a:ext cx="2438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93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800600" y="1981200"/>
            <a:ext cx="1752600" cy="20574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6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FF"/>
                </a:solidFill>
              </a:rPr>
              <a:t>HDMSS</a:t>
            </a:r>
            <a:r>
              <a:rPr lang="en-US" sz="3200" dirty="0" smtClean="0">
                <a:solidFill>
                  <a:srgbClr val="000000"/>
                </a:solidFill>
              </a:rPr>
              <a:t>, Personal Choice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68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dirty="0" err="1" smtClean="0"/>
                  <a:t>Aoshima</a:t>
                </a:r>
                <a:r>
                  <a:rPr lang="en-US" dirty="0" smtClean="0"/>
                  <a:t> View:</a:t>
                </a:r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Driver: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533400" indent="-533400" algn="l" eaLnBrk="1" hangingPunct="1">
                  <a:lnSpc>
                    <a:spcPct val="140000"/>
                  </a:lnSpc>
                  <a:buClrTx/>
                  <a:buSzPct val="100000"/>
                  <a:buFont typeface="+mj-lt"/>
                  <a:buAutoNum type="arabicPeriod"/>
                </a:pPr>
                <a:r>
                  <a:rPr lang="en-US" dirty="0" smtClean="0"/>
                  <a:t>Follower: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:r>
                  <a:rPr lang="en-US" b="0" dirty="0" smtClean="0">
                    <a:ea typeface="Cambria Math"/>
                  </a:rPr>
                  <a:t>Since this allows </a:t>
                </a:r>
                <a:r>
                  <a:rPr lang="en-US" b="0" u="sng" dirty="0" smtClean="0">
                    <a:ea typeface="Cambria Math"/>
                  </a:rPr>
                  <a:t>easy interface</a:t>
                </a:r>
                <a:r>
                  <a:rPr lang="en-US" b="0" dirty="0" smtClean="0">
                    <a:ea typeface="Cambria Math"/>
                  </a:rPr>
                  <a:t> with </a:t>
                </a:r>
                <a:r>
                  <a:rPr lang="en-US" b="0" dirty="0" smtClean="0">
                    <a:solidFill>
                      <a:srgbClr val="00B050"/>
                    </a:solidFill>
                    <a:ea typeface="Cambria Math"/>
                  </a:rPr>
                  <a:t>HDLSS</a:t>
                </a:r>
                <a:r>
                  <a:rPr lang="en-US" b="0" dirty="0" smtClean="0">
                    <a:ea typeface="Cambria Math"/>
                  </a:rPr>
                  <a:t>:</a:t>
                </a:r>
              </a:p>
              <a:p>
                <a:pPr marL="0" indent="0" eaLnBrk="1" hangingPunct="1">
                  <a:lnSpc>
                    <a:spcPct val="140000"/>
                  </a:lnSpc>
                  <a:buClrTx/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ea typeface="Cambria Math"/>
                  </a:rPr>
                  <a:t>, with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ea typeface="Cambria Math"/>
                  </a:rPr>
                  <a:t>  fixed</a:t>
                </a:r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36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 rotWithShape="0">
                <a:blip r:embed="rId3"/>
                <a:stretch>
                  <a:fillRect l="-1926" r="-444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  <p:sp>
        <p:nvSpPr>
          <p:cNvPr id="33691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 sz="2400">
              <a:solidFill>
                <a:srgbClr val="5B524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Design Radiation Treatment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Hit Prostate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 Bladder &amp; Rectum</a:t>
            </a:r>
          </a:p>
        </p:txBody>
      </p:sp>
    </p:spTree>
    <p:extLst>
      <p:ext uri="{BB962C8B-B14F-4D97-AF65-F5344CB8AC3E}">
        <p14:creationId xmlns:p14="http://schemas.microsoft.com/office/powerpoint/2010/main" val="19547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Male Pelvis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Valve on Bladder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Area for Cancer in Males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  Design Radiation Treatment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Hit Prostate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Miss Bladder &amp; Rectum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Course of Many Days</a:t>
            </a:r>
          </a:p>
        </p:txBody>
      </p:sp>
    </p:spTree>
    <p:extLst>
      <p:ext uri="{BB962C8B-B14F-4D97-AF65-F5344CB8AC3E}">
        <p14:creationId xmlns:p14="http://schemas.microsoft.com/office/powerpoint/2010/main" val="17443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3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Ja-Yeon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Ja-Yeon Jeong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 Example:    From Ja-Yeon Jeong</a:t>
            </a:r>
          </a:p>
          <a:p>
            <a:pPr marL="609600" indent="-609600"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M-reps:   there are several variations</a:t>
            </a:r>
          </a:p>
          <a:p>
            <a:pPr marL="609600" indent="-609600" eaLnBrk="1" hangingPunct="1"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choices: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Fletcher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(2004)</a:t>
            </a:r>
            <a:endParaRPr lang="en-US" sz="36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22137" r="6442" b="12650"/>
          <a:stretch>
            <a:fillRect/>
          </a:stretch>
        </p:blipFill>
        <p:spPr>
          <a:xfrm>
            <a:off x="2971800" y="2133600"/>
            <a:ext cx="5732463" cy="4373563"/>
          </a:xfrm>
          <a:noFill/>
        </p:spPr>
      </p:pic>
    </p:spTree>
    <p:extLst>
      <p:ext uri="{BB962C8B-B14F-4D97-AF65-F5344CB8AC3E}">
        <p14:creationId xmlns:p14="http://schemas.microsoft.com/office/powerpoint/2010/main" val="6929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K. and </a:t>
            </a:r>
            <a:r>
              <a:rPr lang="en-US" sz="3200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S. M. (</a:t>
            </a:r>
            <a:r>
              <a:rPr lang="en-US" sz="3200" dirty="0" smtClean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2008)</a:t>
            </a:r>
          </a:p>
        </p:txBody>
      </p:sp>
    </p:spTree>
    <p:extLst>
      <p:ext uri="{BB962C8B-B14F-4D97-AF65-F5344CB8AC3E}">
        <p14:creationId xmlns:p14="http://schemas.microsoft.com/office/powerpoint/2010/main" val="3937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Challenge</a:t>
            </a:r>
          </a:p>
          <a:p>
            <a:pPr marL="609600" indent="-609600" eaLnBrk="1" hangingPunct="1"/>
            <a:r>
              <a:rPr lang="en-US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M-rep parameters are:</a:t>
            </a:r>
          </a:p>
          <a:p>
            <a:pPr marL="1104900" lvl="1" indent="-5334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1104900" lvl="1" indent="-5334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1104900" lvl="1" indent="-5334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 (not comparable)</a:t>
            </a:r>
            <a:endParaRPr lang="en-US" sz="36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10000" y="2438400"/>
          <a:ext cx="17732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2" name="Equation" r:id="rId4" imgW="1295280" imgH="406080" progId="Equation.3">
                  <p:embed/>
                </p:oleObj>
              </mc:Choice>
              <mc:Fallback>
                <p:oleObj name="Equation" r:id="rId4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38400"/>
                        <a:ext cx="17732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048000" y="3048000"/>
          <a:ext cx="5762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3" name="Equation" r:id="rId6" imgW="419040" imgH="279360" progId="Equation.3">
                  <p:embed/>
                </p:oleObj>
              </mc:Choice>
              <mc:Fallback>
                <p:oleObj name="Equation" r:id="rId6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5762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7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Challenge</a:t>
            </a:r>
          </a:p>
          <a:p>
            <a:pPr marL="609600" indent="-609600"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M-rep parameters are:</a:t>
            </a:r>
          </a:p>
          <a:p>
            <a:pPr marL="1104900" lvl="1" indent="-5334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1104900" lvl="1" indent="-5334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1104900" lvl="1" indent="-5334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 (not comparable)</a:t>
            </a:r>
          </a:p>
          <a:p>
            <a:pPr marL="609600" indent="-609600"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Stuffed into a long vector</a:t>
            </a:r>
          </a:p>
          <a:p>
            <a:pPr marL="609600" indent="-609600" eaLnBrk="1" hangingPunct="1"/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many </a:t>
            </a:r>
            <a:r>
              <a:rPr lang="en-US" sz="36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these</a:t>
            </a: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810000" y="2438400"/>
          <a:ext cx="17732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6" name="Equation" r:id="rId4" imgW="1295280" imgH="406080" progId="Equation.3">
                  <p:embed/>
                </p:oleObj>
              </mc:Choice>
              <mc:Fallback>
                <p:oleObj name="Equation" r:id="rId4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38400"/>
                        <a:ext cx="17732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3048000" y="3048000"/>
          <a:ext cx="5762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7" name="Equation" r:id="rId6" imgW="419040" imgH="279360" progId="Equation.3">
                  <p:embed/>
                </p:oleObj>
              </mc:Choice>
              <mc:Fallback>
                <p:oleObj name="Equation" r:id="rId6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5762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3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  <a:endParaRPr lang="en-US" sz="4400" i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</p:spTree>
    <p:extLst>
      <p:ext uri="{BB962C8B-B14F-4D97-AF65-F5344CB8AC3E}">
        <p14:creationId xmlns:p14="http://schemas.microsoft.com/office/powerpoint/2010/main" val="26008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Representations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Challenge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 products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of:</a:t>
            </a:r>
          </a:p>
          <a:p>
            <a:pPr marL="1104900" lvl="1" indent="-5334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Locations</a:t>
            </a:r>
          </a:p>
          <a:p>
            <a:pPr marL="1104900" lvl="1" indent="-5334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Radii</a:t>
            </a:r>
          </a:p>
          <a:p>
            <a:pPr marL="1104900" lvl="1" indent="-5334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Angles     (not comparable)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Appropriate View: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Lie on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Curved Manifold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in higher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 Eucl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Space</a:t>
            </a:r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810000" y="2362200"/>
          <a:ext cx="17732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2" name="Equation" r:id="rId4" imgW="1295280" imgH="406080" progId="Equation.3">
                  <p:embed/>
                </p:oleObj>
              </mc:Choice>
              <mc:Fallback>
                <p:oleObj name="Equation" r:id="rId4" imgW="1295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62200"/>
                        <a:ext cx="17732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3048000" y="3048000"/>
          <a:ext cx="57626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83" name="Equation" r:id="rId6" imgW="419040" imgH="279360" progId="Equation.3">
                  <p:embed/>
                </p:oleObj>
              </mc:Choice>
              <mc:Fallback>
                <p:oleObj name="Equation" r:id="rId6" imgW="419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48000"/>
                        <a:ext cx="576263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 Based Shape Analysis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Start by Representing </a:t>
            </a:r>
            <a:r>
              <a:rPr lang="en-US" i="1" dirty="0" smtClean="0"/>
              <a:t>Shapes</a:t>
            </a:r>
            <a:r>
              <a:rPr lang="en-US" dirty="0" smtClean="0"/>
              <a:t> by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u="sng" dirty="0" smtClean="0"/>
              <a:t>Landmarks</a:t>
            </a:r>
            <a:r>
              <a:rPr lang="en-US" dirty="0" smtClean="0"/>
              <a:t> (points in R</a:t>
            </a:r>
            <a:r>
              <a:rPr lang="en-US" baseline="30000" dirty="0" smtClean="0"/>
              <a:t>2</a:t>
            </a:r>
            <a:r>
              <a:rPr lang="en-US" dirty="0" smtClean="0"/>
              <a:t> or R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srgbClr val="5B5249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5B524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5B5249"/>
                  </a:solidFill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700838" y="2819400"/>
          <a:ext cx="1611312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4" name="Equation" r:id="rId7" imgW="634680" imgH="1396800" progId="Equation.3">
                  <p:embed/>
                </p:oleObj>
              </mc:Choice>
              <mc:Fallback>
                <p:oleObj name="Equation" r:id="rId7" imgW="634680" imgH="139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0838" y="2819400"/>
                        <a:ext cx="1611312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2057400" y="3274367"/>
            <a:ext cx="42672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2133600" y="4648200"/>
            <a:ext cx="4267200" cy="68356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400800" y="5331767"/>
            <a:ext cx="304800" cy="23083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94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9065</TotalTime>
  <Words>2103</Words>
  <Application>Microsoft Office PowerPoint</Application>
  <PresentationFormat>On-screen Show (4:3)</PresentationFormat>
  <Paragraphs>654</Paragraphs>
  <Slides>80</Slides>
  <Notes>80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14_Nature</vt:lpstr>
      <vt:lpstr>Default Design</vt:lpstr>
      <vt:lpstr>Nature</vt:lpstr>
      <vt:lpstr>3_Default Design</vt:lpstr>
      <vt:lpstr>2_Default Design</vt:lpstr>
      <vt:lpstr>12_Nature</vt:lpstr>
      <vt:lpstr>Image File</vt:lpstr>
      <vt:lpstr>Equation</vt:lpstr>
      <vt:lpstr>Independent Component Analysis</vt:lpstr>
      <vt:lpstr>More ICA Examples</vt:lpstr>
      <vt:lpstr>ICA Overview</vt:lpstr>
      <vt:lpstr>Aside on Terminology</vt:lpstr>
      <vt:lpstr>HDMSS, Fan View </vt:lpstr>
      <vt:lpstr>HDMSS, Aoshima View </vt:lpstr>
      <vt:lpstr>HDMSS, Personal Choice </vt:lpstr>
      <vt:lpstr>Shapes As Data Objects</vt:lpstr>
      <vt:lpstr>Landmark Based Shape Analysis</vt:lpstr>
      <vt:lpstr>Landmark Based Shape Analysis</vt:lpstr>
      <vt:lpstr>Landmark Based Shape Analysis</vt:lpstr>
      <vt:lpstr>Landmark Based Shape Analysis</vt:lpstr>
      <vt:lpstr>Landmark Based Shape Analysis</vt:lpstr>
      <vt:lpstr>Shapes As Data Objects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OODA in Image Analysis</vt:lpstr>
      <vt:lpstr>OODA in Image Analysis</vt:lpstr>
      <vt:lpstr>OODA in Image Analysis</vt:lpstr>
      <vt:lpstr>OODA in Image Analysis</vt:lpstr>
      <vt:lpstr>OODA in Image Analysis</vt:lpstr>
      <vt:lpstr>OODA in Image Analysis</vt:lpstr>
      <vt:lpstr>OODA in Image Analysis</vt:lpstr>
      <vt:lpstr>OODA in Image Analysis</vt:lpstr>
      <vt:lpstr>OODA in Image Analysis</vt:lpstr>
      <vt:lpstr>Image Object Representation</vt:lpstr>
      <vt:lpstr>Landmark Representations</vt:lpstr>
      <vt:lpstr>Landmark Representations</vt:lpstr>
      <vt:lpstr>Landmark Representations</vt:lpstr>
      <vt:lpstr>Landmark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Boundary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  <vt:lpstr>Medial Representations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485</cp:revision>
  <dcterms:created xsi:type="dcterms:W3CDTF">2001-06-08T01:38:43Z</dcterms:created>
  <dcterms:modified xsi:type="dcterms:W3CDTF">2014-11-13T03:40:57Z</dcterms:modified>
</cp:coreProperties>
</file>