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33" r:id="rId2"/>
    <p:sldMasterId id="2147483946" r:id="rId3"/>
  </p:sldMasterIdLst>
  <p:notesMasterIdLst>
    <p:notesMasterId r:id="rId147"/>
  </p:notesMasterIdLst>
  <p:sldIdLst>
    <p:sldId id="2094" r:id="rId4"/>
    <p:sldId id="2095" r:id="rId5"/>
    <p:sldId id="2096" r:id="rId6"/>
    <p:sldId id="2108" r:id="rId7"/>
    <p:sldId id="2129" r:id="rId8"/>
    <p:sldId id="2134" r:id="rId9"/>
    <p:sldId id="2141" r:id="rId10"/>
    <p:sldId id="2147" r:id="rId11"/>
    <p:sldId id="2153" r:id="rId12"/>
    <p:sldId id="2157" r:id="rId13"/>
    <p:sldId id="2161" r:id="rId14"/>
    <p:sldId id="2167" r:id="rId15"/>
    <p:sldId id="2175" r:id="rId16"/>
    <p:sldId id="2180" r:id="rId17"/>
    <p:sldId id="2185" r:id="rId18"/>
    <p:sldId id="2186" r:id="rId19"/>
    <p:sldId id="2187" r:id="rId20"/>
    <p:sldId id="2191" r:id="rId21"/>
    <p:sldId id="2192" r:id="rId22"/>
    <p:sldId id="2193" r:id="rId23"/>
    <p:sldId id="2194" r:id="rId24"/>
    <p:sldId id="2195" r:id="rId25"/>
    <p:sldId id="2196" r:id="rId26"/>
    <p:sldId id="2197" r:id="rId27"/>
    <p:sldId id="2198" r:id="rId28"/>
    <p:sldId id="2199" r:id="rId29"/>
    <p:sldId id="2200" r:id="rId30"/>
    <p:sldId id="2201" r:id="rId31"/>
    <p:sldId id="2202" r:id="rId32"/>
    <p:sldId id="2203" r:id="rId33"/>
    <p:sldId id="2204" r:id="rId34"/>
    <p:sldId id="2205" r:id="rId35"/>
    <p:sldId id="2206" r:id="rId36"/>
    <p:sldId id="2207" r:id="rId37"/>
    <p:sldId id="2208" r:id="rId38"/>
    <p:sldId id="2209" r:id="rId39"/>
    <p:sldId id="2210" r:id="rId40"/>
    <p:sldId id="2211" r:id="rId41"/>
    <p:sldId id="2212" r:id="rId42"/>
    <p:sldId id="2213" r:id="rId43"/>
    <p:sldId id="2214" r:id="rId44"/>
    <p:sldId id="2215" r:id="rId45"/>
    <p:sldId id="2216" r:id="rId46"/>
    <p:sldId id="2217" r:id="rId47"/>
    <p:sldId id="2218" r:id="rId48"/>
    <p:sldId id="2219" r:id="rId49"/>
    <p:sldId id="2220" r:id="rId50"/>
    <p:sldId id="2221" r:id="rId51"/>
    <p:sldId id="2239" r:id="rId52"/>
    <p:sldId id="2222" r:id="rId53"/>
    <p:sldId id="2223" r:id="rId54"/>
    <p:sldId id="2224" r:id="rId55"/>
    <p:sldId id="2225" r:id="rId56"/>
    <p:sldId id="2226" r:id="rId57"/>
    <p:sldId id="2227" r:id="rId58"/>
    <p:sldId id="2228" r:id="rId59"/>
    <p:sldId id="2229" r:id="rId60"/>
    <p:sldId id="2230" r:id="rId61"/>
    <p:sldId id="2231" r:id="rId62"/>
    <p:sldId id="2232" r:id="rId63"/>
    <p:sldId id="2233" r:id="rId64"/>
    <p:sldId id="2234" r:id="rId65"/>
    <p:sldId id="2235" r:id="rId66"/>
    <p:sldId id="2236" r:id="rId67"/>
    <p:sldId id="2237" r:id="rId68"/>
    <p:sldId id="2238" r:id="rId69"/>
    <p:sldId id="2254" r:id="rId70"/>
    <p:sldId id="2255" r:id="rId71"/>
    <p:sldId id="2256" r:id="rId72"/>
    <p:sldId id="2257" r:id="rId73"/>
    <p:sldId id="2258" r:id="rId74"/>
    <p:sldId id="2259" r:id="rId75"/>
    <p:sldId id="2260" r:id="rId76"/>
    <p:sldId id="2261" r:id="rId77"/>
    <p:sldId id="2262" r:id="rId78"/>
    <p:sldId id="2263" r:id="rId79"/>
    <p:sldId id="2264" r:id="rId80"/>
    <p:sldId id="2265" r:id="rId81"/>
    <p:sldId id="2266" r:id="rId82"/>
    <p:sldId id="2267" r:id="rId83"/>
    <p:sldId id="2268" r:id="rId84"/>
    <p:sldId id="2269" r:id="rId85"/>
    <p:sldId id="2270" r:id="rId86"/>
    <p:sldId id="2271" r:id="rId87"/>
    <p:sldId id="2272" r:id="rId88"/>
    <p:sldId id="2273" r:id="rId89"/>
    <p:sldId id="2274" r:id="rId90"/>
    <p:sldId id="2275" r:id="rId91"/>
    <p:sldId id="2276" r:id="rId92"/>
    <p:sldId id="2277" r:id="rId93"/>
    <p:sldId id="2278" r:id="rId94"/>
    <p:sldId id="2279" r:id="rId95"/>
    <p:sldId id="2280" r:id="rId96"/>
    <p:sldId id="2281" r:id="rId97"/>
    <p:sldId id="2282" r:id="rId98"/>
    <p:sldId id="2283" r:id="rId99"/>
    <p:sldId id="2284" r:id="rId100"/>
    <p:sldId id="2285" r:id="rId101"/>
    <p:sldId id="2286" r:id="rId102"/>
    <p:sldId id="2287" r:id="rId103"/>
    <p:sldId id="2288" r:id="rId104"/>
    <p:sldId id="2289" r:id="rId105"/>
    <p:sldId id="2290" r:id="rId106"/>
    <p:sldId id="2291" r:id="rId107"/>
    <p:sldId id="2292" r:id="rId108"/>
    <p:sldId id="2293" r:id="rId109"/>
    <p:sldId id="2294" r:id="rId110"/>
    <p:sldId id="2295" r:id="rId111"/>
    <p:sldId id="2296" r:id="rId112"/>
    <p:sldId id="2297" r:id="rId113"/>
    <p:sldId id="2298" r:id="rId114"/>
    <p:sldId id="2299" r:id="rId115"/>
    <p:sldId id="2300" r:id="rId116"/>
    <p:sldId id="2301" r:id="rId117"/>
    <p:sldId id="2302" r:id="rId118"/>
    <p:sldId id="2303" r:id="rId119"/>
    <p:sldId id="2304" r:id="rId120"/>
    <p:sldId id="2305" r:id="rId121"/>
    <p:sldId id="2306" r:id="rId122"/>
    <p:sldId id="2307" r:id="rId123"/>
    <p:sldId id="2308" r:id="rId124"/>
    <p:sldId id="2309" r:id="rId125"/>
    <p:sldId id="2310" r:id="rId126"/>
    <p:sldId id="2311" r:id="rId127"/>
    <p:sldId id="2312" r:id="rId128"/>
    <p:sldId id="2313" r:id="rId129"/>
    <p:sldId id="2314" r:id="rId130"/>
    <p:sldId id="2315" r:id="rId131"/>
    <p:sldId id="2316" r:id="rId132"/>
    <p:sldId id="2317" r:id="rId133"/>
    <p:sldId id="2318" r:id="rId134"/>
    <p:sldId id="2319" r:id="rId135"/>
    <p:sldId id="2320" r:id="rId136"/>
    <p:sldId id="2327" r:id="rId137"/>
    <p:sldId id="2328" r:id="rId138"/>
    <p:sldId id="2329" r:id="rId139"/>
    <p:sldId id="2330" r:id="rId140"/>
    <p:sldId id="2331" r:id="rId141"/>
    <p:sldId id="2332" r:id="rId142"/>
    <p:sldId id="2333" r:id="rId143"/>
    <p:sldId id="2334" r:id="rId144"/>
    <p:sldId id="2335" r:id="rId145"/>
    <p:sldId id="2244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5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4.wmf"/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6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6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CA00E-420B-4AC4-9370-95A41B2DDD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2BA1-803B-47C7-8EAF-66E1A1864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A1BCC-9A84-408D-98B6-469B60FEAA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50A0-A13E-4004-92B2-78CD9424E8F5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5247-04B6-4E97-A5B5-009A021D6C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6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7025-38B0-436D-A96E-8C95B8CDB50D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E7BB-3B40-4BC3-9C3B-CE6A8206D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3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3E1A9-7B19-4BF0-B828-D1D0E9B95B9D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6EC80-9E49-41AB-8692-70F862175A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1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C417-F38C-4746-9337-5D17062CB9EA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3D50-3621-4352-B727-7DEDD49C2D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1120-C5B1-45FC-A56D-ECEB2545389B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A8FA1-4DA6-465E-81E6-A7D6B0A59E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B6DB-97C7-4AB5-B0C2-D737F32014D4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DA84-4242-4D76-9C65-5B7054C33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3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320C-03D1-4787-8209-C3D27774F4D7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ACDE3-D195-4446-87CA-E18B47220B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0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FDE9-21A9-4229-9741-E0A8CC508ACF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031A-AFE6-4E21-8239-C5248341DB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53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0F2E-0A65-450C-BFC0-41121971598C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A6A3-BDE6-4F5F-9223-4EBBAFA199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59887-12BB-4AB5-AC71-AED2E435C0B1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35ED5-0921-46BE-8ED6-AF7D55A28E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F3A5-BD99-4866-BA0F-3136DD08971F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4A3B1-B3E6-4228-B89D-7F78128F29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32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BBD75-BFFB-4ABA-8097-AC6533B6D0E8}" type="datetimeFigureOut">
              <a:rPr lang="en-US">
                <a:solidFill>
                  <a:srgbClr val="FFFFFF"/>
                </a:solidFill>
              </a:rPr>
              <a:pPr/>
              <a:t>11/5/2014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53151-2FD7-4547-B266-F6F2B650C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9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4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3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9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D2C47BB2-C92E-48E9-9AFB-9086ACF4CAD3}" type="datetimeFigureOut">
              <a:rPr lang="en-US" smtClean="0">
                <a:solidFill>
                  <a:srgbClr val="FFFFFF"/>
                </a:solidFill>
              </a:rPr>
              <a:pPr/>
              <a:t>11/5/2014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154454B-7533-4FDB-AED3-8312CD0C70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43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57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34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80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80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4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46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47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48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7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53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52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70.wmf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5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59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90.wmf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6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wmf"/><Relationship Id="rId14" Type="http://schemas.openxmlformats.org/officeDocument/2006/relationships/image" Target="../media/image24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3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66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6.wmf"/><Relationship Id="rId18" Type="http://schemas.openxmlformats.org/officeDocument/2006/relationships/image" Target="../media/image29.png"/><Relationship Id="rId3" Type="http://schemas.openxmlformats.org/officeDocument/2006/relationships/video" Target="../media/media1.avi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8.wmf"/><Relationship Id="rId2" Type="http://schemas.microsoft.com/office/2007/relationships/media" Target="../media/media1.avi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8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30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3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2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59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0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60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89.bin"/><Relationship Id="rId5" Type="http://schemas.openxmlformats.org/officeDocument/2006/relationships/image" Target="../media/image59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63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64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3.bin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64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0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0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0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67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1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5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6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76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31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simulate from null distribution using: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	where				  (indep.)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invariance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this work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(and location invariance)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3276600"/>
          <a:ext cx="2895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8" name="Equation" r:id="rId4" imgW="1790640" imgH="406080" progId="Equation.3">
                  <p:embed/>
                </p:oleObj>
              </mc:Choice>
              <mc:Fallback>
                <p:oleObj name="Equation" r:id="rId4" imgW="1790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2895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609600" y="2590800"/>
          <a:ext cx="1336675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9" name="Equation" r:id="rId6" imgW="825480" imgH="1371600" progId="Equation.3">
                  <p:embed/>
                </p:oleObj>
              </mc:Choice>
              <mc:Fallback>
                <p:oleObj name="Equation" r:id="rId6" imgW="825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336675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 r="-379" b="-1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30434576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6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39758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7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9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35052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58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3340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3505200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1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5" name="Oval 24"/>
          <p:cNvSpPr/>
          <p:nvPr/>
        </p:nvSpPr>
        <p:spPr>
          <a:xfrm>
            <a:off x="2209800" y="28194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19400" y="5257800"/>
            <a:ext cx="1295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05500"/>
            <a:ext cx="228600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349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495800" y="5334000"/>
            <a:ext cx="1295400" cy="762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10801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7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7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JRSS-B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Biometrika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Refused)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05336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1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2362200" y="3287714"/>
            <a:ext cx="1143000" cy="174148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(2010),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974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Microarrays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645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69455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52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24475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53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extend to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4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3429000" y="4495800"/>
          <a:ext cx="1550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5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5509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6" name="Equation" r:id="rId8" imgW="2171520" imgH="291960" progId="Equation.3">
                  <p:embed/>
                </p:oleObj>
              </mc:Choice>
              <mc:Fallback>
                <p:oleObj name="Equation" r:id="rId8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7" name="Equation" r:id="rId10" imgW="241200" imgH="215640" progId="Equation.3">
                  <p:embed/>
                </p:oleObj>
              </mc:Choice>
              <mc:Fallback>
                <p:oleObj name="Equation" r:id="rId1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9630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3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63378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4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63839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5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7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96491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1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35439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2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14823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3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97839"/>
              </p:ext>
            </p:extLst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4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32353"/>
              </p:ext>
            </p:extLst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5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(Reality Check, Suggested by Reviewer)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750300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7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Independent of Sample Size,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true for  n = 1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(!?!)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96146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1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7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Independent of Sample Size,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true for  n = 1   (!?!)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Reviewers Conclusion:  Absurd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shows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assumption too strong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practice ???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26688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5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4114800" y="1916112"/>
            <a:ext cx="2590800" cy="67468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267200" y="2590800"/>
            <a:ext cx="1114567" cy="251460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2114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RNAseq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8/23/12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~ 1700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 = 180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244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20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Theoretical Separation: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 -            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34624"/>
              </p:ext>
            </p:extLst>
          </p:nvPr>
        </p:nvGraphicFramePr>
        <p:xfrm>
          <a:off x="4572000" y="2433637"/>
          <a:ext cx="1066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6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3637"/>
                        <a:ext cx="10668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86894"/>
              </p:ext>
            </p:extLst>
          </p:nvPr>
        </p:nvGraphicFramePr>
        <p:xfrm>
          <a:off x="3200400" y="3505200"/>
          <a:ext cx="1106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7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106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Theoretical Separation: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 -            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Mathematically Driven Conclusion: </a:t>
            </a:r>
          </a:p>
          <a:p>
            <a:pPr marL="533400" indent="-5334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Real Data Signals Are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Strong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27745"/>
              </p:ext>
            </p:extLst>
          </p:nvPr>
        </p:nvGraphicFramePr>
        <p:xfrm>
          <a:off x="4572000" y="2433637"/>
          <a:ext cx="1066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0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3637"/>
                        <a:ext cx="10668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9572"/>
              </p:ext>
            </p:extLst>
          </p:nvPr>
        </p:nvGraphicFramePr>
        <p:xfrm>
          <a:off x="3200400" y="3505200"/>
          <a:ext cx="1106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1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106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  <a:endParaRPr lang="en-US" sz="2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28743217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1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2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3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4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5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25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Recall,    for           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16345"/>
              </p:ext>
            </p:extLst>
          </p:nvPr>
        </p:nvGraphicFramePr>
        <p:xfrm>
          <a:off x="2667000" y="2743200"/>
          <a:ext cx="817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44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8175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84420"/>
              </p:ext>
            </p:extLst>
          </p:nvPr>
        </p:nvGraphicFramePr>
        <p:xfrm>
          <a:off x="2743200" y="33909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45" name="Equation" r:id="rId6" imgW="1091726" imgH="215806" progId="Equation.3">
                  <p:embed/>
                </p:oleObj>
              </mc:Choice>
              <mc:Fallback>
                <p:oleObj name="Equation" r:id="rId6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09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2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Recall,    for           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 Strong Inconsistency: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20588"/>
              </p:ext>
            </p:extLst>
          </p:nvPr>
        </p:nvGraphicFramePr>
        <p:xfrm>
          <a:off x="2667000" y="2743200"/>
          <a:ext cx="817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2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8175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58301"/>
              </p:ext>
            </p:extLst>
          </p:nvPr>
        </p:nvGraphicFramePr>
        <p:xfrm>
          <a:off x="2743200" y="33909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3" name="Equation" r:id="rId6" imgW="1091726" imgH="215806" progId="Equation.3">
                  <p:embed/>
                </p:oleObj>
              </mc:Choice>
              <mc:Fallback>
                <p:oleObj name="Equation" r:id="rId6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09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34301"/>
              </p:ext>
            </p:extLst>
          </p:nvPr>
        </p:nvGraphicFramePr>
        <p:xfrm>
          <a:off x="1192212" y="4314825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4" name="Equation" r:id="rId8" imgW="342603" imgH="177646" progId="Equation.3">
                  <p:embed/>
                </p:oleObj>
              </mc:Choice>
              <mc:Fallback>
                <p:oleObj name="Equation" r:id="rId8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2" y="4314825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10867"/>
              </p:ext>
            </p:extLst>
          </p:nvPr>
        </p:nvGraphicFramePr>
        <p:xfrm>
          <a:off x="2590800" y="5029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5" name="Equation" r:id="rId10" imgW="1219200" imgH="228600" progId="Equation.3">
                  <p:embed/>
                </p:oleObj>
              </mc:Choice>
              <mc:Fallback>
                <p:oleObj name="Equation" r:id="rId10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286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What we study in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PCA scatterplots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84018"/>
              </p:ext>
            </p:extLst>
          </p:nvPr>
        </p:nvGraphicFramePr>
        <p:xfrm>
          <a:off x="2798763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5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2514600" y="4114800"/>
            <a:ext cx="2286000" cy="838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                     and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06287"/>
              </p:ext>
            </p:extLst>
          </p:nvPr>
        </p:nvGraphicFramePr>
        <p:xfrm>
          <a:off x="2590800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6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91724"/>
              </p:ext>
            </p:extLst>
          </p:nvPr>
        </p:nvGraphicFramePr>
        <p:xfrm>
          <a:off x="5715000" y="4191000"/>
          <a:ext cx="17732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7" name="Equation" r:id="rId6" imgW="647419" imgH="253890" progId="Equation.3">
                  <p:embed/>
                </p:oleObj>
              </mc:Choice>
              <mc:Fallback>
                <p:oleObj name="Equation" r:id="rId6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17732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7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                     and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Can Show                        (Random!)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to Dan 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</a:rPr>
              <a:t>Shen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32676"/>
              </p:ext>
            </p:extLst>
          </p:nvPr>
        </p:nvGraphicFramePr>
        <p:xfrm>
          <a:off x="2590800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7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67097"/>
              </p:ext>
            </p:extLst>
          </p:nvPr>
        </p:nvGraphicFramePr>
        <p:xfrm>
          <a:off x="5715000" y="4191000"/>
          <a:ext cx="17732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8" name="Equation" r:id="rId6" imgW="647419" imgH="253890" progId="Equation.3">
                  <p:embed/>
                </p:oleObj>
              </mc:Choice>
              <mc:Fallback>
                <p:oleObj name="Equation" r:id="rId6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17732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74398"/>
              </p:ext>
            </p:extLst>
          </p:nvPr>
        </p:nvGraphicFramePr>
        <p:xfrm>
          <a:off x="3454400" y="5105400"/>
          <a:ext cx="22606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9" name="Equation" r:id="rId8" imgW="825480" imgH="469800" progId="Equation.3">
                  <p:embed/>
                </p:oleObj>
              </mc:Choice>
              <mc:Fallback>
                <p:oleObj name="Equation" r:id="rId8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5105400"/>
                        <a:ext cx="2260600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1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10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392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19248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48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3148508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49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50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51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52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Same Realization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r="-1527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87121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1" name="Equation" r:id="rId5" imgW="825480" imgH="469800" progId="Equation.3">
                  <p:embed/>
                </p:oleObj>
              </mc:Choice>
              <mc:Fallback>
                <p:oleObj name="Equation" r:id="rId5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267200" y="4343400"/>
            <a:ext cx="28194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Axes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Inconsistent Scales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 are Still Useful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65481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5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14317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Result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65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0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0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1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1565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Answer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         El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Karoui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(2010)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2551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1592304-F937-4EE0-AE61-73F6FD838E9C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Surprisingly rigid structure in 	random data?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4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5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6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7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42456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8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9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1E6C0D8-4B8F-47D0-9314-20047EA65400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3438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yet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15209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Additional Results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Batch Adjustment:   Xuxin Liu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Intuition from above: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Key is sizes of biological subtypes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Differing ratio trips up mean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DWD more robust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Mathematics behind this?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2322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86800" cy="838201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90600"/>
            <a:ext cx="8305800" cy="54102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 Recall HDLSS Simulation Results,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Comparing DWD, SVM &amp; Others, from 10/21/14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Approach: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different known phenomena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Sample Sizes</a:t>
            </a:r>
          </a:p>
          <a:p>
            <a:pPr marL="609600" indent="-609600" eaLnBrk="1" hangingPunct="1">
              <a:lnSpc>
                <a:spcPct val="110000"/>
              </a:lnSpc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wide range of dimensions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20"/>
          <p:cNvGraphicFramePr>
            <a:graphicFrameLocks noChangeAspect="1"/>
          </p:cNvGraphicFramePr>
          <p:nvPr/>
        </p:nvGraphicFramePr>
        <p:xfrm>
          <a:off x="3505200" y="4495800"/>
          <a:ext cx="2432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7" name="Equation" r:id="rId4" imgW="1523880" imgH="368280" progId="Equation.3">
                  <p:embed/>
                </p:oleObj>
              </mc:Choice>
              <mc:Fallback>
                <p:oleObj name="Equation" r:id="rId4" imgW="1523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24320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2"/>
          <p:cNvGraphicFramePr>
            <a:graphicFrameLocks noChangeAspect="1"/>
          </p:cNvGraphicFramePr>
          <p:nvPr/>
        </p:nvGraphicFramePr>
        <p:xfrm>
          <a:off x="2428875" y="5867400"/>
          <a:ext cx="47482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8" name="Equation" r:id="rId6" imgW="3098520" imgH="342720" progId="Equation.3">
                  <p:embed/>
                </p:oleObj>
              </mc:Choice>
              <mc:Fallback>
                <p:oleObj name="Equation" r:id="rId6" imgW="309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867400"/>
                        <a:ext cx="47482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3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DiProPerm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significance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4133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34520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1541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2893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 Geometric Representation)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8374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99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</p:txBody>
      </p:sp>
    </p:spTree>
    <p:extLst>
      <p:ext uri="{BB962C8B-B14F-4D97-AF65-F5344CB8AC3E}">
        <p14:creationId xmlns:p14="http://schemas.microsoft.com/office/powerpoint/2010/main" val="10092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</p:txBody>
      </p:sp>
    </p:spTree>
    <p:extLst>
      <p:ext uri="{BB962C8B-B14F-4D97-AF65-F5344CB8AC3E}">
        <p14:creationId xmlns:p14="http://schemas.microsoft.com/office/powerpoint/2010/main" val="31702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9177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33762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moments?</a:t>
            </a:r>
          </a:p>
        </p:txBody>
      </p:sp>
    </p:spTree>
    <p:extLst>
      <p:ext uri="{BB962C8B-B14F-4D97-AF65-F5344CB8AC3E}">
        <p14:creationId xmlns:p14="http://schemas.microsoft.com/office/powerpoint/2010/main" val="429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moments?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Mild Eigenvalue condition on Theoretical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(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Chi, 2007)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non-independent:    use “mixing conditions”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Mild Eigenvalue condition on Theoretical Cov.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(Ahn, Marron, Muller &amp; Chi, 2007)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All based on simple “Laws of Large Numbers”</a:t>
            </a:r>
            <a:r>
              <a:rPr lang="en-US" sz="180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4225" y="4518025"/>
          <a:ext cx="193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70" name="Equation" r:id="rId4" imgW="88560" imgH="304560" progId="Equation.3">
                  <p:embed/>
                </p:oleObj>
              </mc:Choice>
              <mc:Fallback>
                <p:oleObj name="Equation" r:id="rId4" imgW="88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518025"/>
                        <a:ext cx="1936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7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3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4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(min possible)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(much weaker than previous mixing conditions…)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8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9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0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3" name="Straight Arrow Connector 24"/>
          <p:cNvCxnSpPr>
            <a:cxnSpLocks noChangeShapeType="1"/>
          </p:cNvCxnSpPr>
          <p:nvPr/>
        </p:nvCxnSpPr>
        <p:spPr bwMode="auto">
          <a:xfrm flipV="1">
            <a:off x="6705600" y="4419600"/>
            <a:ext cx="1447800" cy="4572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34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8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And is used to test “sphericity” of dist’n,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“are all cov’nce eigenvalues the same?”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4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13106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63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64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3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4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1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2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3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4" name="Equation" r:id="rId10" imgW="393480" imgH="393480" progId="Equation.3">
                  <p:embed/>
                </p:oleObj>
              </mc:Choice>
              <mc:Fallback>
                <p:oleObj name="Equation" r:id="rId10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So assumption                is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 mild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Much weaker than mixing conditions</a:t>
            </a:r>
          </a:p>
          <a:p>
            <a:pPr eaLnBrk="1" hangingPunct="1">
              <a:lnSpc>
                <a:spcPct val="12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0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1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57600" y="47244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2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3" name="Equation" r:id="rId10" imgW="330120" imgH="177480" progId="Equation.3">
                  <p:embed/>
                </p:oleObj>
              </mc:Choice>
              <mc:Fallback>
                <p:oleObj name="Equation" r:id="rId10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4" name="Equation" r:id="rId12" imgW="393480" imgH="393480" progId="Equation.3">
                  <p:embed/>
                </p:oleObj>
              </mc:Choice>
              <mc:Fallback>
                <p:oleObj name="Equation" r:id="rId12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67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68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Not so strong as before: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6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7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429000" y="5638800"/>
          <a:ext cx="4191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8" name="Equation" r:id="rId8" imgW="2920680" imgH="431640" progId="Equation.3">
                  <p:embed/>
                </p:oleObj>
              </mc:Choice>
              <mc:Fallback>
                <p:oleObj name="Equation" r:id="rId8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4191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6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06" name="Equation" r:id="rId4" imgW="1447560" imgH="304560" progId="Equation.3">
                  <p:embed/>
                </p:oleObj>
              </mc:Choice>
              <mc:Fallback>
                <p:oleObj name="Equation" r:id="rId4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7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8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3570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Won’t get: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4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5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65363" y="5334000"/>
          <a:ext cx="45577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6" name="Equation" r:id="rId8" imgW="1688760" imgH="304560" progId="Equation.3">
                  <p:embed/>
                </p:oleObj>
              </mc:Choice>
              <mc:Fallback>
                <p:oleObj name="Equation" r:id="rId8" imgW="1688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334000"/>
                        <a:ext cx="45577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Models phenomenon of “increasing data”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So other flavors are useless???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9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4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9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depend’ce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10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3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depend’ce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= 0!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6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0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indep’dent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depend’ce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cov = 0!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statistical folklore: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Covariance = 0                Independence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5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343400" y="5410200"/>
          <a:ext cx="603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6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603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343400" y="54102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43400" y="54102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7788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(Note: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Using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ultivariate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Gaussian)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64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65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66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With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 dependence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Yet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</a:t>
            </a:r>
          </a:p>
          <a:p>
            <a:pPr marL="0" indent="0" eaLnBrk="1" hangingPunct="1">
              <a:lnSpc>
                <a:spcPct val="125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          ,    define    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7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8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676400" y="5486400"/>
          <a:ext cx="10826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9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0826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4800600" y="4953000"/>
          <a:ext cx="364966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0" name="Equation" r:id="rId12" imgW="1155600" imgH="507960" progId="Equation.3">
                  <p:embed/>
                </p:oleObj>
              </mc:Choice>
              <mc:Fallback>
                <p:oleObj name="Equation" r:id="rId12" imgW="1155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364966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Even desirable!  (find additional insights)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7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</p:txBody>
      </p:sp>
    </p:spTree>
    <p:extLst>
      <p:ext uri="{BB962C8B-B14F-4D97-AF65-F5344CB8AC3E}">
        <p14:creationId xmlns:p14="http://schemas.microsoft.com/office/powerpoint/2010/main" val="14610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</p:txBody>
      </p:sp>
    </p:spTree>
    <p:extLst>
      <p:ext uri="{BB962C8B-B14F-4D97-AF65-F5344CB8AC3E}">
        <p14:creationId xmlns:p14="http://schemas.microsoft.com/office/powerpoint/2010/main" val="1974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29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30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31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32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Lebesgue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By continuity,               with  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1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2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3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3505200" y="5486400"/>
          <a:ext cx="104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4" name="Equation" r:id="rId9" imgW="330120" imgH="190440" progId="Equation.3">
                  <p:embed/>
                </p:oleObj>
              </mc:Choice>
              <mc:Fallback>
                <p:oleObj name="Equation" r:id="rId9" imgW="330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1041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5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0"/>
          <p:cNvGraphicFramePr>
            <a:graphicFrameLocks noChangeAspect="1"/>
          </p:cNvGraphicFramePr>
          <p:nvPr/>
        </p:nvGraphicFramePr>
        <p:xfrm>
          <a:off x="5867400" y="54102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6" name="Equation" r:id="rId13" imgW="863280" imgH="215640" progId="Equation.3">
                  <p:embed/>
                </p:oleObj>
              </mc:Choice>
              <mc:Fallback>
                <p:oleObj name="Equation" r:id="rId13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68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69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70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0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1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2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3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4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2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marginals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Shows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means more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than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Gaussian Marginals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7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8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9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0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9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2343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Where are Data?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Near Peak of Density?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                           Thanks to:  psycnet.apa.org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6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7" name="Equation" r:id="rId6" imgW="2590560" imgH="1320480" progId="Equation.3">
                  <p:embed/>
                </p:oleObj>
              </mc:Choice>
              <mc:Fallback>
                <p:oleObj name="Equation" r:id="rId6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 descr="https://encrypted-tbn1.gstatic.com/images?q=tbn:ANd9GcT9fokErCSWqHo3mPTmglRopXaKC7g0FRji7nLjiA1y5AUYlK-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00600" y="4572000"/>
            <a:ext cx="2643188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3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1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Note:  Critical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Parameter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37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Turns out:  Direction Doesn’t Matter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68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69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3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Good are Empirical Versions,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 Estimates?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9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0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638800" y="5715000"/>
          <a:ext cx="317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1" name="Equation" r:id="rId8" imgW="965160" imgH="266400" progId="Equation.3">
                  <p:embed/>
                </p:oleObj>
              </mc:Choice>
              <mc:Fallback>
                <p:oleObj name="Equation" r:id="rId8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7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53480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6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63130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7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105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(spike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big enough):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7590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4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48385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5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99930"/>
              </p:ext>
            </p:extLst>
          </p:nvPr>
        </p:nvGraphicFramePr>
        <p:xfrm>
          <a:off x="1219200" y="4724400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6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25075"/>
              </p:ext>
            </p:extLst>
          </p:nvPr>
        </p:nvGraphicFramePr>
        <p:xfrm>
          <a:off x="2743200" y="5410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7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254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99033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7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Contained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26105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8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89526"/>
              </p:ext>
            </p:extLst>
          </p:nvPr>
        </p:nvGraphicFramePr>
        <p:xfrm>
          <a:off x="1219200" y="5124565"/>
          <a:ext cx="990600" cy="51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9" name="Equation" r:id="rId6" imgW="342603" imgH="177646" progId="Equation.3">
                  <p:embed/>
                </p:oleObj>
              </mc:Choice>
              <mc:Fallback>
                <p:oleObj name="Equation" r:id="rId6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24565"/>
                        <a:ext cx="990600" cy="514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2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05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196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" charset="0"/>
              </a:rPr>
              <a:t>density w. r. t. Lebesgue Measure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5951153"/>
              </p:ext>
            </p:extLst>
          </p:nvPr>
        </p:nvGraphicFramePr>
        <p:xfrm>
          <a:off x="1371600" y="11430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4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5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6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4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29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3424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3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091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when                  as Well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4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4457"/>
              </p:ext>
            </p:extLst>
          </p:nvPr>
        </p:nvGraphicFramePr>
        <p:xfrm>
          <a:off x="4360862" y="5562600"/>
          <a:ext cx="15065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5" name="Equation" r:id="rId6" imgW="444240" imgH="139680" progId="Equation.3">
                  <p:embed/>
                </p:oleObj>
              </mc:Choice>
              <mc:Fallback>
                <p:oleObj name="Equation" r:id="rId6" imgW="4442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2" y="5562600"/>
                        <a:ext cx="15065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53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63168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01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80052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32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33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4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PCA Conditions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Noise Still  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9907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3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4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80670"/>
              </p:ext>
            </p:extLst>
          </p:nvPr>
        </p:nvGraphicFramePr>
        <p:xfrm>
          <a:off x="7667725" y="5791200"/>
          <a:ext cx="147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5" name="Equation" r:id="rId8" imgW="545760" imgH="253800" progId="Equation.3">
                  <p:embed/>
                </p:oleObj>
              </mc:Choice>
              <mc:Fallback>
                <p:oleObj name="Equation" r:id="rId8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725" y="5791200"/>
                        <a:ext cx="1476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some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Cond.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98684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0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1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Conclude: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some 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 Condition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159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51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655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65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5184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2959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19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716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142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216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</a:t>
                </a:r>
                <a:r>
                  <a:rPr lang="en-US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1986 version)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Better, Newer References???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727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 Used 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Rho – 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5962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217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</TotalTime>
  <Words>4394</Words>
  <Application>Microsoft Office PowerPoint</Application>
  <PresentationFormat>On-screen Show (4:3)</PresentationFormat>
  <Paragraphs>1081</Paragraphs>
  <Slides>143</Slides>
  <Notes>143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12_Default Design</vt:lpstr>
      <vt:lpstr>13_Default Design</vt:lpstr>
      <vt:lpstr>6_Default Design</vt:lpstr>
      <vt:lpstr>Equation</vt:lpstr>
      <vt:lpstr>SigClust Gaussian null distribution - Simulation</vt:lpstr>
      <vt:lpstr>SigClust Gaussian null distribution - Simulation</vt:lpstr>
      <vt:lpstr>An example (details to follow)</vt:lpstr>
      <vt:lpstr>SigClust Real Data Results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HDLSS Asy’s: Geometrical Represen’tion</vt:lpstr>
      <vt:lpstr>HDLSS Asy’s: Geometrical Represen’tion</vt:lpstr>
      <vt:lpstr>HDLSS Asy’s: Geometrical Represen’tion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Additional Results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315</cp:revision>
  <dcterms:created xsi:type="dcterms:W3CDTF">2001-06-08T01:38:43Z</dcterms:created>
  <dcterms:modified xsi:type="dcterms:W3CDTF">2014-11-05T19:20:17Z</dcterms:modified>
</cp:coreProperties>
</file>