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89" r:id="rId2"/>
    <p:sldMasterId id="2147483802" r:id="rId3"/>
    <p:sldMasterId id="2147483814" r:id="rId4"/>
  </p:sldMasterIdLst>
  <p:notesMasterIdLst>
    <p:notesMasterId r:id="rId138"/>
  </p:notesMasterIdLst>
  <p:sldIdLst>
    <p:sldId id="1526" r:id="rId5"/>
    <p:sldId id="1479" r:id="rId6"/>
    <p:sldId id="1504" r:id="rId7"/>
    <p:sldId id="1528" r:id="rId8"/>
    <p:sldId id="1534" r:id="rId9"/>
    <p:sldId id="1544" r:id="rId10"/>
    <p:sldId id="1545" r:id="rId11"/>
    <p:sldId id="1546" r:id="rId12"/>
    <p:sldId id="1547" r:id="rId13"/>
    <p:sldId id="1548" r:id="rId14"/>
    <p:sldId id="1549" r:id="rId15"/>
    <p:sldId id="1550" r:id="rId16"/>
    <p:sldId id="1551" r:id="rId17"/>
    <p:sldId id="1552" r:id="rId18"/>
    <p:sldId id="1553" r:id="rId19"/>
    <p:sldId id="1554" r:id="rId20"/>
    <p:sldId id="1555" r:id="rId21"/>
    <p:sldId id="1556" r:id="rId22"/>
    <p:sldId id="1557" r:id="rId23"/>
    <p:sldId id="1558" r:id="rId24"/>
    <p:sldId id="1559" r:id="rId25"/>
    <p:sldId id="1560" r:id="rId26"/>
    <p:sldId id="1561" r:id="rId27"/>
    <p:sldId id="1562" r:id="rId28"/>
    <p:sldId id="1563" r:id="rId29"/>
    <p:sldId id="1564" r:id="rId30"/>
    <p:sldId id="1565" r:id="rId31"/>
    <p:sldId id="1566" r:id="rId32"/>
    <p:sldId id="1567" r:id="rId33"/>
    <p:sldId id="1568" r:id="rId34"/>
    <p:sldId id="1569" r:id="rId35"/>
    <p:sldId id="1570" r:id="rId36"/>
    <p:sldId id="1571" r:id="rId37"/>
    <p:sldId id="1572" r:id="rId38"/>
    <p:sldId id="1573" r:id="rId39"/>
    <p:sldId id="1574" r:id="rId40"/>
    <p:sldId id="1575" r:id="rId41"/>
    <p:sldId id="1576" r:id="rId42"/>
    <p:sldId id="1577" r:id="rId43"/>
    <p:sldId id="1578" r:id="rId44"/>
    <p:sldId id="1579" r:id="rId45"/>
    <p:sldId id="1580" r:id="rId46"/>
    <p:sldId id="1581" r:id="rId47"/>
    <p:sldId id="1582" r:id="rId48"/>
    <p:sldId id="1583" r:id="rId49"/>
    <p:sldId id="1584" r:id="rId50"/>
    <p:sldId id="1585" r:id="rId51"/>
    <p:sldId id="1586" r:id="rId52"/>
    <p:sldId id="1587" r:id="rId53"/>
    <p:sldId id="1588" r:id="rId54"/>
    <p:sldId id="1589" r:id="rId55"/>
    <p:sldId id="1590" r:id="rId56"/>
    <p:sldId id="1591" r:id="rId57"/>
    <p:sldId id="1592" r:id="rId58"/>
    <p:sldId id="1593" r:id="rId59"/>
    <p:sldId id="1594" r:id="rId60"/>
    <p:sldId id="1595" r:id="rId61"/>
    <p:sldId id="1596" r:id="rId62"/>
    <p:sldId id="1597" r:id="rId63"/>
    <p:sldId id="1598" r:id="rId64"/>
    <p:sldId id="1599" r:id="rId65"/>
    <p:sldId id="1600" r:id="rId66"/>
    <p:sldId id="1601" r:id="rId67"/>
    <p:sldId id="1602" r:id="rId68"/>
    <p:sldId id="1603" r:id="rId69"/>
    <p:sldId id="1604" r:id="rId70"/>
    <p:sldId id="1605" r:id="rId71"/>
    <p:sldId id="1606" r:id="rId72"/>
    <p:sldId id="1607" r:id="rId73"/>
    <p:sldId id="1608" r:id="rId74"/>
    <p:sldId id="1609" r:id="rId75"/>
    <p:sldId id="1610" r:id="rId76"/>
    <p:sldId id="1611" r:id="rId77"/>
    <p:sldId id="1612" r:id="rId78"/>
    <p:sldId id="1613" r:id="rId79"/>
    <p:sldId id="1614" r:id="rId80"/>
    <p:sldId id="1615" r:id="rId81"/>
    <p:sldId id="1616" r:id="rId82"/>
    <p:sldId id="1617" r:id="rId83"/>
    <p:sldId id="1618" r:id="rId84"/>
    <p:sldId id="1619" r:id="rId85"/>
    <p:sldId id="1620" r:id="rId86"/>
    <p:sldId id="1621" r:id="rId87"/>
    <p:sldId id="1622" r:id="rId88"/>
    <p:sldId id="1623" r:id="rId89"/>
    <p:sldId id="1624" r:id="rId90"/>
    <p:sldId id="1625" r:id="rId91"/>
    <p:sldId id="1626" r:id="rId92"/>
    <p:sldId id="1627" r:id="rId93"/>
    <p:sldId id="1628" r:id="rId94"/>
    <p:sldId id="1629" r:id="rId95"/>
    <p:sldId id="1630" r:id="rId96"/>
    <p:sldId id="1631" r:id="rId97"/>
    <p:sldId id="1632" r:id="rId98"/>
    <p:sldId id="1633" r:id="rId99"/>
    <p:sldId id="1634" r:id="rId100"/>
    <p:sldId id="1635" r:id="rId101"/>
    <p:sldId id="1636" r:id="rId102"/>
    <p:sldId id="1637" r:id="rId103"/>
    <p:sldId id="1638" r:id="rId104"/>
    <p:sldId id="1639" r:id="rId105"/>
    <p:sldId id="1640" r:id="rId106"/>
    <p:sldId id="1641" r:id="rId107"/>
    <p:sldId id="1642" r:id="rId108"/>
    <p:sldId id="1643" r:id="rId109"/>
    <p:sldId id="1644" r:id="rId110"/>
    <p:sldId id="1645" r:id="rId111"/>
    <p:sldId id="1646" r:id="rId112"/>
    <p:sldId id="1647" r:id="rId113"/>
    <p:sldId id="1648" r:id="rId114"/>
    <p:sldId id="1649" r:id="rId115"/>
    <p:sldId id="1650" r:id="rId116"/>
    <p:sldId id="1651" r:id="rId117"/>
    <p:sldId id="1652" r:id="rId118"/>
    <p:sldId id="1653" r:id="rId119"/>
    <p:sldId id="1654" r:id="rId120"/>
    <p:sldId id="1655" r:id="rId121"/>
    <p:sldId id="1656" r:id="rId122"/>
    <p:sldId id="1657" r:id="rId123"/>
    <p:sldId id="1658" r:id="rId124"/>
    <p:sldId id="1659" r:id="rId125"/>
    <p:sldId id="1660" r:id="rId126"/>
    <p:sldId id="1661" r:id="rId127"/>
    <p:sldId id="1662" r:id="rId128"/>
    <p:sldId id="1663" r:id="rId129"/>
    <p:sldId id="1664" r:id="rId130"/>
    <p:sldId id="1665" r:id="rId131"/>
    <p:sldId id="1666" r:id="rId132"/>
    <p:sldId id="1667" r:id="rId133"/>
    <p:sldId id="1668" r:id="rId134"/>
    <p:sldId id="1669" r:id="rId135"/>
    <p:sldId id="1670" r:id="rId136"/>
    <p:sldId id="1671" r:id="rId1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88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694E22-9AA9-4AF6-931F-0D4FA1CBAE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694E22-9AA9-4AF6-931F-0D4FA1CBAE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694E22-9AA9-4AF6-931F-0D4FA1CBAE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4A95E-2864-4D21-809C-FFE73F8958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4A95E-2864-4D21-809C-FFE73F8958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4A95E-2864-4D21-809C-FFE73F8958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4A95E-2864-4D21-809C-FFE73F8958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7556B-36BE-471A-AD26-34E53859CC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7556B-36BE-471A-AD26-34E53859CC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7556B-36BE-471A-AD26-34E53859CC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7556B-36BE-471A-AD26-34E53859CC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7556B-36BE-471A-AD26-34E53859CC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A822DF-12B4-4AAA-A523-672910F314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0FBA3-AB1B-4F35-88E0-1DB7DC3B2A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E22150-F80E-47E1-8475-5A5BD97809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76F86F-BB82-4391-97FC-05D5F15315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CA4A91-FDBB-44F5-AEDB-FDE399B97B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45B1B-6301-4301-AFE6-8003EBD2C5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45B1B-6301-4301-AFE6-8003EBD2C5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45B1B-6301-4301-AFE6-8003EBD2C5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45B1B-6301-4301-AFE6-8003EBD2C5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E64FDC-BA9D-49C4-8F82-534F8F6A71C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EF3A48-0D7D-4829-AF32-582529B5626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8E852A-272E-4A24-A1C1-2B4113D588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7D3C2C-48D2-4202-91F5-2DB8470525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0A39B0-FB8B-4FFE-8EF1-37D10C5FE4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0A39B0-FB8B-4FFE-8EF1-37D10C5FE4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0A39B0-FB8B-4FFE-8EF1-37D10C5FE4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F82028-FA8A-4867-BDF6-DDA6204BF60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E61CAE-1A5D-4D26-A4A3-1DC38C9811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139EFE-2B20-455D-96A6-2E5B644246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EA2548-2905-4DB8-BB17-A925758A2A6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683E75-9EC1-4FB8-894B-AA12D8B3B9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683E75-9EC1-4FB8-894B-AA12D8B3B9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E426FF-552E-4051-8370-019E0E81D5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03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B91B4E-F9F9-4572-AD4A-D0A90CEBC3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98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2A3521-0EBE-4386-858D-50C0E5F6B1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3533EB-AD10-450A-96E1-423A2AF105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D4175-F969-4C45-B21E-51B500A99B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D4175-F969-4C45-B21E-51B500A99B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D4175-F969-4C45-B21E-51B500A99B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2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585FA7-418D-483E-BA00-25EFAC418846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754663-E3F7-4544-A899-1B6EC65741E0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66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66C9D4-529B-42EF-8918-88C08838C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76CFF-64EC-427E-B1B3-466BBDBD255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76CFF-64EC-427E-B1B3-466BBDBD255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76CFF-64EC-427E-B1B3-466BBDBD255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76CFF-64EC-427E-B1B3-466BBDBD255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66E3F-ACA3-40FA-81A5-315E6EF68C2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657A48-2EB9-4D57-87E9-B81B82920A2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9BE130-AF0C-407C-8B84-37A55E8ED22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69F0D2-0E46-4285-9F98-EAE963FBE7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7C488B-B536-49FF-ABFF-2B3EE62B15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7C488B-B536-49FF-ABFF-2B3EE62B15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C02A53-FD94-40EB-9ED7-597CA393E4B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716C9C-B599-4823-8B95-D97477A414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57E25F-A027-4C15-B9A6-24E9B2719D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0CCBCD-2331-43D4-931A-937A5BD3BD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6F767F-7DB5-4E93-8C07-A02FDEEBC8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6F767F-7DB5-4E93-8C07-A02FDEEBC8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BE85CC-901C-4354-839C-F1439B45A12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20E623-0E45-459C-B949-556934903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20E623-0E45-459C-B949-556934903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04EBD-5E1C-4B09-888A-B4966CD29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1067A0-258C-449C-A6E3-E6398B12E9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04EBD-5E1C-4B09-888A-B4966CD29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04EBD-5E1C-4B09-888A-B4966CD29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C83AAF-0184-45DC-B40D-81F14372CC7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D0080D-578E-461D-B347-66F4A3C452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04EBD-5E1C-4B09-888A-B4966CD29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D285B3-FFC8-490B-BCA5-53966390E73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04EBD-5E1C-4B09-888A-B4966CD29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04EBD-5E1C-4B09-888A-B4966CD29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88548-5D45-4BDF-ABFD-4CF4FB5188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88548-5D45-4BDF-ABFD-4CF4FB5188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88548-5D45-4BDF-ABFD-4CF4FB5188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88548-5D45-4BDF-ABFD-4CF4FB5188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694E22-9AA9-4AF6-931F-0D4FA1CBAE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694E22-9AA9-4AF6-931F-0D4FA1CBAE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1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7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9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4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15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82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59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42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2D37B4-E208-4B29-8A3F-194F733976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39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3CA3E3-B5EB-4C42-A774-F1599FC02B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79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B2B748-D99C-451A-90FF-329C44F766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21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FE3BEE-AC3F-4799-90E2-A6F3C83E07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4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32C523-4CB1-43B8-87F9-A46C236B10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39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3B598-A242-4F63-B2E0-5615128DA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31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0743E9-DC9D-48BF-B1E0-F2A4957E69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91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AA37FA-3287-4090-86BA-EA7678EEE9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83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09692-480A-4DFD-9475-33C9C9341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73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6BD0E9-183E-4AF4-B518-7650DA93F1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94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0F1F48-34DC-4655-B0BB-14C5E07368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46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89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77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6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3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04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72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08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86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08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23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3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3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B4D2C9B-5239-4274-A754-01BBA91792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454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10/8/2014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610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3.bin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104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78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8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106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78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6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7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1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3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0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0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0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0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0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0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0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0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0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40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5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9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0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8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37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38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92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80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74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74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9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21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22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2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Stable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Very Good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Computational Point: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Classifier only depends on data through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enough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store inner products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Creates big savings in optimization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Especially for </a:t>
            </a: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Computational Point: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Classifier only depends on data through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enough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store inner products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Creates big savings in optimization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Especially for </a:t>
            </a: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also creates variations in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(interpretation?!?)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Computational Point: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Classifier only depends on data through </a:t>
            </a: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enough to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store inner products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Creates big savings in optimization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Especially for </a:t>
            </a: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also creates variations in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(interpretation?!?)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almost always done in practice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 Map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e.g. 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</a:t>
            </a: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5410200" y="1066800"/>
          <a:ext cx="838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0" name="Equation" r:id="rId4" imgW="622030" imgH="355446" progId="Equation.3">
                  <p:embed/>
                </p:oleObj>
              </mc:Choice>
              <mc:Fallback>
                <p:oleObj name="Equation" r:id="rId4" imgW="62203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8382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6858000" y="1447800"/>
          <a:ext cx="1905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1" name="Equation" r:id="rId6" imgW="1524000" imgH="838200" progId="Equation.3">
                  <p:embed/>
                </p:oleObj>
              </mc:Choice>
              <mc:Fallback>
                <p:oleObj name="Equation" r:id="rId6" imgW="1524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47800"/>
                        <a:ext cx="19050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 Map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e.g. 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5410200" y="1066800"/>
          <a:ext cx="838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8" name="Equation" r:id="rId4" imgW="622030" imgH="355446" progId="Equation.3">
                  <p:embed/>
                </p:oleObj>
              </mc:Choice>
              <mc:Fallback>
                <p:oleObj name="Equation" r:id="rId4" imgW="62203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8382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6858000" y="1447800"/>
          <a:ext cx="1905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9" name="Equation" r:id="rId6" imgW="1524000" imgH="838200" progId="Equation.3">
                  <p:embed/>
                </p:oleObj>
              </mc:Choice>
              <mc:Fallback>
                <p:oleObj name="Equation" r:id="rId6" imgW="1524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47800"/>
                        <a:ext cx="19050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23"/>
          <p:cNvGraphicFramePr>
            <a:graphicFrameLocks noChangeAspect="1"/>
          </p:cNvGraphicFramePr>
          <p:nvPr/>
        </p:nvGraphicFramePr>
        <p:xfrm>
          <a:off x="1752600" y="3429000"/>
          <a:ext cx="5562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20" name="Equation" r:id="rId8" imgW="4762500" imgH="647700" progId="Equation.3">
                  <p:embed/>
                </p:oleObj>
              </mc:Choice>
              <mc:Fallback>
                <p:oleObj name="Equation" r:id="rId8" imgW="4762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55626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 Map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e.g. 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5410200" y="1066800"/>
          <a:ext cx="838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6" name="Equation" r:id="rId4" imgW="622030" imgH="355446" progId="Equation.3">
                  <p:embed/>
                </p:oleObj>
              </mc:Choice>
              <mc:Fallback>
                <p:oleObj name="Equation" r:id="rId4" imgW="62203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8382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6858000" y="1447800"/>
          <a:ext cx="1905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7" name="Equation" r:id="rId6" imgW="1524000" imgH="838200" progId="Equation.3">
                  <p:embed/>
                </p:oleObj>
              </mc:Choice>
              <mc:Fallback>
                <p:oleObj name="Equation" r:id="rId6" imgW="1524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47800"/>
                        <a:ext cx="19050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23"/>
          <p:cNvGraphicFramePr>
            <a:graphicFrameLocks noChangeAspect="1"/>
          </p:cNvGraphicFramePr>
          <p:nvPr/>
        </p:nvGraphicFramePr>
        <p:xfrm>
          <a:off x="1752600" y="3429000"/>
          <a:ext cx="5562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8" name="Equation" r:id="rId8" imgW="4762500" imgH="647700" progId="Equation.3">
                  <p:embed/>
                </p:oleObj>
              </mc:Choice>
              <mc:Fallback>
                <p:oleObj name="Equation" r:id="rId8" imgW="4762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55626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9" name="Object 25"/>
          <p:cNvGraphicFramePr>
            <a:graphicFrameLocks noChangeAspect="1"/>
          </p:cNvGraphicFramePr>
          <p:nvPr/>
        </p:nvGraphicFramePr>
        <p:xfrm>
          <a:off x="2895600" y="4572000"/>
          <a:ext cx="42672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9" name="Equation" r:id="rId10" imgW="3632200" imgH="812800" progId="Equation.3">
                  <p:embed/>
                </p:oleObj>
              </mc:Choice>
              <mc:Fallback>
                <p:oleObj name="Equation" r:id="rId10" imgW="3632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0"/>
                        <a:ext cx="42672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8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 Map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e.g. 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Straightforward application of embedding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inner product advantage </a:t>
            </a: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5410200" y="1066800"/>
          <a:ext cx="838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0" name="Equation" r:id="rId4" imgW="622030" imgH="355446" progId="Equation.3">
                  <p:embed/>
                </p:oleObj>
              </mc:Choice>
              <mc:Fallback>
                <p:oleObj name="Equation" r:id="rId4" imgW="62203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8382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6858000" y="1447800"/>
          <a:ext cx="1905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1" name="Equation" r:id="rId6" imgW="1524000" imgH="838200" progId="Equation.3">
                  <p:embed/>
                </p:oleObj>
              </mc:Choice>
              <mc:Fallback>
                <p:oleObj name="Equation" r:id="rId6" imgW="1524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47800"/>
                        <a:ext cx="19050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23"/>
          <p:cNvGraphicFramePr>
            <a:graphicFrameLocks noChangeAspect="1"/>
          </p:cNvGraphicFramePr>
          <p:nvPr/>
        </p:nvGraphicFramePr>
        <p:xfrm>
          <a:off x="1752600" y="3429000"/>
          <a:ext cx="5562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2" name="Equation" r:id="rId8" imgW="4762500" imgH="647700" progId="Equation.3">
                  <p:embed/>
                </p:oleObj>
              </mc:Choice>
              <mc:Fallback>
                <p:oleObj name="Equation" r:id="rId8" imgW="4762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55626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9" name="Object 25"/>
          <p:cNvGraphicFramePr>
            <a:graphicFrameLocks noChangeAspect="1"/>
          </p:cNvGraphicFramePr>
          <p:nvPr/>
        </p:nvGraphicFramePr>
        <p:xfrm>
          <a:off x="2895600" y="4572000"/>
          <a:ext cx="42672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3" name="Equation" r:id="rId10" imgW="3632200" imgH="812800" progId="Equation.3">
                  <p:embed/>
                </p:oleObj>
              </mc:Choice>
              <mc:Fallback>
                <p:oleObj name="Equation" r:id="rId10" imgW="3632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0"/>
                        <a:ext cx="42672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2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2819400" y="1600200"/>
          <a:ext cx="4876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2" name="Equation" r:id="rId4" imgW="4330700" imgH="647700" progId="Equation.3">
                  <p:embed/>
                </p:oleObj>
              </mc:Choice>
              <mc:Fallback>
                <p:oleObj name="Equation" r:id="rId4" imgW="4330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48768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Difference from  </a:t>
            </a:r>
            <a:r>
              <a:rPr lang="en-US" sz="3200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2819400" y="1600200"/>
          <a:ext cx="4876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0" name="Equation" r:id="rId4" imgW="4330700" imgH="647700" progId="Equation.3">
                  <p:embed/>
                </p:oleObj>
              </mc:Choice>
              <mc:Fallback>
                <p:oleObj name="Equation" r:id="rId4" imgW="4330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48768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543083"/>
              </p:ext>
            </p:extLst>
          </p:nvPr>
        </p:nvGraphicFramePr>
        <p:xfrm>
          <a:off x="2895600" y="5105400"/>
          <a:ext cx="5562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1" name="Equation" r:id="rId6" imgW="4762500" imgH="647700" progId="Equation.3">
                  <p:embed/>
                </p:oleObj>
              </mc:Choice>
              <mc:Fallback>
                <p:oleObj name="Equation" r:id="rId6" imgW="4762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05400"/>
                        <a:ext cx="55626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6858000" y="1752601"/>
            <a:ext cx="381000" cy="12954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 rot="5400000">
            <a:off x="7353300" y="3924300"/>
            <a:ext cx="381000" cy="18288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>
            <a:stCxn id="5" idx="1"/>
            <a:endCxn id="30" idx="1"/>
          </p:cNvCxnSpPr>
          <p:nvPr/>
        </p:nvCxnSpPr>
        <p:spPr>
          <a:xfrm>
            <a:off x="7048500" y="2590801"/>
            <a:ext cx="495300" cy="20573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defined only via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2819400" y="1600200"/>
          <a:ext cx="4876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4" name="Equation" r:id="rId4" imgW="4330700" imgH="647700" progId="Equation.3">
                  <p:embed/>
                </p:oleObj>
              </mc:Choice>
              <mc:Fallback>
                <p:oleObj name="Equation" r:id="rId4" imgW="4330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48768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29"/>
          <p:cNvGraphicFramePr>
            <a:graphicFrameLocks noChangeAspect="1"/>
          </p:cNvGraphicFramePr>
          <p:nvPr/>
        </p:nvGraphicFramePr>
        <p:xfrm>
          <a:off x="2667000" y="2819400"/>
          <a:ext cx="36576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5" name="Equation" r:id="rId6" imgW="3200400" imgH="812800" progId="Equation.3">
                  <p:embed/>
                </p:oleObj>
              </mc:Choice>
              <mc:Fallback>
                <p:oleObj name="Equation" r:id="rId6" imgW="3200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19400"/>
                        <a:ext cx="36576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3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defined only via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Retains optimization advantage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used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commonly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2819400" y="1600200"/>
          <a:ext cx="4876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8" name="Equation" r:id="rId4" imgW="4330700" imgH="647700" progId="Equation.3">
                  <p:embed/>
                </p:oleObj>
              </mc:Choice>
              <mc:Fallback>
                <p:oleObj name="Equation" r:id="rId4" imgW="4330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48768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29"/>
          <p:cNvGraphicFramePr>
            <a:graphicFrameLocks noChangeAspect="1"/>
          </p:cNvGraphicFramePr>
          <p:nvPr/>
        </p:nvGraphicFramePr>
        <p:xfrm>
          <a:off x="2667000" y="2819400"/>
          <a:ext cx="36576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9" name="Equation" r:id="rId6" imgW="3200400" imgH="812800" progId="Equation.3">
                  <p:embed/>
                </p:oleObj>
              </mc:Choice>
              <mc:Fallback>
                <p:oleObj name="Equation" r:id="rId6" imgW="3200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19400"/>
                        <a:ext cx="36576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6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defined only via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Retains optimization advantage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used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commonly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to explicit embedding?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 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2819400" y="1600200"/>
          <a:ext cx="4876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2" name="Equation" r:id="rId4" imgW="4330700" imgH="647700" progId="Equation.3">
                  <p:embed/>
                </p:oleObj>
              </mc:Choice>
              <mc:Fallback>
                <p:oleObj name="Equation" r:id="rId4" imgW="4330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48768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29"/>
          <p:cNvGraphicFramePr>
            <a:graphicFrameLocks noChangeAspect="1"/>
          </p:cNvGraphicFramePr>
          <p:nvPr/>
        </p:nvGraphicFramePr>
        <p:xfrm>
          <a:off x="2667000" y="2819400"/>
          <a:ext cx="36576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3" name="Equation" r:id="rId6" imgW="3200400" imgH="812800" progId="Equation.3">
                  <p:embed/>
                </p:oleObj>
              </mc:Choice>
              <mc:Fallback>
                <p:oleObj name="Equation" r:id="rId6" imgW="3200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19400"/>
                        <a:ext cx="36576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2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Toy Data set: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4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3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1523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438400"/>
            <a:ext cx="205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Gaussian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Kernel,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i.e.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Radial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Basis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Function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4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162800" y="2298918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Pretty Big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Change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(Factor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    of 10)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705600" y="1371600"/>
            <a:ext cx="457200" cy="1219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7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2400" y="394733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Not Quite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As Good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???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76400" y="3657600"/>
            <a:ext cx="2667000" cy="98222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100: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59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934200" y="4670055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Note:  Lost Center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(Over-   Smoothed)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76800" y="3981450"/>
            <a:ext cx="2133600" cy="127635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9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Explicit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small  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  Poor generalizability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Too big      miss important regions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Explicit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small  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  Poor generalizability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Too big      miss important regions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Classical lessons from kernel smoothing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Explicit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small  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  Poor generalizability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Too big      miss important regions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Classical lessons from kernel smoothing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Surprisingly large “reasonable region”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I.e. parameter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less critical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(sometimes?)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Alternative Viewpoint: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Study Projections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In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ernel Space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(Never done in Machine Learning World)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Piling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6643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1981200" y="3581400"/>
            <a:ext cx="3048000" cy="1828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81200" y="3067050"/>
            <a:ext cx="4572000" cy="234315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less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than </a:t>
            </a:r>
            <a:r>
              <a:rPr lang="el-G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0.1)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Good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 Some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Overlap)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9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1981200" y="3505200"/>
            <a:ext cx="2362200" cy="2362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100: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</a:t>
            </a:r>
            <a:r>
              <a:rPr lang="en-US" sz="3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Wrong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Side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(Missed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47800" y="2971800"/>
            <a:ext cx="2438400" cy="2209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Kernel space projection: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small  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  </a:t>
            </a:r>
          </a:p>
          <a:p>
            <a:pPr marL="1009650" lvl="1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Great separation</a:t>
            </a:r>
          </a:p>
          <a:p>
            <a:pPr marL="1009650" lvl="1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But recall,  poor generalizability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Kernel space projection: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small  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  </a:t>
            </a:r>
          </a:p>
          <a:p>
            <a:pPr marL="1009650" lvl="1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Great separation</a:t>
            </a:r>
          </a:p>
          <a:p>
            <a:pPr marL="1009650" lvl="1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But recall,  poor generalizability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Too big      no longer separable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Kernel space projection: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small   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  </a:t>
            </a:r>
          </a:p>
          <a:p>
            <a:pPr marL="1009650" lvl="1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Great separation</a:t>
            </a:r>
          </a:p>
          <a:p>
            <a:pPr marL="1009650" lvl="1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But recall,  poor generalizability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Too big      no longer separable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As above:</a:t>
            </a:r>
          </a:p>
          <a:p>
            <a:pPr marL="1009650" lvl="1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Classical lessons from kernel smoothing</a:t>
            </a:r>
          </a:p>
          <a:p>
            <a:pPr marL="1009650" lvl="1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Surprisingly large “reasonable region”</a:t>
            </a:r>
          </a:p>
          <a:p>
            <a:pPr marL="1009650" lvl="1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I.e. parameter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less critical 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(sometimes?)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Also explore projections (in kernel space)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8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0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0.5: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381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83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9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859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1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Implicit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   Large  vs.  Small    lessons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Range of “reasonable results”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Seems to be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smaller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(note different range of windows)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Implicit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   Large  vs.  Small    lessons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Range of “reasonable results”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Seems to be </a:t>
            </a: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smaller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(note different range of windows)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Much different “edge” behavior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Interesting topic for future work…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Unstable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Subject to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38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42243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Slightly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 FLD effect at </a:t>
            </a: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Piling: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each class,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data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to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667000" y="2209800"/>
            <a:ext cx="4419600" cy="2667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Effective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Hyperbola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6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Stable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Never Ellipse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Blues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8386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2835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(Parabolic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similarity of             &amp;            ?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show  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2009),   for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&lt; 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are the same!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this be?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lengths are different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from transformation viewpoint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971097"/>
              </p:ext>
            </p:extLst>
          </p:nvPr>
        </p:nvGraphicFramePr>
        <p:xfrm>
          <a:off x="4114800" y="914400"/>
          <a:ext cx="914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3" name="Equation" r:id="rId4" imgW="596880" imgH="355320" progId="Equation.3">
                  <p:embed/>
                </p:oleObj>
              </mc:Choice>
              <mc:Fallback>
                <p:oleObj name="Equation" r:id="rId4" imgW="596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914400"/>
                        <a:ext cx="9144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491950"/>
              </p:ext>
            </p:extLst>
          </p:nvPr>
        </p:nvGraphicFramePr>
        <p:xfrm>
          <a:off x="6019800" y="914400"/>
          <a:ext cx="7953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4" name="Equation" r:id="rId6" imgW="545760" imgH="355320" progId="Equation.3">
                  <p:embed/>
                </p:oleObj>
              </mc:Choice>
              <mc:Fallback>
                <p:oleObj name="Equation" r:id="rId6" imgW="5457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795338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19"/>
          <p:cNvGraphicFramePr>
            <a:graphicFrameLocks noChangeAspect="1"/>
          </p:cNvGraphicFramePr>
          <p:nvPr/>
        </p:nvGraphicFramePr>
        <p:xfrm>
          <a:off x="2209800" y="2438400"/>
          <a:ext cx="54260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5" name="Equation" r:id="rId8" imgW="3136680" imgH="406080" progId="Equation.3">
                  <p:embed/>
                </p:oleObj>
              </mc:Choice>
              <mc:Fallback>
                <p:oleObj name="Equation" r:id="rId8" imgW="3136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54260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9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(Other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Performance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(Slice of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Paraboloid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With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Embedding?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Square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Shape?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Drawbacks to polynomial embedding: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many extra terms create spurious structure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have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problems typically get worse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Aizerman, Braverman and Rozoner (1964)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idea: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Extend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scope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linear discrimination,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adding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components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data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(embedding in a higher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space)</a:t>
            </a:r>
          </a:p>
          <a:p>
            <a:pPr marL="609600" indent="-609600" algn="ctr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use of name: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discrimination?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Topic Variation:      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Machines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replace polynomials by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functions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Topic Variation:      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Machines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replace polynomials by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functions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1: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sigmoid functions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neural nets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Topic Variation:      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Machines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replace polynomials by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functions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1:   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sigmoid functions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neural nets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2:   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kernels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 to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(recall:  smoothed histogram)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E7E7"/>
            </a:gs>
            <a:gs pos="50000">
              <a:schemeClr val="tx1"/>
            </a:gs>
            <a:gs pos="100000">
              <a:srgbClr val="00E7E7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points by 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bars</a:t>
            </a:r>
          </a:p>
          <a:p>
            <a:pPr marL="711200" indent="-711200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are data “more dense”?</a:t>
            </a:r>
          </a:p>
          <a:p>
            <a:pPr marL="711200" indent="-711200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15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15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5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E7E7"/>
            </a:gs>
            <a:gs pos="50000">
              <a:schemeClr val="tx1"/>
            </a:gs>
            <a:gs pos="100000">
              <a:srgbClr val="00E7E7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</a:t>
            </a:r>
            <a:r>
              <a:rPr lang="en-US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mass 1/n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each point</a:t>
            </a:r>
            <a:endParaRPr lang="en-US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 piece of “density”</a:t>
            </a:r>
          </a:p>
          <a:p>
            <a:pPr marL="711200" indent="-711200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35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35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9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E7E7"/>
            </a:gs>
            <a:gs pos="50000">
              <a:schemeClr val="tx1"/>
            </a:gs>
            <a:gs pos="100000">
              <a:srgbClr val="00E7E7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pieces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estimate </a:t>
            </a:r>
            <a:r>
              <a: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marL="711200" indent="-711200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3 modes (rock sources)</a:t>
            </a:r>
          </a:p>
          <a:p>
            <a:pPr marL="711200" indent="-711200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56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56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 ways to embed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 ways to embed: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  (equally spaced grid)</a:t>
            </a:r>
          </a:p>
          <a:p>
            <a:pPr marL="609600" indent="-609600" eaLnBrk="1" hangingPunct="1">
              <a:lnSpc>
                <a:spcPct val="150000"/>
              </a:lnSpc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take a look at this,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illustration purposes)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 ways to embed: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  (equally spaced grid)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  (evaluate at data)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 ways to embed: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  (equally spaced grid)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  (evaluate at data)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Emdedding  (inner prod. based)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(everybody currently does the latter)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View:       for original data matrix: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 rows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Higher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Dimensional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</a:t>
            </a: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18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6553200" y="1495425"/>
          <a:ext cx="2057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44" name="Equation" r:id="rId4" imgW="1905000" imgH="1320800" progId="Equation.3">
                  <p:embed/>
                </p:oleObj>
              </mc:Choice>
              <mc:Fallback>
                <p:oleObj name="Equation" r:id="rId4" imgW="1905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495425"/>
                        <a:ext cx="2057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21"/>
          <p:cNvGraphicFramePr>
            <a:graphicFrameLocks noChangeAspect="1"/>
          </p:cNvGraphicFramePr>
          <p:nvPr/>
        </p:nvGraphicFramePr>
        <p:xfrm>
          <a:off x="3657600" y="2819400"/>
          <a:ext cx="282416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45" name="Equation" r:id="rId6" imgW="2552700" imgH="3581400" progId="Equation.3">
                  <p:embed/>
                </p:oleObj>
              </mc:Choice>
              <mc:Fallback>
                <p:oleObj name="Equation" r:id="rId6" imgW="2552700" imgH="358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2824163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6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 </a:t>
            </a: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some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grid points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bandwidth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(i.e. standard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174588"/>
              </p:ext>
            </p:extLst>
          </p:nvPr>
        </p:nvGraphicFramePr>
        <p:xfrm>
          <a:off x="4419600" y="1600200"/>
          <a:ext cx="1447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4" name="Equation" r:id="rId4" imgW="1054100" imgH="431800" progId="Equation.3">
                  <p:embed/>
                </p:oleObj>
              </mc:Choice>
              <mc:Fallback>
                <p:oleObj name="Equation" r:id="rId4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1447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70494"/>
              </p:ext>
            </p:extLst>
          </p:nvPr>
        </p:nvGraphicFramePr>
        <p:xfrm>
          <a:off x="7848600" y="2362200"/>
          <a:ext cx="381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5" name="Equation" r:id="rId6" imgW="241195" imgH="203112" progId="Equation.3">
                  <p:embed/>
                </p:oleObj>
              </mc:Choice>
              <mc:Fallback>
                <p:oleObj name="Equation" r:id="rId6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362200"/>
                        <a:ext cx="3810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some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grid points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bandwidth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(i.e. standard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 (   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 functions: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271301"/>
              </p:ext>
            </p:extLst>
          </p:nvPr>
        </p:nvGraphicFramePr>
        <p:xfrm>
          <a:off x="4419600" y="1600200"/>
          <a:ext cx="1447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8" name="Equation" r:id="rId4" imgW="1054100" imgH="431800" progId="Equation.3">
                  <p:embed/>
                </p:oleObj>
              </mc:Choice>
              <mc:Fallback>
                <p:oleObj name="Equation" r:id="rId4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1447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173883"/>
              </p:ext>
            </p:extLst>
          </p:nvPr>
        </p:nvGraphicFramePr>
        <p:xfrm>
          <a:off x="7848600" y="2362200"/>
          <a:ext cx="381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9" name="Equation" r:id="rId6" imgW="241195" imgH="203112" progId="Equation.3">
                  <p:embed/>
                </p:oleObj>
              </mc:Choice>
              <mc:Fallback>
                <p:oleObj name="Equation" r:id="rId6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362200"/>
                        <a:ext cx="3810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590800" y="2895600"/>
          <a:ext cx="4143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20" name="Equation" r:id="rId8" imgW="228600" imgH="279400" progId="Equation.3">
                  <p:embed/>
                </p:oleObj>
              </mc:Choice>
              <mc:Fallback>
                <p:oleObj name="Equation" r:id="rId8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95600"/>
                        <a:ext cx="4143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514600" y="3505200"/>
          <a:ext cx="37338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21" name="Equation" r:id="rId10" imgW="2984500" imgH="431800" progId="Equation.3">
                  <p:embed/>
                </p:oleObj>
              </mc:Choice>
              <mc:Fallback>
                <p:oleObj name="Equation" r:id="rId10" imgW="298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3733800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some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grid points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bandwidth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(i.e. standard dev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n)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 (    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al)  functions: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data matrix with: </a:t>
            </a: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013502"/>
              </p:ext>
            </p:extLst>
          </p:nvPr>
        </p:nvGraphicFramePr>
        <p:xfrm>
          <a:off x="4419600" y="1600200"/>
          <a:ext cx="1447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7" name="Equation" r:id="rId4" imgW="1054100" imgH="431800" progId="Equation.3">
                  <p:embed/>
                </p:oleObj>
              </mc:Choice>
              <mc:Fallback>
                <p:oleObj name="Equation" r:id="rId4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1447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232615"/>
              </p:ext>
            </p:extLst>
          </p:nvPr>
        </p:nvGraphicFramePr>
        <p:xfrm>
          <a:off x="7848600" y="2362200"/>
          <a:ext cx="381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8" name="Equation" r:id="rId6" imgW="241195" imgH="203112" progId="Equation.3">
                  <p:embed/>
                </p:oleObj>
              </mc:Choice>
              <mc:Fallback>
                <p:oleObj name="Equation" r:id="rId6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362200"/>
                        <a:ext cx="3810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590800" y="2895600"/>
          <a:ext cx="4143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9" name="Equation" r:id="rId8" imgW="228600" imgH="279400" progId="Equation.3">
                  <p:embed/>
                </p:oleObj>
              </mc:Choice>
              <mc:Fallback>
                <p:oleObj name="Equation" r:id="rId8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95600"/>
                        <a:ext cx="4143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514600" y="3505200"/>
          <a:ext cx="37338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0" name="Equation" r:id="rId10" imgW="2984500" imgH="431800" progId="Equation.3">
                  <p:embed/>
                </p:oleObj>
              </mc:Choice>
              <mc:Fallback>
                <p:oleObj name="Equation" r:id="rId10" imgW="298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3733800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828800" y="4749800"/>
          <a:ext cx="57150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1" name="Equation" r:id="rId12" imgW="4191000" imgH="1422400" progId="Equation.3">
                  <p:embed/>
                </p:oleObj>
              </mc:Choice>
              <mc:Fallback>
                <p:oleObj name="Equation" r:id="rId12" imgW="41910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49800"/>
                        <a:ext cx="57150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2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discrimination:   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in radial basis space,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new data vector       ,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represented by: 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20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725863" y="4359275"/>
          <a:ext cx="2454275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6" name="Equation" r:id="rId4" imgW="1815840" imgH="1396800" progId="Equation.3">
                  <p:embed/>
                </p:oleObj>
              </mc:Choice>
              <mc:Fallback>
                <p:oleObj name="Equation" r:id="rId4" imgW="18158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4359275"/>
                        <a:ext cx="2454275" cy="189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648200" y="3505200"/>
          <a:ext cx="53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7" name="Equation" r:id="rId6" imgW="406224" imgH="368140" progId="Equation.3">
                  <p:embed/>
                </p:oleObj>
              </mc:Choice>
              <mc:Fallback>
                <p:oleObj name="Equation" r:id="rId6" imgW="406224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05200"/>
                        <a:ext cx="533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4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g, Toy E.g. 1:  Parallel Clouds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at data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outside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350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26006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g, Toy E.g. 2:  Split   X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 at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data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outside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453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9929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Toy E.g. 3:  Donut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Mostly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good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5555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1207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g, Toy E.g. 3:  Donut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Mostly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good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mistake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for one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kernel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5555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667000" y="3810000"/>
            <a:ext cx="1752600" cy="2057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Example,  Main lessons:  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good in regions with data,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Unpredictable where data are sparse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Method?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Embedding?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7602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24725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Is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Hopeless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Better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Still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Great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 Have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Flexiblity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FLD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Excellent!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965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8438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Drawbacks to 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Equally spaced grid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too big in high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computationally tractable  (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3200" i="1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Evaluate only at data points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on full grid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where data live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types of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endParaRPr lang="en-US" sz="3200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be studied soon, after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introduction to Support Vector Machines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generalizations of this idea to other types of analysis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&amp; some clever computational ideas.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based, nonlinear Principal Components Analysis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Ref: 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ö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lkopf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Smola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ü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ller (1998)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33400" y="1143000"/>
          <a:ext cx="363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5" name="Equation" r:id="rId4" imgW="190417" imgH="253890" progId="Equation.3">
                  <p:embed/>
                </p:oleObj>
              </mc:Choice>
              <mc:Fallback>
                <p:oleObj name="Equation" r:id="rId4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3635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8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Statistics:    “Use Prob.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Hopeless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value of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new approach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References: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(1982) 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Boser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Guyon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(1992)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tutorial: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Burges (1998)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tutorial: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Burges (1998)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Monographs: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it-IT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Cristianini &amp; Shawe-Taylor (2000)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ö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lkopf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Smola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(2002)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0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0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smallest distance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7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smallest distance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 closest are called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vectors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Gap between is called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3200400" y="4495800"/>
            <a:ext cx="29718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smallest distance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 closest are called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vectors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Gap between is called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 For some “margin” is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3200400" y="4495800"/>
            <a:ext cx="29718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Formulate Optimization problem, based on: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(feature) vectors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  </a:t>
            </a: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19"/>
          <p:cNvGraphicFramePr>
            <a:graphicFrameLocks noChangeAspect="1"/>
          </p:cNvGraphicFramePr>
          <p:nvPr/>
        </p:nvGraphicFramePr>
        <p:xfrm>
          <a:off x="5486400" y="1524000"/>
          <a:ext cx="14478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2" name="Equation" r:id="rId4" imgW="952087" imgH="380835" progId="Equation.3">
                  <p:embed/>
                </p:oleObj>
              </mc:Choice>
              <mc:Fallback>
                <p:oleObj name="Equation" r:id="rId4" imgW="952087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24000"/>
                        <a:ext cx="144780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21"/>
          <p:cNvGraphicFramePr>
            <a:graphicFrameLocks noChangeAspect="1"/>
          </p:cNvGraphicFramePr>
          <p:nvPr/>
        </p:nvGraphicFramePr>
        <p:xfrm>
          <a:off x="3733800" y="2101850"/>
          <a:ext cx="1295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3" name="Equation" r:id="rId6" imgW="914400" imgH="381000" progId="Equation.3">
                  <p:embed/>
                </p:oleObj>
              </mc:Choice>
              <mc:Fallback>
                <p:oleObj name="Equation" r:id="rId6" imgW="914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01850"/>
                        <a:ext cx="1295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6" name="Rectangle 28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7" name="Rectangle 3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Formulate Optimization problem, based on: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(feature) vectors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  </a:t>
            </a:r>
          </a:p>
          <a:p>
            <a:pPr marL="609600" indent="-609600" eaLnBrk="1" hangingPunct="1"/>
            <a:r>
              <a:rPr lang="en-US" sz="3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Vector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(determines intercept)</a:t>
            </a: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19"/>
          <p:cNvGraphicFramePr>
            <a:graphicFrameLocks noChangeAspect="1"/>
          </p:cNvGraphicFramePr>
          <p:nvPr/>
        </p:nvGraphicFramePr>
        <p:xfrm>
          <a:off x="5486400" y="1524000"/>
          <a:ext cx="14478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4" name="Equation" r:id="rId4" imgW="952087" imgH="380835" progId="Equation.3">
                  <p:embed/>
                </p:oleObj>
              </mc:Choice>
              <mc:Fallback>
                <p:oleObj name="Equation" r:id="rId4" imgW="952087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24000"/>
                        <a:ext cx="144780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21"/>
          <p:cNvGraphicFramePr>
            <a:graphicFrameLocks noChangeAspect="1"/>
          </p:cNvGraphicFramePr>
          <p:nvPr/>
        </p:nvGraphicFramePr>
        <p:xfrm>
          <a:off x="3733800" y="2101850"/>
          <a:ext cx="1295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5" name="Equation" r:id="rId6" imgW="914400" imgH="381000" progId="Equation.3">
                  <p:embed/>
                </p:oleObj>
              </mc:Choice>
              <mc:Fallback>
                <p:oleObj name="Equation" r:id="rId6" imgW="914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01850"/>
                        <a:ext cx="1295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23"/>
          <p:cNvGraphicFramePr>
            <a:graphicFrameLocks noChangeAspect="1"/>
          </p:cNvGraphicFramePr>
          <p:nvPr/>
        </p:nvGraphicFramePr>
        <p:xfrm>
          <a:off x="4114800" y="2819400"/>
          <a:ext cx="381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6" name="Equation" r:id="rId8" imgW="241195" imgH="203112" progId="Equation.3">
                  <p:embed/>
                </p:oleObj>
              </mc:Choice>
              <mc:Fallback>
                <p:oleObj name="Equation" r:id="rId8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19400"/>
                        <a:ext cx="3810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1" name="Object 25"/>
          <p:cNvGraphicFramePr>
            <a:graphicFrameLocks noChangeAspect="1"/>
          </p:cNvGraphicFramePr>
          <p:nvPr/>
        </p:nvGraphicFramePr>
        <p:xfrm>
          <a:off x="7162800" y="3352800"/>
          <a:ext cx="2921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7" name="Equation" r:id="rId10" imgW="190500" imgH="279400" progId="Equation.3">
                  <p:embed/>
                </p:oleObj>
              </mc:Choice>
              <mc:Fallback>
                <p:oleObj name="Equation" r:id="rId10" imgW="190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352800"/>
                        <a:ext cx="2921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" name="Rectangle 28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7" name="Rectangle 3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Formulate Optimization problem, based on: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(feature) vectors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  </a:t>
            </a:r>
          </a:p>
          <a:p>
            <a:pPr marL="609600" indent="-609600" eaLnBrk="1" hangingPunct="1"/>
            <a:r>
              <a:rPr lang="en-US" sz="3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Vector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(determines intercept)    </a:t>
            </a:r>
          </a:p>
          <a:p>
            <a:pPr marL="609600" indent="-609600" eaLnBrk="1" hangingPunct="1"/>
            <a:r>
              <a:rPr lang="en-US" sz="32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Residuals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(right side)      </a:t>
            </a:r>
          </a:p>
          <a:p>
            <a:pPr marL="609600" indent="-609600" eaLnBrk="1" hangingPunct="1"/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Residuals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(wrong side)     </a:t>
            </a: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19"/>
          <p:cNvGraphicFramePr>
            <a:graphicFrameLocks noChangeAspect="1"/>
          </p:cNvGraphicFramePr>
          <p:nvPr/>
        </p:nvGraphicFramePr>
        <p:xfrm>
          <a:off x="5486400" y="1524000"/>
          <a:ext cx="14478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6" name="Equation" r:id="rId4" imgW="952087" imgH="380835" progId="Equation.3">
                  <p:embed/>
                </p:oleObj>
              </mc:Choice>
              <mc:Fallback>
                <p:oleObj name="Equation" r:id="rId4" imgW="952087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24000"/>
                        <a:ext cx="144780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21"/>
          <p:cNvGraphicFramePr>
            <a:graphicFrameLocks noChangeAspect="1"/>
          </p:cNvGraphicFramePr>
          <p:nvPr/>
        </p:nvGraphicFramePr>
        <p:xfrm>
          <a:off x="3733800" y="2101850"/>
          <a:ext cx="1295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7" name="Equation" r:id="rId6" imgW="914400" imgH="381000" progId="Equation.3">
                  <p:embed/>
                </p:oleObj>
              </mc:Choice>
              <mc:Fallback>
                <p:oleObj name="Equation" r:id="rId6" imgW="914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01850"/>
                        <a:ext cx="1295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23"/>
          <p:cNvGraphicFramePr>
            <a:graphicFrameLocks noChangeAspect="1"/>
          </p:cNvGraphicFramePr>
          <p:nvPr/>
        </p:nvGraphicFramePr>
        <p:xfrm>
          <a:off x="4114800" y="2819400"/>
          <a:ext cx="381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8" name="Equation" r:id="rId8" imgW="241195" imgH="203112" progId="Equation.3">
                  <p:embed/>
                </p:oleObj>
              </mc:Choice>
              <mc:Fallback>
                <p:oleObj name="Equation" r:id="rId8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19400"/>
                        <a:ext cx="3810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1" name="Object 25"/>
          <p:cNvGraphicFramePr>
            <a:graphicFrameLocks noChangeAspect="1"/>
          </p:cNvGraphicFramePr>
          <p:nvPr/>
        </p:nvGraphicFramePr>
        <p:xfrm>
          <a:off x="7162800" y="3352800"/>
          <a:ext cx="2921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9" name="Equation" r:id="rId10" imgW="190500" imgH="279400" progId="Equation.3">
                  <p:embed/>
                </p:oleObj>
              </mc:Choice>
              <mc:Fallback>
                <p:oleObj name="Equation" r:id="rId10" imgW="190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352800"/>
                        <a:ext cx="2921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" name="Rectangle 28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27"/>
          <p:cNvGraphicFramePr>
            <a:graphicFrameLocks noChangeAspect="1"/>
          </p:cNvGraphicFramePr>
          <p:nvPr/>
        </p:nvGraphicFramePr>
        <p:xfrm>
          <a:off x="5334000" y="3810000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0" name="Equation" r:id="rId12" imgW="1879600" imgH="444500" progId="Equation.3">
                  <p:embed/>
                </p:oleObj>
              </mc:Choice>
              <mc:Fallback>
                <p:oleObj name="Equation" r:id="rId12" imgW="187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" name="Rectangle 3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29"/>
          <p:cNvGraphicFramePr>
            <a:graphicFrameLocks noChangeAspect="1"/>
          </p:cNvGraphicFramePr>
          <p:nvPr/>
        </p:nvGraphicFramePr>
        <p:xfrm>
          <a:off x="5791200" y="4572000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1" name="Equation" r:id="rId14" imgW="914400" imgH="381000" progId="Equation.3">
                  <p:embed/>
                </p:oleObj>
              </mc:Choice>
              <mc:Fallback>
                <p:oleObj name="Equation" r:id="rId14" imgW="914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2000"/>
                        <a:ext cx="1143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3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Formulate Optimization problem, based on: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(feature) vectors 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  </a:t>
            </a:r>
          </a:p>
          <a:p>
            <a:pPr marL="609600" indent="-609600" eaLnBrk="1" hangingPunct="1"/>
            <a:r>
              <a:rPr lang="en-US" sz="32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Vector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(determines intercept)    </a:t>
            </a:r>
          </a:p>
          <a:p>
            <a:pPr marL="609600" indent="-609600" eaLnBrk="1" hangingPunct="1"/>
            <a:r>
              <a:rPr lang="en-US" sz="32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Residuals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(right side)      </a:t>
            </a:r>
          </a:p>
          <a:p>
            <a:pPr marL="609600" indent="-609600" eaLnBrk="1" hangingPunct="1"/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Residuals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(wrong side)     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Solve (convex problem) by quadratic programming</a:t>
            </a: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19"/>
          <p:cNvGraphicFramePr>
            <a:graphicFrameLocks noChangeAspect="1"/>
          </p:cNvGraphicFramePr>
          <p:nvPr/>
        </p:nvGraphicFramePr>
        <p:xfrm>
          <a:off x="5486400" y="1524000"/>
          <a:ext cx="14478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0" name="Equation" r:id="rId4" imgW="952087" imgH="380835" progId="Equation.3">
                  <p:embed/>
                </p:oleObj>
              </mc:Choice>
              <mc:Fallback>
                <p:oleObj name="Equation" r:id="rId4" imgW="952087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24000"/>
                        <a:ext cx="144780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21"/>
          <p:cNvGraphicFramePr>
            <a:graphicFrameLocks noChangeAspect="1"/>
          </p:cNvGraphicFramePr>
          <p:nvPr/>
        </p:nvGraphicFramePr>
        <p:xfrm>
          <a:off x="3733800" y="2101850"/>
          <a:ext cx="1295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1" name="Equation" r:id="rId6" imgW="914400" imgH="381000" progId="Equation.3">
                  <p:embed/>
                </p:oleObj>
              </mc:Choice>
              <mc:Fallback>
                <p:oleObj name="Equation" r:id="rId6" imgW="914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01850"/>
                        <a:ext cx="1295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23"/>
          <p:cNvGraphicFramePr>
            <a:graphicFrameLocks noChangeAspect="1"/>
          </p:cNvGraphicFramePr>
          <p:nvPr/>
        </p:nvGraphicFramePr>
        <p:xfrm>
          <a:off x="4114800" y="2819400"/>
          <a:ext cx="381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2" name="Equation" r:id="rId8" imgW="241195" imgH="203112" progId="Equation.3">
                  <p:embed/>
                </p:oleObj>
              </mc:Choice>
              <mc:Fallback>
                <p:oleObj name="Equation" r:id="rId8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19400"/>
                        <a:ext cx="3810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1" name="Object 25"/>
          <p:cNvGraphicFramePr>
            <a:graphicFrameLocks noChangeAspect="1"/>
          </p:cNvGraphicFramePr>
          <p:nvPr/>
        </p:nvGraphicFramePr>
        <p:xfrm>
          <a:off x="7162800" y="3352800"/>
          <a:ext cx="2921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3" name="Equation" r:id="rId10" imgW="190500" imgH="279400" progId="Equation.3">
                  <p:embed/>
                </p:oleObj>
              </mc:Choice>
              <mc:Fallback>
                <p:oleObj name="Equation" r:id="rId10" imgW="190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352800"/>
                        <a:ext cx="2921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" name="Rectangle 28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27"/>
          <p:cNvGraphicFramePr>
            <a:graphicFrameLocks noChangeAspect="1"/>
          </p:cNvGraphicFramePr>
          <p:nvPr/>
        </p:nvGraphicFramePr>
        <p:xfrm>
          <a:off x="5334000" y="3810000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4" name="Equation" r:id="rId12" imgW="1879600" imgH="444500" progId="Equation.3">
                  <p:embed/>
                </p:oleObj>
              </mc:Choice>
              <mc:Fallback>
                <p:oleObj name="Equation" r:id="rId12" imgW="187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" name="Rectangle 3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29"/>
          <p:cNvGraphicFramePr>
            <a:graphicFrameLocks noChangeAspect="1"/>
          </p:cNvGraphicFramePr>
          <p:nvPr/>
        </p:nvGraphicFramePr>
        <p:xfrm>
          <a:off x="5791200" y="4572000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5" name="Equation" r:id="rId14" imgW="914400" imgH="381000" progId="Equation.3">
                  <p:embed/>
                </p:oleObj>
              </mc:Choice>
              <mc:Fallback>
                <p:oleObj name="Equation" r:id="rId14" imgW="914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2000"/>
                        <a:ext cx="1143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0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Lagrange Multipliers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formulation  (separable case):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Minimize:      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           are Lagrange multipliers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2971800" y="1828800"/>
          <a:ext cx="5943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8" name="Equation" r:id="rId4" imgW="5270500" imgH="812800" progId="Equation.3">
                  <p:embed/>
                </p:oleObj>
              </mc:Choice>
              <mc:Fallback>
                <p:oleObj name="Equation" r:id="rId4" imgW="5270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59436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21"/>
          <p:cNvGraphicFramePr>
            <a:graphicFrameLocks noChangeAspect="1"/>
          </p:cNvGraphicFramePr>
          <p:nvPr/>
        </p:nvGraphicFramePr>
        <p:xfrm>
          <a:off x="1981200" y="26670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9" name="Equation" r:id="rId6" imgW="1524000" imgH="381000" progId="Equation.3">
                  <p:embed/>
                </p:oleObj>
              </mc:Choice>
              <mc:Fallback>
                <p:oleObj name="Equation" r:id="rId6" imgW="1524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Lagrange Multipliers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formulation  (separable case):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Minimize:          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                 are Lagrange multipliers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Notation:    “dot product” =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inner product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Elsewhere: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∙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𝑣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𝑢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𝑣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216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2971800" y="1828800"/>
          <a:ext cx="5943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2" name="Equation" r:id="rId5" imgW="5270500" imgH="812800" progId="Equation.3">
                  <p:embed/>
                </p:oleObj>
              </mc:Choice>
              <mc:Fallback>
                <p:oleObj name="Equation" r:id="rId5" imgW="5270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59436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21"/>
          <p:cNvGraphicFramePr>
            <a:graphicFrameLocks noChangeAspect="1"/>
          </p:cNvGraphicFramePr>
          <p:nvPr/>
        </p:nvGraphicFramePr>
        <p:xfrm>
          <a:off x="1981200" y="26670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3" name="Equation" r:id="rId7" imgW="1524000" imgH="381000" progId="Equation.3">
                  <p:embed/>
                </p:oleObj>
              </mc:Choice>
              <mc:Fallback>
                <p:oleObj name="Equation" r:id="rId7" imgW="1524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038600" y="2362200"/>
            <a:ext cx="3352800" cy="2057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2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Lagrange Multipliers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formulation  (separable case):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Minimize:      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           are Lagrange multipliers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Lagrangian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	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 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2971800" y="1828800"/>
          <a:ext cx="5943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0" name="Equation" r:id="rId4" imgW="5270500" imgH="812800" progId="Equation.3">
                  <p:embed/>
                </p:oleObj>
              </mc:Choice>
              <mc:Fallback>
                <p:oleObj name="Equation" r:id="rId4" imgW="5270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59436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21"/>
          <p:cNvGraphicFramePr>
            <a:graphicFrameLocks noChangeAspect="1"/>
          </p:cNvGraphicFramePr>
          <p:nvPr/>
        </p:nvGraphicFramePr>
        <p:xfrm>
          <a:off x="1981200" y="26670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1" name="Equation" r:id="rId6" imgW="1524000" imgH="381000" progId="Equation.3">
                  <p:embed/>
                </p:oleObj>
              </mc:Choice>
              <mc:Fallback>
                <p:oleObj name="Equation" r:id="rId6" imgW="1524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4" name="Object 23"/>
          <p:cNvGraphicFramePr>
            <a:graphicFrameLocks noChangeAspect="1"/>
          </p:cNvGraphicFramePr>
          <p:nvPr/>
        </p:nvGraphicFramePr>
        <p:xfrm>
          <a:off x="3276600" y="4343400"/>
          <a:ext cx="48768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2" name="Equation" r:id="rId8" imgW="3911600" imgH="647700" progId="Equation.3">
                  <p:embed/>
                </p:oleObj>
              </mc:Choice>
              <mc:Fallback>
                <p:oleObj name="Equation" r:id="rId8" imgW="39116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4876800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Lagrange Multipliers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formulation  (separable case):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Minimize:      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           are Lagrange multipliers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Lagrangian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	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			 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2971800" y="1828800"/>
          <a:ext cx="5943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8" name="Equation" r:id="rId4" imgW="5270500" imgH="812800" progId="Equation.3">
                  <p:embed/>
                </p:oleObj>
              </mc:Choice>
              <mc:Fallback>
                <p:oleObj name="Equation" r:id="rId4" imgW="5270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59436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21"/>
          <p:cNvGraphicFramePr>
            <a:graphicFrameLocks noChangeAspect="1"/>
          </p:cNvGraphicFramePr>
          <p:nvPr/>
        </p:nvGraphicFramePr>
        <p:xfrm>
          <a:off x="1981200" y="26670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9" name="Equation" r:id="rId6" imgW="1524000" imgH="381000" progId="Equation.3">
                  <p:embed/>
                </p:oleObj>
              </mc:Choice>
              <mc:Fallback>
                <p:oleObj name="Equation" r:id="rId6" imgW="1524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4" name="Object 23"/>
          <p:cNvGraphicFramePr>
            <a:graphicFrameLocks noChangeAspect="1"/>
          </p:cNvGraphicFramePr>
          <p:nvPr/>
        </p:nvGraphicFramePr>
        <p:xfrm>
          <a:off x="3276600" y="4343400"/>
          <a:ext cx="48768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0" name="Equation" r:id="rId8" imgW="3911600" imgH="647700" progId="Equation.3">
                  <p:embed/>
                </p:oleObj>
              </mc:Choice>
              <mc:Fallback>
                <p:oleObj name="Equation" r:id="rId8" imgW="39116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4876800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5" name="Object 25"/>
          <p:cNvGraphicFramePr>
            <a:graphicFrameLocks noChangeAspect="1"/>
          </p:cNvGraphicFramePr>
          <p:nvPr/>
        </p:nvGraphicFramePr>
        <p:xfrm>
          <a:off x="5486400" y="5410200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1" name="Equation" r:id="rId10" imgW="2755900" imgH="812800" progId="Equation.3">
                  <p:embed/>
                </p:oleObj>
              </mc:Choice>
              <mc:Fallback>
                <p:oleObj name="Equation" r:id="rId10" imgW="275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10200"/>
                        <a:ext cx="2971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2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			 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056740"/>
              </p:ext>
            </p:extLst>
          </p:nvPr>
        </p:nvGraphicFramePr>
        <p:xfrm>
          <a:off x="5562600" y="762000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0" name="Equation" r:id="rId4" imgW="2755900" imgH="812800" progId="Equation.3">
                  <p:embed/>
                </p:oleObj>
              </mc:Choice>
              <mc:Fallback>
                <p:oleObj name="Equation" r:id="rId4" imgW="275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762000"/>
                        <a:ext cx="2971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	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+1,    when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-1,     when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037739"/>
              </p:ext>
            </p:extLst>
          </p:nvPr>
        </p:nvGraphicFramePr>
        <p:xfrm>
          <a:off x="5562600" y="762000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4" name="Equation" r:id="rId5" imgW="2755900" imgH="812800" progId="Equation.3">
                  <p:embed/>
                </p:oleObj>
              </mc:Choice>
              <mc:Fallback>
                <p:oleObj name="Equation" r:id="rId5" imgW="275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762000"/>
                        <a:ext cx="2971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4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	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+1,    when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-1,     when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linear function of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i.e. have found separating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611069"/>
              </p:ext>
            </p:extLst>
          </p:nvPr>
        </p:nvGraphicFramePr>
        <p:xfrm>
          <a:off x="5562600" y="762000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8" name="Equation" r:id="rId5" imgW="2755900" imgH="812800" progId="Equation.3">
                  <p:embed/>
                </p:oleObj>
              </mc:Choice>
              <mc:Fallback>
                <p:oleObj name="Equation" r:id="rId5" imgW="275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762000"/>
                        <a:ext cx="2971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334000" y="1371600"/>
            <a:ext cx="2133600" cy="3200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Computational Point: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Classifier only depends on data through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588167"/>
              </p:ext>
            </p:extLst>
          </p:nvPr>
        </p:nvGraphicFramePr>
        <p:xfrm>
          <a:off x="3048000" y="4419600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2" name="Equation" r:id="rId4" imgW="2755900" imgH="812800" progId="Equation.3">
                  <p:embed/>
                </p:oleObj>
              </mc:Choice>
              <mc:Fallback>
                <p:oleObj name="Equation" r:id="rId4" imgW="275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29718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2971800" y="2590800"/>
            <a:ext cx="2133600" cy="2133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2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Computational Point: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Classifier only depends on data through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enough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store inner products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</TotalTime>
  <Words>2825</Words>
  <Application>Microsoft Office PowerPoint</Application>
  <PresentationFormat>On-screen Show (4:3)</PresentationFormat>
  <Paragraphs>1022</Paragraphs>
  <Slides>133</Slides>
  <Notes>133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8" baseType="lpstr">
      <vt:lpstr>Default Design</vt:lpstr>
      <vt:lpstr>7_Default Design</vt:lpstr>
      <vt:lpstr>10_Default Design</vt:lpstr>
      <vt:lpstr>15_Default Design</vt:lpstr>
      <vt:lpstr>Equation</vt:lpstr>
      <vt:lpstr>Return to Big Picture</vt:lpstr>
      <vt:lpstr>Maximal Data Piling</vt:lpstr>
      <vt:lpstr>Maximal Data Piling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Density Estimation</vt:lpstr>
      <vt:lpstr>Kernel Density Estimation</vt:lpstr>
      <vt:lpstr>Kernel Density Estimation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SVMs, Optimization Viewpoint</vt:lpstr>
      <vt:lpstr>SVMs, Optimization Viewpoint</vt:lpstr>
      <vt:lpstr>SVMs, Optimization Viewpoint</vt:lpstr>
      <vt:lpstr>SVMs, Optimization Viewpoint</vt:lpstr>
      <vt:lpstr>SVMs, Optimization Viewpoint</vt:lpstr>
      <vt:lpstr>SVMs, Optimization Viewpoint</vt:lpstr>
      <vt:lpstr>SVMs, Optimization Viewpoint</vt:lpstr>
      <vt:lpstr>SVMs, Optimization Viewpoint</vt:lpstr>
      <vt:lpstr>SVMs, Optimization Viewpoint</vt:lpstr>
      <vt:lpstr>SVMs, Optimization Viewpoint</vt:lpstr>
      <vt:lpstr>SVMs, Optimization Viewpoint</vt:lpstr>
      <vt:lpstr>SVMs, Computation</vt:lpstr>
      <vt:lpstr>SVMs, Computation</vt:lpstr>
      <vt:lpstr>SVMs, Computation</vt:lpstr>
      <vt:lpstr>SVMs, Computation</vt:lpstr>
      <vt:lpstr>SVMs, Computation</vt:lpstr>
      <vt:lpstr>SVMs, Comput’n &amp; Embedding</vt:lpstr>
      <vt:lpstr>SVMs, Comput’n &amp; Embedding</vt:lpstr>
      <vt:lpstr>SVMs, Comput’n &amp; Embedding</vt:lpstr>
      <vt:lpstr>SVMs, Comput’n &amp; Embedding</vt:lpstr>
      <vt:lpstr>SVMs, Comput’n &amp; Embedding</vt:lpstr>
      <vt:lpstr>SVMs, Comput’n &amp; Embedding</vt:lpstr>
      <vt:lpstr>SVMs, Comput’n &amp; Embedding</vt:lpstr>
      <vt:lpstr>SVMs, Comput’n &amp; Embedding</vt:lpstr>
      <vt:lpstr>SVMs, Comput’n &amp; Embedding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244</cp:revision>
  <dcterms:created xsi:type="dcterms:W3CDTF">2001-06-08T01:38:43Z</dcterms:created>
  <dcterms:modified xsi:type="dcterms:W3CDTF">2014-10-08T23:26:49Z</dcterms:modified>
</cp:coreProperties>
</file>