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3" r:id="rId2"/>
    <p:sldMasterId id="2147483774" r:id="rId3"/>
    <p:sldMasterId id="2147483789" r:id="rId4"/>
  </p:sldMasterIdLst>
  <p:notesMasterIdLst>
    <p:notesMasterId r:id="rId104"/>
  </p:notesMasterIdLst>
  <p:sldIdLst>
    <p:sldId id="1027" r:id="rId5"/>
    <p:sldId id="1232" r:id="rId6"/>
    <p:sldId id="1235" r:id="rId7"/>
    <p:sldId id="1236" r:id="rId8"/>
    <p:sldId id="1245" r:id="rId9"/>
    <p:sldId id="1251" r:id="rId10"/>
    <p:sldId id="1262" r:id="rId11"/>
    <p:sldId id="1323" r:id="rId12"/>
    <p:sldId id="1324" r:id="rId13"/>
    <p:sldId id="1332" r:id="rId14"/>
    <p:sldId id="1363" r:id="rId15"/>
    <p:sldId id="1364" r:id="rId16"/>
    <p:sldId id="1369" r:id="rId17"/>
    <p:sldId id="1382" r:id="rId18"/>
    <p:sldId id="1385" r:id="rId19"/>
    <p:sldId id="1386" r:id="rId20"/>
    <p:sldId id="1390" r:id="rId21"/>
    <p:sldId id="1391" r:id="rId22"/>
    <p:sldId id="1392" r:id="rId23"/>
    <p:sldId id="1393" r:id="rId24"/>
    <p:sldId id="1394" r:id="rId25"/>
    <p:sldId id="1395" r:id="rId26"/>
    <p:sldId id="1396" r:id="rId27"/>
    <p:sldId id="1441" r:id="rId28"/>
    <p:sldId id="1397" r:id="rId29"/>
    <p:sldId id="1398" r:id="rId30"/>
    <p:sldId id="1442" r:id="rId31"/>
    <p:sldId id="1399" r:id="rId32"/>
    <p:sldId id="1400" r:id="rId33"/>
    <p:sldId id="1401" r:id="rId34"/>
    <p:sldId id="1402" r:id="rId35"/>
    <p:sldId id="1403" r:id="rId36"/>
    <p:sldId id="1404" r:id="rId37"/>
    <p:sldId id="1405" r:id="rId38"/>
    <p:sldId id="1406" r:id="rId39"/>
    <p:sldId id="1407" r:id="rId40"/>
    <p:sldId id="1408" r:id="rId41"/>
    <p:sldId id="1409" r:id="rId42"/>
    <p:sldId id="1410" r:id="rId43"/>
    <p:sldId id="1411" r:id="rId44"/>
    <p:sldId id="1412" r:id="rId45"/>
    <p:sldId id="1413" r:id="rId46"/>
    <p:sldId id="1414" r:id="rId47"/>
    <p:sldId id="1415" r:id="rId48"/>
    <p:sldId id="1416" r:id="rId49"/>
    <p:sldId id="1417" r:id="rId50"/>
    <p:sldId id="1418" r:id="rId51"/>
    <p:sldId id="1419" r:id="rId52"/>
    <p:sldId id="1420" r:id="rId53"/>
    <p:sldId id="1421" r:id="rId54"/>
    <p:sldId id="1422" r:id="rId55"/>
    <p:sldId id="1423" r:id="rId56"/>
    <p:sldId id="1424" r:id="rId57"/>
    <p:sldId id="1425" r:id="rId58"/>
    <p:sldId id="1426" r:id="rId59"/>
    <p:sldId id="1427" r:id="rId60"/>
    <p:sldId id="1428" r:id="rId61"/>
    <p:sldId id="1429" r:id="rId62"/>
    <p:sldId id="1430" r:id="rId63"/>
    <p:sldId id="1431" r:id="rId64"/>
    <p:sldId id="1432" r:id="rId65"/>
    <p:sldId id="1433" r:id="rId66"/>
    <p:sldId id="1434" r:id="rId67"/>
    <p:sldId id="1435" r:id="rId68"/>
    <p:sldId id="1436" r:id="rId69"/>
    <p:sldId id="1437" r:id="rId70"/>
    <p:sldId id="1443" r:id="rId71"/>
    <p:sldId id="1438" r:id="rId72"/>
    <p:sldId id="1439" r:id="rId73"/>
    <p:sldId id="1440" r:id="rId74"/>
    <p:sldId id="1444" r:id="rId75"/>
    <p:sldId id="1445" r:id="rId76"/>
    <p:sldId id="1446" r:id="rId77"/>
    <p:sldId id="1447" r:id="rId78"/>
    <p:sldId id="1448" r:id="rId79"/>
    <p:sldId id="1514" r:id="rId80"/>
    <p:sldId id="1449" r:id="rId81"/>
    <p:sldId id="1450" r:id="rId82"/>
    <p:sldId id="1451" r:id="rId83"/>
    <p:sldId id="1452" r:id="rId84"/>
    <p:sldId id="1453" r:id="rId85"/>
    <p:sldId id="1454" r:id="rId86"/>
    <p:sldId id="1455" r:id="rId87"/>
    <p:sldId id="1456" r:id="rId88"/>
    <p:sldId id="1457" r:id="rId89"/>
    <p:sldId id="1458" r:id="rId90"/>
    <p:sldId id="1459" r:id="rId91"/>
    <p:sldId id="1515" r:id="rId92"/>
    <p:sldId id="1460" r:id="rId93"/>
    <p:sldId id="1461" r:id="rId94"/>
    <p:sldId id="1462" r:id="rId95"/>
    <p:sldId id="1463" r:id="rId96"/>
    <p:sldId id="1464" r:id="rId97"/>
    <p:sldId id="1465" r:id="rId98"/>
    <p:sldId id="1466" r:id="rId99"/>
    <p:sldId id="1467" r:id="rId100"/>
    <p:sldId id="1468" r:id="rId101"/>
    <p:sldId id="1469" r:id="rId102"/>
    <p:sldId id="1470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0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4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351306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64566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2148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427983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A2905-A7A6-410E-A2DD-AA2EE5CEF0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9B96-B80F-4E8B-BA2F-7DD45DA84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 &amp; HDLSSxd1Raw.ps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0E409-A9CF-4956-8A0A-B0E54EC2F7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47F35-FF0D-4BE6-A632-88D78E0CE1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70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F3587-8164-450E-8A24-AAF7899C85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144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57321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BCCE3-6B4C-4DA1-86EA-4EF7B51FC4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BCCE3-6B4C-4DA1-86EA-4EF7B51FC4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F296B-37B8-4B22-8C22-3F4ED30A37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PEod1FLDe1.ps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35A07-0F5D-4EB0-8FF3-57DEC9F820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PEod1GLRe1.ps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C968B-4D38-4ADC-82F4-450B323226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C7320-7374-4381-B449-2F96AB6425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C7320-7374-4381-B449-2F96AB6425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BC05F-7C2B-4821-B82E-F7CE52BDC0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PExd3FLDe1.ps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02E0C-435F-427D-BAAF-42A4BAEDEEE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PExd3GLRe1.ps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9986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904E3-E88E-4B57-B2B6-BD4E65A4BB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16746-4430-40A6-9C3C-4897A81A0C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78BC3-D5D0-4C87-ACA3-B5320C869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78BC3-D5D0-4C87-ACA3-B5320C869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78BC3-D5D0-4C87-ACA3-B5320C869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2BCD-7671-4581-83B2-9E8A56149A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2BCD-7671-4581-83B2-9E8A56149A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792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7E880-A8C6-474B-A683-532205C4C7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7E880-A8C6-474B-A683-532205C4C7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CDB0A-F53F-4C91-B02B-1EEC153CB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2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CDB0A-F53F-4C91-B02B-1EEC153CB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CDB0A-F53F-4C91-B02B-1EEC153CB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CDB0A-F53F-4C91-B02B-1EEC153CB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C9902-F653-47C2-ABE3-7D5968BFB2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C9902-F653-47C2-ABE3-7D5968BFB2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36DD5-B933-4AC5-9C0B-8414D9818D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58D353-3ECC-403B-A104-CDB36FBC0B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C44A3-EAC1-446E-9938-F58B836CF11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96E89-B82E-461E-9449-97356FD62A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0C9A3-8735-44A7-97E4-40B7B1CE1A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6827-E8D6-47AC-BBA9-9FC58EDCA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4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3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3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6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3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5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7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66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7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5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1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45" r:id="rId14"/>
    <p:sldLayoutId id="21474837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2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8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1.wmf"/><Relationship Id="rId5" Type="http://schemas.openxmlformats.org/officeDocument/2006/relationships/image" Target="../media/image46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7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9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4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7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74.wmf"/><Relationship Id="rId5" Type="http://schemas.openxmlformats.org/officeDocument/2006/relationships/image" Target="../media/image70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1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1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2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30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3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34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94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39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9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0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324294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Note: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Eigenvalues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2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3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30267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4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0294607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5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6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7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077200" y="5181600"/>
            <a:ext cx="381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67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3354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2796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866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0127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dir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288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30159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development: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notation (data vectors of length    ):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+1:                      Class -1: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Centerpoints: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15200" y="19812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1" name="Equation" r:id="rId4" imgW="228600" imgH="279400" progId="Equation.3">
                  <p:embed/>
                </p:oleObj>
              </mc:Choice>
              <mc:Fallback>
                <p:oleObj name="Equation" r:id="rId4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676400" y="3657600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2" name="Equation" r:id="rId6" imgW="1676160" imgH="457200" progId="Equation.3">
                  <p:embed/>
                </p:oleObj>
              </mc:Choice>
              <mc:Fallback>
                <p:oleObj name="Equation" r:id="rId6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25114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019800" y="3581400"/>
          <a:ext cx="2506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3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066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838200" y="5410200"/>
          <a:ext cx="3181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4" name="Equation" r:id="rId10" imgW="2323800" imgH="799920" progId="Equation.3">
                  <p:embed/>
                </p:oleObj>
              </mc:Choice>
              <mc:Fallback>
                <p:oleObj name="Equation" r:id="rId10" imgW="2323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3181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5410200" y="5424488"/>
          <a:ext cx="3124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5" name="Equation" r:id="rId12" imgW="2311200" imgH="799920" progId="Equation.3">
                  <p:embed/>
                </p:oleObj>
              </mc:Choice>
              <mc:Fallback>
                <p:oleObj name="Equation" r:id="rId12" imgW="23112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24488"/>
                        <a:ext cx="31242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4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9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7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8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9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use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 of estimated covariance matrices, for simpler notation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1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2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3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438400" y="40386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Assumption: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covariances are the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this:                       Not this:</a:t>
            </a:r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4724400" cy="3338513"/>
          </a:xfrm>
          <a:noFill/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124200"/>
            <a:ext cx="4724400" cy="3336925"/>
          </a:xfrm>
          <a:noFill/>
        </p:spPr>
      </p:pic>
    </p:spTree>
    <p:extLst>
      <p:ext uri="{BB962C8B-B14F-4D97-AF65-F5344CB8AC3E}">
        <p14:creationId xmlns:p14="http://schemas.microsoft.com/office/powerpoint/2010/main" val="2962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6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7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Different Means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8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9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5867400" y="5715000"/>
            <a:ext cx="76200" cy="6858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43400" y="5638800"/>
            <a:ext cx="1600200" cy="762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     is similar to          from before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covariance matrix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ignoring class labels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Difference: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by Class Centering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important later</a:t>
            </a:r>
          </a:p>
        </p:txBody>
      </p:sp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41550"/>
              </p:ext>
            </p:extLst>
          </p:nvPr>
        </p:nvGraphicFramePr>
        <p:xfrm>
          <a:off x="1752600" y="1365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0" name="Equation" r:id="rId5" imgW="355446" imgH="330057" progId="Equation.3">
                  <p:embed/>
                </p:oleObj>
              </mc:Choice>
              <mc:Fallback>
                <p:oleObj name="Equation" r:id="rId5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65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29641"/>
              </p:ext>
            </p:extLst>
          </p:nvPr>
        </p:nvGraphicFramePr>
        <p:xfrm>
          <a:off x="4953000" y="1295400"/>
          <a:ext cx="3127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1" name="Equation" r:id="rId7" imgW="215806" imgH="330057" progId="Equation.3">
                  <p:embed/>
                </p:oleObj>
              </mc:Choice>
              <mc:Fallback>
                <p:oleObj name="Equation" r:id="rId7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127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7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adjustment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define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4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5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2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This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spheres the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the sense that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92803"/>
              </p:ext>
            </p:extLst>
          </p:nvPr>
        </p:nvGraphicFramePr>
        <p:xfrm>
          <a:off x="5453062" y="14478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7" name="Equation" r:id="rId4" imgW="2260440" imgH="457200" progId="Equation.3">
                  <p:embed/>
                </p:oleObj>
              </mc:Choice>
              <mc:Fallback>
                <p:oleObj name="Equation" r:id="rId4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14478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59533"/>
              </p:ext>
            </p:extLst>
          </p:nvPr>
        </p:nvGraphicFramePr>
        <p:xfrm>
          <a:off x="2133600" y="16002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8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09800" y="1981198"/>
            <a:ext cx="4267200" cy="121126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80518"/>
              </p:ext>
            </p:extLst>
          </p:nvPr>
        </p:nvGraphicFramePr>
        <p:xfrm>
          <a:off x="966788" y="4887960"/>
          <a:ext cx="7186612" cy="75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9" name="Equation" r:id="rId8" imgW="2577960" imgH="266400" progId="Equation.3">
                  <p:embed/>
                </p:oleObj>
              </mc:Choice>
              <mc:Fallback>
                <p:oleObj name="Equation" r:id="rId8" imgW="2577960" imgH="266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887960"/>
                        <a:ext cx="7186612" cy="75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8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9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4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0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1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2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13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4495800" y="5029200"/>
            <a:ext cx="2971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has Equation: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3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4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5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6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5524500" y="5448300"/>
            <a:ext cx="16383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7" name="Equation" r:id="rId13" imgW="3670300" imgH="508000" progId="Equation.3">
                  <p:embed/>
                </p:oleObj>
              </mc:Choice>
              <mc:Fallback>
                <p:oleObj name="Equation" r:id="rId13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9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0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1" name="Equation" r:id="rId8" imgW="3670300" imgH="508000" progId="Equation.3">
                  <p:embed/>
                </p:oleObj>
              </mc:Choice>
              <mc:Fallback>
                <p:oleObj name="Equation" r:id="rId8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33600" y="3505200"/>
            <a:ext cx="6858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Using, for      symmetric and invertible: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1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2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3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86548"/>
              </p:ext>
            </p:extLst>
          </p:nvPr>
        </p:nvGraphicFramePr>
        <p:xfrm>
          <a:off x="592138" y="5908675"/>
          <a:ext cx="8035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4" name="Equation" r:id="rId10" imgW="2946240" imgH="279360" progId="Equation.3">
                  <p:embed/>
                </p:oleObj>
              </mc:Choice>
              <mc:Fallback>
                <p:oleObj name="Equation" r:id="rId10" imgW="294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5908675"/>
                        <a:ext cx="8035925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75815"/>
              </p:ext>
            </p:extLst>
          </p:nvPr>
        </p:nvGraphicFramePr>
        <p:xfrm>
          <a:off x="2362200" y="5495925"/>
          <a:ext cx="415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5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95925"/>
                        <a:ext cx="415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4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5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6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2438400" y="46482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7" name="Equation" r:id="rId10" imgW="3124200" imgH="533400" progId="Equation.3">
                  <p:embed/>
                </p:oleObj>
              </mc:Choice>
              <mc:Fallback>
                <p:oleObj name="Equation" r:id="rId10" imgW="312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124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2063750" y="5492750"/>
          <a:ext cx="5168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8" name="Equation" r:id="rId12" imgW="5168880" imgH="457200" progId="Equation.3">
                  <p:embed/>
                </p:oleObj>
              </mc:Choice>
              <mc:Fallback>
                <p:oleObj name="Equation" r:id="rId12" imgW="5168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0"/>
                        <a:ext cx="5168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2070100" y="5956300"/>
          <a:ext cx="4965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9" name="Equation" r:id="rId14" imgW="4965480" imgH="761760" progId="Equation.3">
                  <p:embed/>
                </p:oleObj>
              </mc:Choice>
              <mc:Fallback>
                <p:oleObj name="Equation" r:id="rId14" imgW="49654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956300"/>
                        <a:ext cx="4965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8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(in orig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space) have separ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 hyperplane with: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vector:                    Intercept: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3124200" y="14478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2" name="Equation" r:id="rId5" imgW="571500" imgH="368300" progId="Equation.3">
                  <p:embed/>
                </p:oleObj>
              </mc:Choice>
              <mc:Fallback>
                <p:oleObj name="Equation" r:id="rId5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086600" y="1524000"/>
          <a:ext cx="838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3" name="Equation" r:id="rId7" imgW="622030" imgH="431613" progId="Equation.3">
                  <p:embed/>
                </p:oleObj>
              </mc:Choice>
              <mc:Fallback>
                <p:oleObj name="Equation" r:id="rId7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838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312420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43200" y="2133600"/>
            <a:ext cx="4572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6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7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0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1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 dist. applied to             &amp;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as key transformation for FLD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2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3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5334000" y="4191000"/>
          <a:ext cx="936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4" name="Equation" r:id="rId8" imgW="939392" imgH="406224" progId="Equation.3">
                  <p:embed/>
                </p:oleObj>
              </mc:Choice>
              <mc:Fallback>
                <p:oleObj name="Equation" r:id="rId8" imgW="93939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936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7010400" y="4191000"/>
          <a:ext cx="968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5" name="Equation" r:id="rId10" imgW="964781" imgH="406224" progId="Equation.3">
                  <p:embed/>
                </p:oleObj>
              </mc:Choice>
              <mc:Fallback>
                <p:oleObj name="Equation" r:id="rId10" imgW="96478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9683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7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 dist. applied to             &amp;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as key transformation for FLD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FLD is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in </a:t>
            </a:r>
            <a:r>
              <a:rPr lang="en-US" sz="28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6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7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5334000" y="4191000"/>
          <a:ext cx="936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8" name="Equation" r:id="rId8" imgW="939392" imgH="406224" progId="Equation.3">
                  <p:embed/>
                </p:oleObj>
              </mc:Choice>
              <mc:Fallback>
                <p:oleObj name="Equation" r:id="rId8" imgW="93939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936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7010400" y="4191000"/>
          <a:ext cx="968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9" name="Equation" r:id="rId10" imgW="964781" imgH="406224" progId="Equation.3">
                  <p:embed/>
                </p:oleObj>
              </mc:Choice>
              <mc:Fallback>
                <p:oleObj name="Equation" r:id="rId10" imgW="96478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9683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3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(X predicts Y)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3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2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3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distributional assumption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280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6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7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a location      ,  the likelihood ratio, for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choosing between Class +1 and Class -1, is: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is the Gaussian density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with covariance</a:t>
            </a:r>
            <a:r>
              <a:rPr lang="en-US" sz="2800" dirty="0" smtClean="0"/>
              <a:t>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971800" y="1828800"/>
          <a:ext cx="4714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8" name="Equation" r:id="rId4" imgW="304668" imgH="418918" progId="Equation.3">
                  <p:embed/>
                </p:oleObj>
              </mc:Choice>
              <mc:Fallback>
                <p:oleObj name="Equation" r:id="rId4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4714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319088" y="3505200"/>
          <a:ext cx="8429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9" name="Equation" r:id="rId6" imgW="6565680" imgH="482400" progId="Equation.3">
                  <p:embed/>
                </p:oleObj>
              </mc:Choice>
              <mc:Fallback>
                <p:oleObj name="Equation" r:id="rId6" imgW="656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505200"/>
                        <a:ext cx="84296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1905000" y="4648200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0" name="Equation" r:id="rId8" imgW="457200" imgH="419100" progId="Equation.3">
                  <p:embed/>
                </p:oleObj>
              </mc:Choice>
              <mc:Fallback>
                <p:oleObj name="Equation" r:id="rId8" imgW="45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60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36285"/>
              </p:ext>
            </p:extLst>
          </p:nvPr>
        </p:nvGraphicFramePr>
        <p:xfrm>
          <a:off x="5257800" y="5257800"/>
          <a:ext cx="566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1" name="Equation" r:id="rId10" imgW="203040" imgH="190440" progId="Equation.3">
                  <p:embed/>
                </p:oleObj>
              </mc:Choice>
              <mc:Fallback>
                <p:oleObj name="Equation" r:id="rId10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566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</a:t>
            </a: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5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8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9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0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1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125413" y="5210175"/>
          <a:ext cx="4703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2" name="Equation" r:id="rId8" imgW="3720960" imgH="469800" progId="Equation.3">
                  <p:embed/>
                </p:oleObj>
              </mc:Choice>
              <mc:Fallback>
                <p:oleObj name="Equation" r:id="rId8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210175"/>
                        <a:ext cx="47037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39775" y="5792788"/>
          <a:ext cx="8047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3" name="Equation" r:id="rId10" imgW="6984720" imgH="520560" progId="Equation.3">
                  <p:embed/>
                </p:oleObj>
              </mc:Choice>
              <mc:Fallback>
                <p:oleObj name="Equation" r:id="rId10" imgW="69847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792788"/>
                        <a:ext cx="80470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(Raw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ata):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Where: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</a:rPr>
              <a:t>oadings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cores</a:t>
            </a: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2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38200" y="3581400"/>
          <a:ext cx="7872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3" name="Equation" r:id="rId6" imgW="5346360" imgH="774360" progId="Equation.3">
                  <p:embed/>
                </p:oleObj>
              </mc:Choice>
              <mc:Fallback>
                <p:oleObj name="Equation" r:id="rId6" imgW="53463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8724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8382000" y="5181600"/>
          <a:ext cx="406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4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181600"/>
                        <a:ext cx="4064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7239000" y="5410200"/>
          <a:ext cx="4191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5" name="Equation" r:id="rId10" imgW="571320" imgH="279360" progId="Equation.3">
                  <p:embed/>
                </p:oleObj>
              </mc:Choice>
              <mc:Fallback>
                <p:oleObj name="Equation" r:id="rId10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10200"/>
                        <a:ext cx="4191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7467600" y="4343400"/>
            <a:ext cx="3810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 flipH="1" flipV="1">
            <a:off x="8382000" y="4419600"/>
            <a:ext cx="152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2590800" y="5181600"/>
          <a:ext cx="438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6" name="Equation" r:id="rId12" imgW="317160" imgH="393480" progId="Equation.3">
                  <p:embed/>
                </p:oleObj>
              </mc:Choice>
              <mc:Fallback>
                <p:oleObj name="Equation" r:id="rId12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4381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1" name="Object 16"/>
          <p:cNvGraphicFramePr>
            <a:graphicFrameLocks noChangeAspect="1"/>
          </p:cNvGraphicFramePr>
          <p:nvPr/>
        </p:nvGraphicFramePr>
        <p:xfrm>
          <a:off x="2590800" y="5715000"/>
          <a:ext cx="439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17" name="Equation" r:id="rId14" imgW="291960" imgH="393480" progId="Equation.3">
                  <p:embed/>
                </p:oleObj>
              </mc:Choice>
              <mc:Fallback>
                <p:oleObj name="Equation" r:id="rId1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4397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3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for  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6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85745"/>
              </p:ext>
            </p:extLst>
          </p:nvPr>
        </p:nvGraphicFramePr>
        <p:xfrm>
          <a:off x="5434012" y="3810000"/>
          <a:ext cx="966788" cy="5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7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2" y="3810000"/>
                        <a:ext cx="966788" cy="53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0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same terms subtract off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9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00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01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9800" y="2667000"/>
            <a:ext cx="2514600" cy="2895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cross terms have  ±  cancellation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3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4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5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96000" y="3886200"/>
            <a:ext cx="762000" cy="2209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3733800"/>
            <a:ext cx="12954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5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6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7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8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9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8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9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1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2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15"/>
          <p:cNvGraphicFramePr>
            <a:graphicFrameLocks noChangeAspect="1"/>
          </p:cNvGraphicFramePr>
          <p:nvPr/>
        </p:nvGraphicFramePr>
        <p:xfrm>
          <a:off x="1066800" y="5791200"/>
          <a:ext cx="72405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3" name="Equation" r:id="rId14" imgW="3327120" imgH="393480" progId="Equation.3">
                  <p:embed/>
                </p:oleObj>
              </mc:Choice>
              <mc:Fallback>
                <p:oleObj name="Equation" r:id="rId14" imgW="332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72405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4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2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3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4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5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6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7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5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6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7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8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9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0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1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7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above, so:     FLD can be viewed as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</a:t>
            </a: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9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0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1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2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3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4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5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7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 Assume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 distributions are    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503863" y="3679825"/>
          <a:ext cx="21732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9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79825"/>
                        <a:ext cx="21732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8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12868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9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0" y="2057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 Assume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 distributions are    </a:t>
            </a: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covariances!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 is straightf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num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calc.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(thus can easily implement, and do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n) 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503863" y="3679825"/>
          <a:ext cx="21732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3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79825"/>
                        <a:ext cx="21732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2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 hyperplane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display:  for each point, color as: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intensity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 of assignment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42842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403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3224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73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62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Better, but not great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7941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 (</a:t>
            </a:r>
            <a:r>
              <a:rPr lang="en-US" sz="3200" dirty="0" err="1" smtClean="0">
                <a:solidFill>
                  <a:srgbClr val="000000"/>
                </a:solidFill>
              </a:rPr>
              <a:t>ala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cale Space)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is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 likelihood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intercept in FLD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explore further here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FLD-like approach to  &gt; 2  classes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FLD-like approach to  &gt; 2  classes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Assumption:    Class covariance matrices are the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(similar)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Gaussian, same situation as for FLD)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FLD-like approach to  &gt; 2  classes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Assumption:    Class covariance matrices are the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(similar)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Gaussian, same situation as for FLD)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Quantify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of classes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their means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276600" y="5791200"/>
          <a:ext cx="3175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2" name="Equation" r:id="rId4" imgW="1930320" imgH="469800" progId="Equation.3">
                  <p:embed/>
                </p:oleObj>
              </mc:Choice>
              <mc:Fallback>
                <p:oleObj name="Equation" r:id="rId4" imgW="1930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91200"/>
                        <a:ext cx="31750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3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 Analog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   Eigen-analysis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 class covariance matrix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Aside:  can show:  overall 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06371"/>
              </p:ext>
            </p:extLst>
          </p:nvPr>
        </p:nvGraphicFramePr>
        <p:xfrm>
          <a:off x="4572000" y="3886200"/>
          <a:ext cx="180057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8" name="Equation" r:id="rId4" imgW="685800" imgH="203040" progId="Equation.3">
                  <p:embed/>
                </p:oleObj>
              </mc:Choice>
              <mc:Fallback>
                <p:oleObj name="Equation" r:id="rId4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1800573" cy="528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133600" y="4572000"/>
          <a:ext cx="510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9" name="Equation" r:id="rId6" imgW="4013200" imgH="736600" progId="Equation.3">
                  <p:embed/>
                </p:oleObj>
              </mc:Choice>
              <mc:Fallback>
                <p:oleObj name="Equation" r:id="rId6" imgW="4013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5105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43680"/>
              </p:ext>
            </p:extLst>
          </p:nvPr>
        </p:nvGraphicFramePr>
        <p:xfrm>
          <a:off x="5257800" y="5562600"/>
          <a:ext cx="3436766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0" name="Equation" r:id="rId8" imgW="1320480" imgH="228600" progId="Equation.3">
                  <p:embed/>
                </p:oleObj>
              </mc:Choice>
              <mc:Fallback>
                <p:oleObj name="Equation" r:id="rId8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62600"/>
                        <a:ext cx="3436766" cy="598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7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Improvement of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over MD)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Blind application of above ideas suggests eigen-analysis of: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5029200" y="5486400"/>
          <a:ext cx="1371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0" name="Equation" r:id="rId4" imgW="888614" imgH="393529" progId="Equation.3">
                  <p:embed/>
                </p:oleObj>
              </mc:Choice>
              <mc:Fallback>
                <p:oleObj name="Equation" r:id="rId4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13716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as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6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smarter ways to compute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eigenvalue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representations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(this solves optimization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smarter ways to compute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eigenvalue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representations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(this solves optimization prob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case: 2 classes,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reduces to standard FLD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 for more:    Section 3.8 of: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Duda, Hart &amp; Stork (2001)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ain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issues: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Size,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&lt;    Dimension,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issues: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Size,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&lt;    Dimension,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covariance matrix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 matrix inverse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issues: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Size,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&lt;    Dimension,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covariance matrix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 matrix inverse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the data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(requires root inverse covariance)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do classical multivariate analysis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issues: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do classical multivariate analysis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Idea:   Standardize</a:t>
            </a:r>
          </a:p>
          <a:p>
            <a:pPr marL="1409700" lvl="2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Sample Mean</a:t>
            </a:r>
          </a:p>
          <a:p>
            <a:pPr marL="1409700" lvl="2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 the Data</a:t>
            </a:r>
          </a:p>
          <a:p>
            <a:pPr marL="1009650" lvl="1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use N(0,I)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statistical inference</a:t>
            </a:r>
          </a:p>
          <a:p>
            <a:pPr marL="400050" lvl="1" indent="0" eaLnBrk="1" hangingPunct="1">
              <a:lnSpc>
                <a:spcPct val="13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0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generalized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pseudo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generalized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pseudo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use Moore Penrose inverse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used by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pinv.m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generalized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pseudo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use Moore Penrose inverse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used by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pinv.m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provides useful results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always)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of Generalized Inverse to FLD: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(Normal) Vector: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Intercept: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019425" y="3048000"/>
          <a:ext cx="46339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0" name="Equation" r:id="rId4" imgW="3035160" imgH="457200" progId="Equation.3">
                  <p:embed/>
                </p:oleObj>
              </mc:Choice>
              <mc:Fallback>
                <p:oleObj name="Equation" r:id="rId4" imgW="303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3048000"/>
                        <a:ext cx="4633913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48000" y="4471988"/>
          <a:ext cx="39624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1" name="Equation" r:id="rId6" imgW="2971800" imgH="761760" progId="Equation.3">
                  <p:embed/>
                </p:oleObj>
              </mc:Choice>
              <mc:Fallback>
                <p:oleObj name="Equation" r:id="rId6" imgW="2971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71988"/>
                        <a:ext cx="396240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of Generalized Inverse to FLD: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(Normal) Vector: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Intercept: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replaced              by    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019425" y="3048000"/>
          <a:ext cx="46339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6" name="Equation" r:id="rId4" imgW="3035160" imgH="457200" progId="Equation.3">
                  <p:embed/>
                </p:oleObj>
              </mc:Choice>
              <mc:Fallback>
                <p:oleObj name="Equation" r:id="rId4" imgW="303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3048000"/>
                        <a:ext cx="4633913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48000" y="4471988"/>
          <a:ext cx="39624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7" name="Equation" r:id="rId6" imgW="2971800" imgH="761760" progId="Equation.3">
                  <p:embed/>
                </p:oleObj>
              </mc:Choice>
              <mc:Fallback>
                <p:oleObj name="Equation" r:id="rId6" imgW="2971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71988"/>
                        <a:ext cx="396240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3429000" y="5715000"/>
          <a:ext cx="1143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8" name="Equation" r:id="rId8" imgW="736560" imgH="457200" progId="Equation.3">
                  <p:embed/>
                </p:oleObj>
              </mc:Choice>
              <mc:Fallback>
                <p:oleObj name="Equation" r:id="rId8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15000"/>
                        <a:ext cx="1143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12"/>
          <p:cNvGraphicFramePr>
            <a:graphicFrameLocks noChangeAspect="1"/>
          </p:cNvGraphicFramePr>
          <p:nvPr/>
        </p:nvGraphicFramePr>
        <p:xfrm>
          <a:off x="5638800" y="5715000"/>
          <a:ext cx="10350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9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10350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953000" y="3810000"/>
            <a:ext cx="9906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 Increasing Dimension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data vectors: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Entry 1:    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            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</a:t>
            </a:r>
            <a:r>
              <a:rPr lang="en-US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Entries: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Entries Independent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through dimensions, </a:t>
            </a:r>
          </a:p>
        </p:txBody>
      </p:sp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124200" y="3200400"/>
          <a:ext cx="16002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6" name="Equation" r:id="rId4" imgW="1282680" imgH="355320" progId="Equation.3">
                  <p:embed/>
                </p:oleObj>
              </mc:Choice>
              <mc:Fallback>
                <p:oleObj name="Equation" r:id="rId4" imgW="1282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16002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685800" y="1905000"/>
          <a:ext cx="2057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7" name="Equation" r:id="rId6" imgW="1523880" imgH="368280" progId="Equation.3">
                  <p:embed/>
                </p:oleObj>
              </mc:Choice>
              <mc:Fallback>
                <p:oleObj name="Equation" r:id="rId6" imgW="1523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20574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6858000" y="3124200"/>
          <a:ext cx="1676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8" name="Equation" r:id="rId8" imgW="1269720" imgH="355320" progId="Equation.3">
                  <p:embed/>
                </p:oleObj>
              </mc:Choice>
              <mc:Fallback>
                <p:oleObj name="Equation" r:id="rId8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4200"/>
                        <a:ext cx="16764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2"/>
          <p:cNvGraphicFramePr>
            <a:graphicFrameLocks noChangeAspect="1"/>
          </p:cNvGraphicFramePr>
          <p:nvPr/>
        </p:nvGraphicFramePr>
        <p:xfrm>
          <a:off x="3733800" y="3810000"/>
          <a:ext cx="11049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9" name="Equation" r:id="rId10" imgW="812520" imgH="355320" progId="Equation.3">
                  <p:embed/>
                </p:oleObj>
              </mc:Choice>
              <mc:Fallback>
                <p:oleObj name="Equation" r:id="rId10" imgW="8125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11049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4"/>
          <p:cNvGraphicFramePr>
            <a:graphicFrameLocks noChangeAspect="1"/>
          </p:cNvGraphicFramePr>
          <p:nvPr/>
        </p:nvGraphicFramePr>
        <p:xfrm>
          <a:off x="5257800" y="5702300"/>
          <a:ext cx="3048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0" name="Equation" r:id="rId12" imgW="2044440" imgH="342720" progId="Equation.3">
                  <p:embed/>
                </p:oleObj>
              </mc:Choice>
              <mc:Fallback>
                <p:oleObj name="Equation" r:id="rId12" imgW="2044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02300"/>
                        <a:ext cx="3048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Dimension Example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Proj.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Opt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Proj.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FLD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Proj.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both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667000" y="2819400"/>
            <a:ext cx="15240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2819400" y="3429000"/>
            <a:ext cx="2209800" cy="2133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2514600" y="4191000"/>
            <a:ext cx="42672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a 2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 (noise)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Proj.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Opt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same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as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See 2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371600" y="3505200"/>
            <a:ext cx="2819400" cy="2286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1371600" y="3505200"/>
            <a:ext cx="5562600" cy="2286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2362200" y="3276600"/>
            <a:ext cx="20574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362200" y="3124200"/>
            <a:ext cx="548640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a 3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 (noise)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2-d subspace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generated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by optimal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by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FLD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2133600"/>
            <a:ext cx="18288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2502</Words>
  <Application>Microsoft Office PowerPoint</Application>
  <PresentationFormat>On-screen Show (4:3)</PresentationFormat>
  <Paragraphs>805</Paragraphs>
  <Slides>99</Slides>
  <Notes>99</Notes>
  <HiddenSlides>0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Default Design</vt:lpstr>
      <vt:lpstr>4_Default Design</vt:lpstr>
      <vt:lpstr>5_Default Design</vt:lpstr>
      <vt:lpstr>7_Default Design</vt:lpstr>
      <vt:lpstr>Equation</vt:lpstr>
      <vt:lpstr>Microsoft Equation 3.0</vt:lpstr>
      <vt:lpstr>Detailed Look at PCA</vt:lpstr>
      <vt:lpstr>Different Views of PCA</vt:lpstr>
      <vt:lpstr>Different Views of PCA</vt:lpstr>
      <vt:lpstr>Different Views of PCA</vt:lpstr>
      <vt:lpstr>PCA Data Represent’n (Cont.)</vt:lpstr>
      <vt:lpstr>PCA Data Represent’n (Cont.)</vt:lpstr>
      <vt:lpstr>PCA Data Represent’n (Cont.)</vt:lpstr>
      <vt:lpstr>Alternate PCA Computation</vt:lpstr>
      <vt:lpstr>Alternate PCA Computation</vt:lpstr>
      <vt:lpstr>Alternate PCA Computation</vt:lpstr>
      <vt:lpstr>Return to Big Picture</vt:lpstr>
      <vt:lpstr>Classification - Discrimination</vt:lpstr>
      <vt:lpstr>Classification - Discrimination</vt:lpstr>
      <vt:lpstr>Classification Basics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234</cp:revision>
  <dcterms:created xsi:type="dcterms:W3CDTF">2001-06-08T01:38:43Z</dcterms:created>
  <dcterms:modified xsi:type="dcterms:W3CDTF">2014-09-23T01:43:35Z</dcterms:modified>
</cp:coreProperties>
</file>