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6" r:id="rId2"/>
  </p:sldMasterIdLst>
  <p:notesMasterIdLst>
    <p:notesMasterId r:id="rId52"/>
  </p:notesMasterIdLst>
  <p:sldIdLst>
    <p:sldId id="1017" r:id="rId3"/>
    <p:sldId id="966" r:id="rId4"/>
    <p:sldId id="967" r:id="rId5"/>
    <p:sldId id="968" r:id="rId6"/>
    <p:sldId id="969" r:id="rId7"/>
    <p:sldId id="970" r:id="rId8"/>
    <p:sldId id="971" r:id="rId9"/>
    <p:sldId id="972" r:id="rId10"/>
    <p:sldId id="973" r:id="rId11"/>
    <p:sldId id="974" r:id="rId12"/>
    <p:sldId id="975" r:id="rId13"/>
    <p:sldId id="976" r:id="rId14"/>
    <p:sldId id="977" r:id="rId15"/>
    <p:sldId id="978" r:id="rId16"/>
    <p:sldId id="979" r:id="rId17"/>
    <p:sldId id="980" r:id="rId18"/>
    <p:sldId id="981" r:id="rId19"/>
    <p:sldId id="982" r:id="rId20"/>
    <p:sldId id="983" r:id="rId21"/>
    <p:sldId id="984" r:id="rId22"/>
    <p:sldId id="985" r:id="rId23"/>
    <p:sldId id="986" r:id="rId24"/>
    <p:sldId id="987" r:id="rId25"/>
    <p:sldId id="988" r:id="rId26"/>
    <p:sldId id="989" r:id="rId27"/>
    <p:sldId id="990" r:id="rId28"/>
    <p:sldId id="991" r:id="rId29"/>
    <p:sldId id="992" r:id="rId30"/>
    <p:sldId id="993" r:id="rId31"/>
    <p:sldId id="994" r:id="rId32"/>
    <p:sldId id="995" r:id="rId33"/>
    <p:sldId id="996" r:id="rId34"/>
    <p:sldId id="997" r:id="rId35"/>
    <p:sldId id="998" r:id="rId36"/>
    <p:sldId id="999" r:id="rId37"/>
    <p:sldId id="1000" r:id="rId38"/>
    <p:sldId id="1001" r:id="rId39"/>
    <p:sldId id="1002" r:id="rId40"/>
    <p:sldId id="1003" r:id="rId41"/>
    <p:sldId id="1004" r:id="rId42"/>
    <p:sldId id="1005" r:id="rId43"/>
    <p:sldId id="1006" r:id="rId44"/>
    <p:sldId id="1007" r:id="rId45"/>
    <p:sldId id="1008" r:id="rId46"/>
    <p:sldId id="1009" r:id="rId47"/>
    <p:sldId id="1010" r:id="rId48"/>
    <p:sldId id="1011" r:id="rId49"/>
    <p:sldId id="1012" r:id="rId50"/>
    <p:sldId id="101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BD43C7-5E6B-486D-86C2-21A8002C573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3AB14-BA00-478F-A9A0-DD4DF2C342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CBCC83-710D-4A00-B37D-C4DB55D6F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4E22F-2CF9-4E73-838B-7476AA5F40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A0593A-FFFA-4E47-B1A0-4527F438ED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77B3F-B39A-46A1-A54D-81BECB654E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46795-5ABB-4C9A-AD64-41C3CC1732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F3CE3-AC50-4091-9E76-9BB03721DE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488EF-C6D9-4767-B206-4984D09543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BCDAF-E5A7-489B-9220-AF7DB6DBBD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D4D7A8-2195-47E6-96AE-56FF20A348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D8955-0F2C-4EF7-8DC8-A2DDF813BD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E4F727-756C-455D-9071-2FD5C98A4BB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275D8-B16F-4290-8194-8720143AF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E253BA-B99A-4DA0-AF59-B537CCD7803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D559A-27F4-4A55-BF0F-D71EE41652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6BB6CC-6E10-49D9-9156-E6EA91521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F09A2-E156-4F32-ABA1-4885FA522F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0F702E3-1748-4276-A571-3E92D545C54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12BF6-3BA9-45F1-8417-F6A4BCF38D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EE686-74EE-4F51-AA7D-11B3F7C904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8B1302-7623-4960-A4BB-340BFA7BED7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EE686-74EE-4F51-AA7D-11B3F7C904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8B1302-7623-4960-A4BB-340BFA7BED7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65D2F-3B3D-465E-8F57-B16C0ACC2F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8EA326-DACC-41EB-9421-50F6878C6CB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C92D6-A429-42DC-AF49-6EEAD79D04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F7AA52-4F5B-4CC4-9DCC-BE060DFD33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04B6C-F7BE-49EE-93AA-FBD26653A8F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A2B00-D0C2-4E55-B580-2FFE7C0D5C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CellCycRaw.ps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3A3F9-D574-489F-B6AB-96FFE178B5E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spellman_alpah_complete_pca.ps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B43E8-8CC8-4582-90D1-CE1635ECF1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5854A-E1C7-481E-8D21-723140390A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5DB06-222E-4552-BCDC-D6AF072CDA8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spellman_alpah_complete_proj_pca.ps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AC530-A41D-4628-893D-0562BE7795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D7B70-B39B-4A7C-A087-DA5EF9EED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2822F-F4EC-4E54-842D-FFA3BE5571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CE5A3-1B9D-431E-93E4-F01EAB6283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CellCycTh200SiZer.ps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7EBA7-8966-4274-9D55-1F8F2897BD5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CellCycTh200ScatPlot.ps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A60B3-79A8-4BEC-870D-C8F826CAAE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45552-4324-4A61-B292-54D792CF8B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C8ACB9-F7EA-4A21-B7DF-24573C1F305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694424-5E6E-4D57-8C04-C2172F1155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4A6657-4BC3-4EFF-95DE-8245CAC9F9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680B1-777A-4E4E-820C-BC1D60AEB08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3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5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3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9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2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5.mpg"/><Relationship Id="rId1" Type="http://schemas.microsoft.com/office/2007/relationships/media" Target="../media/media5.m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Teach Computers to “See”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 Research: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 “Information” from Images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Theoretical Work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133600" y="1600200"/>
            <a:ext cx="2133600" cy="4038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Fossi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1447800"/>
            <a:ext cx="6667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Left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Scatterplot, family of smooths, 1 highlighted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Right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Scale space rep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family, with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colors  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Left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map, more easy to view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Right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SiCon map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replace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Slider (in movie viewer) highlights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smoothing levels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(top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at left, not on right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(middle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valley significant, and left most increase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valley not statistically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(bottom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color: </a:t>
            </a:r>
            <a:r>
              <a:rPr lang="en-US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enough data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inference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Question:  Which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on left, then flat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(top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Up, then down, then up again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(middle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significant features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(bottom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Answer:  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 of view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levels of resolution of data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 &amp; Acknowledgements:</a:t>
            </a:r>
          </a:p>
          <a:p>
            <a:pPr marL="711200" indent="-711200" eaLnBrk="1" hangingPunct="1">
              <a:lnSpc>
                <a:spcPct val="2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Space:     S. M.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23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2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(1999)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  -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Wand (1992)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#9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n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1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2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Finally all 3 Modes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- Marron &amp; Wand Discrete Comb #15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n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Bumps Only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Fine bumps too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Someday: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local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 on </a:t>
            </a:r>
            <a:r>
              <a:rPr lang="en-US" sz="28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3762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4191000" y="2667000"/>
            <a:ext cx="3810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4343400" y="4343400"/>
            <a:ext cx="426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4343400" y="4343400"/>
            <a:ext cx="43434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StockPrice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3124200"/>
            <a:ext cx="2819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 useful information, so study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 </a:t>
            </a:r>
          </a:p>
          <a:p>
            <a:pPr marL="711200" indent="-7112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trends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depend heavily on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double points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more </a:t>
            </a:r>
          </a:p>
          <a:p>
            <a:pPr marL="711200" indent="-7112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 color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transition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(flop over at top)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packet times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Riedi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(2001)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ZoomStatFig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295400"/>
            <a:ext cx="335280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packet times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across very wide range of scales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 more pixels than screen allows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do zooming view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(zoom in over time) </a:t>
            </a:r>
          </a:p>
          <a:p>
            <a:pPr marL="1066800" lvl="1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 in to yellow bd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 in next frame </a:t>
            </a:r>
          </a:p>
          <a:p>
            <a:pPr marL="1066800" lvl="1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readjust vertical axis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 (cont.)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from </a:t>
            </a:r>
            <a:r>
              <a:rPr lang="en-US" sz="28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scales: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amazing amount of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structure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 of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self-similar fractal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process?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Fewer significant features at small scales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exist, so not Poisson process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Poisson approximation OK at small scale???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(top part)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large scales?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40000"/>
              </a:lnSpc>
              <a:buFontTx/>
              <a:buNone/>
            </a:pP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Rondonotti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Park (2007)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white noise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Inappropriate in time series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 </a:t>
            </a: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an assumed model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</a:t>
            </a:r>
            <a:r>
              <a:rPr lang="en-US" altLang="ko-KR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Goodness of Fit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en-US" altLang="ko-KR" sz="36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3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1905000"/>
            <a:ext cx="25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Internet Traffic At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UNC Main Link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2 hour span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05000" y="1676400"/>
            <a:ext cx="19050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399" y="3505200"/>
            <a:ext cx="272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Big Spike in Traffic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Is “Really There”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2057400"/>
            <a:ext cx="28956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4336197"/>
            <a:ext cx="1905000" cy="1074003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2026503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Zoom in for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Closer Look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 flipH="1">
            <a:off x="4476752" y="2442001"/>
            <a:ext cx="1466848" cy="14442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 rot="16200000">
            <a:off x="4324350" y="3562350"/>
            <a:ext cx="304803" cy="3429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19496" y="3505200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Strange “Hole in Middle”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Is “Really There”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4191000"/>
            <a:ext cx="19812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9906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638800" y="312420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Zoom in for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Closer Look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09852" y="3352800"/>
            <a:ext cx="3028948" cy="60239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2461051" y="3406346"/>
            <a:ext cx="297600" cy="8001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IncomesKDEspec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981200"/>
            <a:ext cx="62804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</p:spTree>
    <p:extLst>
      <p:ext uri="{BB962C8B-B14F-4D97-AF65-F5344CB8AC3E}">
        <p14:creationId xmlns:p14="http://schemas.microsoft.com/office/powerpoint/2010/main" val="17858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SiZer</a:t>
            </a:r>
            <a:r>
              <a:rPr lang="en-US" sz="2400" dirty="0" smtClean="0">
                <a:solidFill>
                  <a:srgbClr val="000000"/>
                </a:solidFill>
              </a:rPr>
              <a:t> found interesting structure, but depends on scale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Physical Explanation</a:t>
            </a:r>
            <a:endParaRPr lang="ko-KR" alt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924800" cy="54102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Scan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device of hackers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Searching for 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in points</a:t>
            </a:r>
            <a:r>
              <a:rPr lang="en-US" altLang="ko-KR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Send query to every possible (within UNC domain):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address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Number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Replies can indicate system weaknesses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ko-KR" sz="36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is</a:t>
            </a:r>
            <a:r>
              <a:rPr lang="en-US" altLang="ko-KR" sz="36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to model</a:t>
            </a:r>
          </a:p>
        </p:txBody>
      </p:sp>
    </p:spTree>
    <p:extLst>
      <p:ext uri="{BB962C8B-B14F-4D97-AF65-F5344CB8AC3E}">
        <p14:creationId xmlns:p14="http://schemas.microsoft.com/office/powerpoint/2010/main" val="33225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9244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11430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11281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Yeast Cell Cycle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Micro-array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28674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538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42673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 Overlay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9426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33516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    which genes are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approach:      Simple PCA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apparent (2 cycle) periodic structure?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Eigenvalues suggest large amount of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of maximal variation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Often, but not always, same as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need better approach to study periodicities</a:t>
            </a:r>
          </a:p>
        </p:txBody>
      </p:sp>
    </p:spTree>
    <p:extLst>
      <p:ext uri="{BB962C8B-B14F-4D97-AF65-F5344CB8AC3E}">
        <p14:creationId xmlns:p14="http://schemas.microsoft.com/office/powerpoint/2010/main" val="31224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14566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30171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Colors:  Spellman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cell cycle phase classification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was labeled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phases approx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same, but notable differences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try to improve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1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approach: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outer 200 genes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numbers tried,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resolution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angles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SiZer analysis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bumps, etc., in histogram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redrew boundaries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by studying k.d.e. angles</a:t>
            </a:r>
          </a:p>
        </p:txBody>
      </p:sp>
    </p:spTree>
    <p:extLst>
      <p:ext uri="{BB962C8B-B14F-4D97-AF65-F5344CB8AC3E}">
        <p14:creationId xmlns:p14="http://schemas.microsoft.com/office/powerpoint/2010/main" val="41532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Study of 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Angles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5089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Reclassification of Major Genes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4083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to Previous Classif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7130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</p:spTree>
    <p:extLst>
      <p:ext uri="{BB962C8B-B14F-4D97-AF65-F5344CB8AC3E}">
        <p14:creationId xmlns:p14="http://schemas.microsoft.com/office/powerpoint/2010/main" val="2197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098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Subdensities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Have Same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Bandwidth &amp;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Proportional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Areas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(so 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dirty="0" smtClean="0">
                <a:solidFill>
                  <a:srgbClr val="000000"/>
                </a:solidFill>
              </a:rPr>
              <a:t> = 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5401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scale space viewpoint makes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Bandwidth Selection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 important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I once thought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gnificance of </a:t>
            </a:r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crossings, of the derivative, in scale space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Combines: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statistical inference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novel visualization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get: a powerful exploratory data analysis method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(1999)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 idea: a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characterized by: 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by a 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Generalization: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 of interest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captured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 of the slope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smooth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inference on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scale space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1517</Words>
  <Application>Microsoft Office PowerPoint</Application>
  <PresentationFormat>On-screen Show (4:3)</PresentationFormat>
  <Paragraphs>368</Paragraphs>
  <Slides>49</Slides>
  <Notes>49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7_Default Design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Dependent SiZer</vt:lpstr>
      <vt:lpstr>Dep’ent SiZer : 2002 Apr 13 Sat 1 pm – 3 pm </vt:lpstr>
      <vt:lpstr>Dep’ent SiZer : 2002 Apr 13 Sat 1 pm – 3 pm </vt:lpstr>
      <vt:lpstr>Dep’ent SiZer : 2002 Apr 13 Sat 1 pm – 3 pm </vt:lpstr>
      <vt:lpstr>Zoomed view (to red region, i.e. “flat top”)</vt:lpstr>
      <vt:lpstr>Zoomed view (to red region, i.e. “flat top”)</vt:lpstr>
      <vt:lpstr>Further Zoom:  finds very  periodic behavior!</vt:lpstr>
      <vt:lpstr>Further Zoom:  finds very  periodic behavior!</vt:lpstr>
      <vt:lpstr>Possible Physical Explanation</vt:lpstr>
      <vt:lpstr>SiZer Overview</vt:lpstr>
      <vt:lpstr>PCA to find clusters</vt:lpstr>
      <vt:lpstr>PCA to find clusters</vt:lpstr>
      <vt:lpstr>PCA to find clusters</vt:lpstr>
      <vt:lpstr>Recall Yeast Cell Cycle Data</vt:lpstr>
      <vt:lpstr>Yeast Cell Cycle Data, FDA View</vt:lpstr>
      <vt:lpstr>Yeast Cell Cycle Data, FDA View</vt:lpstr>
      <vt:lpstr>Yeast Cell Cycle Data, FDA View</vt:lpstr>
      <vt:lpstr>Yeast Cell Cycles, Freq. 2 Proj.</vt:lpstr>
      <vt:lpstr>Frequency 2 Analysis</vt:lpstr>
      <vt:lpstr>Frequency 2 Analysis</vt:lpstr>
      <vt:lpstr>Yeast Cell Cycle</vt:lpstr>
      <vt:lpstr>SiZer Study of Dist’n of Angles</vt:lpstr>
      <vt:lpstr>Reclassification of Major Genes</vt:lpstr>
      <vt:lpstr>Compare to Previous Classif’n</vt:lpstr>
      <vt:lpstr>New Subpopulation View</vt:lpstr>
      <vt:lpstr>New Subpopulation View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183</cp:revision>
  <dcterms:created xsi:type="dcterms:W3CDTF">2001-06-08T01:38:43Z</dcterms:created>
  <dcterms:modified xsi:type="dcterms:W3CDTF">2014-09-03T23:35:37Z</dcterms:modified>
</cp:coreProperties>
</file>